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9906000"/>
  <p:notesSz cx="6858000" cy="9144000"/>
  <p:embeddedFontLst>
    <p:embeddedFont>
      <p:font typeface="BIZ UDPGothic"/>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63">
          <p15:clr>
            <a:srgbClr val="A4A3A4"/>
          </p15:clr>
        </p15:guide>
        <p15:guide id="2" pos="5433">
          <p15:clr>
            <a:srgbClr val="A4A3A4"/>
          </p15:clr>
        </p15:guide>
        <p15:guide id="3" pos="330">
          <p15:clr>
            <a:srgbClr val="A4A3A4"/>
          </p15:clr>
        </p15:guide>
        <p15:guide id="4" orient="horz" pos="2409">
          <p15:clr>
            <a:srgbClr val="A4A3A4"/>
          </p15:clr>
        </p15:guide>
        <p15:guide id="5" orient="horz" pos="414">
          <p15:clr>
            <a:srgbClr val="A4A3A4"/>
          </p15:clr>
        </p15:guide>
        <p15:guide id="6" pos="2825">
          <p15:clr>
            <a:srgbClr val="A4A3A4"/>
          </p15:clr>
        </p15:guide>
        <p15:guide id="7" pos="3527">
          <p15:clr>
            <a:srgbClr val="A4A3A4"/>
          </p15:clr>
        </p15:guide>
        <p15:guide id="8" pos="4912">
          <p15:clr>
            <a:srgbClr val="A4A3A4"/>
          </p15:clr>
        </p15:guide>
        <p15:guide id="9" orient="horz" pos="777">
          <p15:clr>
            <a:srgbClr val="A4A3A4"/>
          </p15:clr>
        </p15:guide>
        <p15:guide id="10" pos="4073">
          <p15:clr>
            <a:srgbClr val="A4A3A4"/>
          </p15:clr>
        </p15:guide>
        <p15:guide id="11" orient="horz" pos="3271">
          <p15:clr>
            <a:srgbClr val="A4A3A4"/>
          </p15:clr>
        </p15:guide>
      </p15:sldGuideLst>
    </p:ext>
    <p:ext uri="GoogleSlidesCustomDataVersion2">
      <go:slidesCustomData xmlns:go="http://customooxmlschemas.google.com/" r:id="rId50" roundtripDataSignature="AMtx7mgVGIRIFp8zke/TcVJUrBTFike7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39EE64-09AF-42D4-82C6-331946C76700}">
  <a:tblStyle styleId="{DD39EE64-09AF-42D4-82C6-331946C7670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311805C-B03A-42CA-ADC7-ECFA746343D4}"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91DD3194-9705-4F8F-8427-A3C532AA96CF}"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63" orient="horz"/>
        <p:guide pos="5433"/>
        <p:guide pos="330"/>
        <p:guide pos="2409" orient="horz"/>
        <p:guide pos="414" orient="horz"/>
        <p:guide pos="2825"/>
        <p:guide pos="3527"/>
        <p:guide pos="4912"/>
        <p:guide pos="777" orient="horz"/>
        <p:guide pos="4073"/>
        <p:guide pos="327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IZUDPGothic-regular.fntdata"/><Relationship Id="rId47" Type="http://schemas.openxmlformats.org/officeDocument/2006/relationships/slide" Target="slides/slide41.xml"/><Relationship Id="rId49" Type="http://schemas.openxmlformats.org/officeDocument/2006/relationships/font" Target="fonts/BIZUDPGothic-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 name="Google Shape;54;p1: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11: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12: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3: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15: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1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18: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19: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20: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10: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2: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52: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5" name="Google Shape;485;p53: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54: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55: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5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08ea01c89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2" name="Google Shape;582;g108ea01c89d_0_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5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p2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2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p3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 name="Google Shape;70;p3: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3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38: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4" name="Google Shape;834;p39: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p40: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1" name="Google Shape;981;p41: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p14: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6" name="Google Shape;1096;p42: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3" name="Google Shape;1103;p43: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p44: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8" name="Google Shape;1138;p45: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p4: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8" name="Google Shape;1158;p4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6" name="Google Shape;1196;p4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 name="Google Shape;117;p5: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6: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7: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8: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9:notes"/>
          <p:cNvSpPr/>
          <p:nvPr>
            <p:ph idx="2" type="sldImg"/>
          </p:nvPr>
        </p:nvSpPr>
        <p:spPr>
          <a:xfrm>
            <a:off x="1200150" y="1143000"/>
            <a:ext cx="445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ユーザー設定レイアウト">
  <p:cSld name="ユーザー設定レイアウト">
    <p:spTree>
      <p:nvGrpSpPr>
        <p:cNvPr id="15" name="Shape 15"/>
        <p:cNvGrpSpPr/>
        <p:nvPr/>
      </p:nvGrpSpPr>
      <p:grpSpPr>
        <a:xfrm>
          <a:off x="0" y="0"/>
          <a:ext cx="0" cy="0"/>
          <a:chOff x="0" y="0"/>
          <a:chExt cx="0" cy="0"/>
        </a:xfrm>
      </p:grpSpPr>
      <p:sp>
        <p:nvSpPr>
          <p:cNvPr id="16" name="Google Shape;16;p58"/>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58"/>
          <p:cNvSpPr/>
          <p:nvPr/>
        </p:nvSpPr>
        <p:spPr>
          <a:xfrm>
            <a:off x="152397" y="142875"/>
            <a:ext cx="9612000" cy="6588000"/>
          </a:xfrm>
          <a:prstGeom prst="rect">
            <a:avLst/>
          </a:prstGeom>
          <a:solidFill>
            <a:schemeClr val="lt1"/>
          </a:solidFill>
          <a:ln cap="flat" cmpd="sng" w="1270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 name="Google Shape;18;p58"/>
          <p:cNvSpPr/>
          <p:nvPr/>
        </p:nvSpPr>
        <p:spPr>
          <a:xfrm rot="10800000">
            <a:off x="1266000" y="3645706"/>
            <a:ext cx="8640000" cy="720000"/>
          </a:xfrm>
          <a:prstGeom prst="round1Rect">
            <a:avLst>
              <a:gd fmla="val 50000" name="adj"/>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alibri"/>
              <a:ea typeface="Calibri"/>
              <a:cs typeface="Calibri"/>
              <a:sym typeface="Calibri"/>
            </a:endParaRPr>
          </a:p>
        </p:txBody>
      </p:sp>
      <p:pic>
        <p:nvPicPr>
          <p:cNvPr id="19" name="Google Shape;19;p58"/>
          <p:cNvPicPr preferRelativeResize="0"/>
          <p:nvPr/>
        </p:nvPicPr>
        <p:blipFill rotWithShape="1">
          <a:blip r:embed="rId2">
            <a:alphaModFix/>
          </a:blip>
          <a:srcRect b="0" l="0" r="0" t="0"/>
          <a:stretch/>
        </p:blipFill>
        <p:spPr>
          <a:xfrm>
            <a:off x="6644800" y="4514447"/>
            <a:ext cx="896815" cy="354271"/>
          </a:xfrm>
          <a:prstGeom prst="rect">
            <a:avLst/>
          </a:prstGeom>
          <a:noFill/>
          <a:ln>
            <a:noFill/>
          </a:ln>
        </p:spPr>
      </p:pic>
      <p:pic>
        <p:nvPicPr>
          <p:cNvPr id="20" name="Google Shape;20;p58"/>
          <p:cNvPicPr preferRelativeResize="0"/>
          <p:nvPr/>
        </p:nvPicPr>
        <p:blipFill>
          <a:blip r:embed="rId3">
            <a:alphaModFix/>
          </a:blip>
          <a:stretch>
            <a:fillRect/>
          </a:stretch>
        </p:blipFill>
        <p:spPr>
          <a:xfrm>
            <a:off x="7819022" y="4542269"/>
            <a:ext cx="1789750" cy="249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ユーザー設定レイアウト">
  <p:cSld name="1_ユーザー設定レイアウト">
    <p:spTree>
      <p:nvGrpSpPr>
        <p:cNvPr id="21" name="Shape 21"/>
        <p:cNvGrpSpPr/>
        <p:nvPr/>
      </p:nvGrpSpPr>
      <p:grpSpPr>
        <a:xfrm>
          <a:off x="0" y="0"/>
          <a:ext cx="0" cy="0"/>
          <a:chOff x="0" y="0"/>
          <a:chExt cx="0" cy="0"/>
        </a:xfrm>
      </p:grpSpPr>
      <p:sp>
        <p:nvSpPr>
          <p:cNvPr id="22" name="Google Shape;22;p59"/>
          <p:cNvSpPr/>
          <p:nvPr/>
        </p:nvSpPr>
        <p:spPr>
          <a:xfrm>
            <a:off x="0" y="402670"/>
            <a:ext cx="9906000" cy="620786"/>
          </a:xfrm>
          <a:prstGeom prst="rect">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59"/>
          <p:cNvSpPr/>
          <p:nvPr/>
        </p:nvSpPr>
        <p:spPr>
          <a:xfrm>
            <a:off x="0" y="937801"/>
            <a:ext cx="9906000" cy="477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59"/>
          <p:cNvSpPr txBox="1"/>
          <p:nvPr/>
        </p:nvSpPr>
        <p:spPr>
          <a:xfrm>
            <a:off x="9131070" y="6442728"/>
            <a:ext cx="566428"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ユーザー設定レイアウト">
  <p:cSld name="3_ユーザー設定レイアウト">
    <p:spTree>
      <p:nvGrpSpPr>
        <p:cNvPr id="25" name="Shape 25"/>
        <p:cNvGrpSpPr/>
        <p:nvPr/>
      </p:nvGrpSpPr>
      <p:grpSpPr>
        <a:xfrm>
          <a:off x="0" y="0"/>
          <a:ext cx="0" cy="0"/>
          <a:chOff x="0" y="0"/>
          <a:chExt cx="0" cy="0"/>
        </a:xfrm>
      </p:grpSpPr>
      <p:sp>
        <p:nvSpPr>
          <p:cNvPr id="26" name="Google Shape;26;p60"/>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60"/>
          <p:cNvSpPr/>
          <p:nvPr/>
        </p:nvSpPr>
        <p:spPr>
          <a:xfrm>
            <a:off x="152397" y="142875"/>
            <a:ext cx="9612000" cy="6588000"/>
          </a:xfrm>
          <a:prstGeom prst="rect">
            <a:avLst/>
          </a:prstGeom>
          <a:solidFill>
            <a:schemeClr val="lt1"/>
          </a:solidFill>
          <a:ln cap="flat" cmpd="sng" w="1270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60"/>
          <p:cNvSpPr/>
          <p:nvPr/>
        </p:nvSpPr>
        <p:spPr>
          <a:xfrm>
            <a:off x="147000" y="402670"/>
            <a:ext cx="9612000" cy="612000"/>
          </a:xfrm>
          <a:prstGeom prst="rect">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 name="Google Shape;29;p60"/>
          <p:cNvSpPr txBox="1"/>
          <p:nvPr/>
        </p:nvSpPr>
        <p:spPr>
          <a:xfrm>
            <a:off x="9131070" y="6442728"/>
            <a:ext cx="566428"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ユーザー設定レイアウト">
  <p:cSld name="4_ユーザー設定レイアウト">
    <p:spTree>
      <p:nvGrpSpPr>
        <p:cNvPr id="30" name="Shape 30"/>
        <p:cNvGrpSpPr/>
        <p:nvPr/>
      </p:nvGrpSpPr>
      <p:grpSpPr>
        <a:xfrm>
          <a:off x="0" y="0"/>
          <a:ext cx="0" cy="0"/>
          <a:chOff x="0" y="0"/>
          <a:chExt cx="0" cy="0"/>
        </a:xfrm>
      </p:grpSpPr>
      <p:sp>
        <p:nvSpPr>
          <p:cNvPr id="31" name="Google Shape;31;p61"/>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61"/>
          <p:cNvSpPr/>
          <p:nvPr/>
        </p:nvSpPr>
        <p:spPr>
          <a:xfrm>
            <a:off x="152397" y="142875"/>
            <a:ext cx="9612000" cy="6588000"/>
          </a:xfrm>
          <a:prstGeom prst="rect">
            <a:avLst/>
          </a:prstGeom>
          <a:solidFill>
            <a:schemeClr val="lt1"/>
          </a:solidFill>
          <a:ln cap="flat" cmpd="sng" w="1270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61"/>
          <p:cNvSpPr txBox="1"/>
          <p:nvPr/>
        </p:nvSpPr>
        <p:spPr>
          <a:xfrm>
            <a:off x="9131070" y="6442728"/>
            <a:ext cx="566428"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ユーザー設定レイアウト">
  <p:cSld name="2_ユーザー設定レイアウト">
    <p:spTree>
      <p:nvGrpSpPr>
        <p:cNvPr id="34" name="Shape 34"/>
        <p:cNvGrpSpPr/>
        <p:nvPr/>
      </p:nvGrpSpPr>
      <p:grpSpPr>
        <a:xfrm>
          <a:off x="0" y="0"/>
          <a:ext cx="0" cy="0"/>
          <a:chOff x="0" y="0"/>
          <a:chExt cx="0" cy="0"/>
        </a:xfrm>
      </p:grpSpPr>
      <p:sp>
        <p:nvSpPr>
          <p:cNvPr id="35" name="Google Shape;35;p62"/>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62"/>
          <p:cNvSpPr/>
          <p:nvPr/>
        </p:nvSpPr>
        <p:spPr>
          <a:xfrm>
            <a:off x="152397" y="142875"/>
            <a:ext cx="9612000" cy="6588000"/>
          </a:xfrm>
          <a:prstGeom prst="rect">
            <a:avLst/>
          </a:prstGeom>
          <a:solidFill>
            <a:schemeClr val="lt1"/>
          </a:solidFill>
          <a:ln cap="flat" cmpd="sng" w="1270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62"/>
          <p:cNvSpPr/>
          <p:nvPr/>
        </p:nvSpPr>
        <p:spPr>
          <a:xfrm rot="10800000">
            <a:off x="1266000" y="-6040"/>
            <a:ext cx="8640000" cy="432000"/>
          </a:xfrm>
          <a:prstGeom prst="round1Rect">
            <a:avLst>
              <a:gd fmla="val 50000" name="adj"/>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Calibri"/>
              <a:ea typeface="Calibri"/>
              <a:cs typeface="Calibri"/>
              <a:sym typeface="Calibri"/>
            </a:endParaRPr>
          </a:p>
        </p:txBody>
      </p:sp>
      <p:cxnSp>
        <p:nvCxnSpPr>
          <p:cNvPr id="38" name="Google Shape;38;p62"/>
          <p:cNvCxnSpPr/>
          <p:nvPr/>
        </p:nvCxnSpPr>
        <p:spPr>
          <a:xfrm>
            <a:off x="9763505" y="-6041"/>
            <a:ext cx="0" cy="432000"/>
          </a:xfrm>
          <a:prstGeom prst="straightConnector1">
            <a:avLst/>
          </a:prstGeom>
          <a:noFill/>
          <a:ln cap="flat" cmpd="sng" w="19050">
            <a:solidFill>
              <a:schemeClr val="lt1"/>
            </a:solidFill>
            <a:prstDash val="solid"/>
            <a:miter lim="800000"/>
            <a:headEnd len="sm" w="sm" type="none"/>
            <a:tailEnd len="sm" w="sm" type="none"/>
          </a:ln>
        </p:spPr>
      </p:cxnSp>
      <p:sp>
        <p:nvSpPr>
          <p:cNvPr id="39" name="Google Shape;39;p62"/>
          <p:cNvSpPr txBox="1"/>
          <p:nvPr/>
        </p:nvSpPr>
        <p:spPr>
          <a:xfrm>
            <a:off x="9131070" y="6442728"/>
            <a:ext cx="566428"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ユーザー設定レイアウト">
  <p:cSld name="7_ユーザー設定レイアウト">
    <p:spTree>
      <p:nvGrpSpPr>
        <p:cNvPr id="40" name="Shape 40"/>
        <p:cNvGrpSpPr/>
        <p:nvPr/>
      </p:nvGrpSpPr>
      <p:grpSpPr>
        <a:xfrm>
          <a:off x="0" y="0"/>
          <a:ext cx="0" cy="0"/>
          <a:chOff x="0" y="0"/>
          <a:chExt cx="0" cy="0"/>
        </a:xfrm>
      </p:grpSpPr>
      <p:sp>
        <p:nvSpPr>
          <p:cNvPr id="41" name="Google Shape;41;p63"/>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63"/>
          <p:cNvSpPr/>
          <p:nvPr/>
        </p:nvSpPr>
        <p:spPr>
          <a:xfrm>
            <a:off x="152397" y="142875"/>
            <a:ext cx="9612000" cy="6588000"/>
          </a:xfrm>
          <a:prstGeom prst="rect">
            <a:avLst/>
          </a:prstGeom>
          <a:solidFill>
            <a:schemeClr val="lt1"/>
          </a:solidFill>
          <a:ln cap="flat" cmpd="sng" w="12700">
            <a:solidFill>
              <a:srgbClr val="7F7F7F">
                <a:alpha val="9450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63"/>
          <p:cNvSpPr/>
          <p:nvPr/>
        </p:nvSpPr>
        <p:spPr>
          <a:xfrm rot="10800000">
            <a:off x="1266000" y="-6040"/>
            <a:ext cx="8640000" cy="432000"/>
          </a:xfrm>
          <a:prstGeom prst="round1Rect">
            <a:avLst>
              <a:gd fmla="val 50000" name="adj"/>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chemeClr val="lt1"/>
              </a:solidFill>
              <a:latin typeface="Calibri"/>
              <a:ea typeface="Calibri"/>
              <a:cs typeface="Calibri"/>
              <a:sym typeface="Calibri"/>
            </a:endParaRPr>
          </a:p>
        </p:txBody>
      </p:sp>
      <p:cxnSp>
        <p:nvCxnSpPr>
          <p:cNvPr id="44" name="Google Shape;44;p63"/>
          <p:cNvCxnSpPr/>
          <p:nvPr/>
        </p:nvCxnSpPr>
        <p:spPr>
          <a:xfrm>
            <a:off x="9763505" y="-6041"/>
            <a:ext cx="0" cy="432000"/>
          </a:xfrm>
          <a:prstGeom prst="straightConnector1">
            <a:avLst/>
          </a:prstGeom>
          <a:noFill/>
          <a:ln cap="flat" cmpd="sng" w="19050">
            <a:solidFill>
              <a:schemeClr val="lt1"/>
            </a:solidFill>
            <a:prstDash val="solid"/>
            <a:miter lim="800000"/>
            <a:headEnd len="sm" w="sm" type="none"/>
            <a:tailEnd len="sm" w="sm" type="none"/>
          </a:ln>
        </p:spPr>
      </p:cxnSp>
      <p:sp>
        <p:nvSpPr>
          <p:cNvPr id="45" name="Google Shape;45;p63"/>
          <p:cNvSpPr txBox="1"/>
          <p:nvPr/>
        </p:nvSpPr>
        <p:spPr>
          <a:xfrm>
            <a:off x="9074965" y="6442728"/>
            <a:ext cx="678639"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/99</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ユーザー設定レイアウト">
  <p:cSld name="6_ユーザー設定レイアウト">
    <p:spTree>
      <p:nvGrpSpPr>
        <p:cNvPr id="46" name="Shape 46"/>
        <p:cNvGrpSpPr/>
        <p:nvPr/>
      </p:nvGrpSpPr>
      <p:grpSpPr>
        <a:xfrm>
          <a:off x="0" y="0"/>
          <a:ext cx="0" cy="0"/>
          <a:chOff x="0" y="0"/>
          <a:chExt cx="0" cy="0"/>
        </a:xfrm>
      </p:grpSpPr>
      <p:sp>
        <p:nvSpPr>
          <p:cNvPr id="47" name="Google Shape;47;p64"/>
          <p:cNvSpPr/>
          <p:nvPr/>
        </p:nvSpPr>
        <p:spPr>
          <a:xfrm>
            <a:off x="0" y="0"/>
            <a:ext cx="9906000" cy="6858000"/>
          </a:xfrm>
          <a:prstGeom prst="rect">
            <a:avLst/>
          </a:prstGeom>
          <a:solidFill>
            <a:srgbClr val="E9848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64"/>
          <p:cNvSpPr/>
          <p:nvPr/>
        </p:nvSpPr>
        <p:spPr>
          <a:xfrm>
            <a:off x="141603" y="142875"/>
            <a:ext cx="9612000" cy="6588000"/>
          </a:xfrm>
          <a:prstGeom prst="rect">
            <a:avLst/>
          </a:prstGeom>
          <a:solidFill>
            <a:schemeClr val="lt1"/>
          </a:solidFill>
          <a:ln cap="flat" cmpd="sng" w="12700">
            <a:solidFill>
              <a:srgbClr val="7F7F7F">
                <a:alpha val="8941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64"/>
          <p:cNvSpPr/>
          <p:nvPr/>
        </p:nvSpPr>
        <p:spPr>
          <a:xfrm>
            <a:off x="147000" y="402670"/>
            <a:ext cx="9612000" cy="612000"/>
          </a:xfrm>
          <a:prstGeom prst="rect">
            <a:avLst/>
          </a:prstGeom>
          <a:solidFill>
            <a:srgbClr val="DF06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 name="Google Shape;50;p64"/>
          <p:cNvSpPr txBox="1"/>
          <p:nvPr/>
        </p:nvSpPr>
        <p:spPr>
          <a:xfrm>
            <a:off x="9074965" y="6442728"/>
            <a:ext cx="678638" cy="288147"/>
          </a:xfrm>
          <a:prstGeom prst="rect">
            <a:avLst/>
          </a:prstGeom>
          <a:noFill/>
          <a:ln>
            <a:noFill/>
          </a:ln>
        </p:spPr>
        <p:txBody>
          <a:bodyPr anchorCtr="0" anchor="t" bIns="36000" lIns="36000" spcFirstLastPara="1" rIns="36000" wrap="square" tIns="36000">
            <a:sp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ja-JP" sz="1400" u="none" cap="none" strike="noStrike">
                <a:solidFill>
                  <a:srgbClr val="595959"/>
                </a:solidFill>
                <a:latin typeface="Arial"/>
                <a:ea typeface="Arial"/>
                <a:cs typeface="Arial"/>
                <a:sym typeface="Arial"/>
              </a:rPr>
              <a:t>‹#›</a:t>
            </a:fld>
            <a:r>
              <a:rPr b="0" i="0" lang="ja-JP" sz="1400" u="none" cap="none" strike="noStrike">
                <a:solidFill>
                  <a:srgbClr val="595959"/>
                </a:solidFill>
                <a:latin typeface="Arial"/>
                <a:ea typeface="Arial"/>
                <a:cs typeface="Arial"/>
                <a:sym typeface="Arial"/>
              </a:rPr>
              <a:t>/99</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ユーザー設定レイアウト">
  <p:cSld name="5_ユーザー設定レイアウト">
    <p:spTree>
      <p:nvGrpSpPr>
        <p:cNvPr id="5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681038" y="365127"/>
            <a:ext cx="854392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8"/>
          <p:cNvSpPr txBox="1"/>
          <p:nvPr>
            <p:ph idx="1" type="body"/>
          </p:nvPr>
        </p:nvSpPr>
        <p:spPr>
          <a:xfrm>
            <a:off x="681038" y="1825625"/>
            <a:ext cx="8543925"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681038" y="6356352"/>
            <a:ext cx="22288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3281363" y="6356352"/>
            <a:ext cx="3343275"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6996113" y="6356352"/>
            <a:ext cx="22288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JP"/>
              <a:t>‹#›</a:t>
            </a:fld>
            <a:r>
              <a:rPr lang="ja-JP"/>
              <a:t>/19</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33.png"/><Relationship Id="rId9" Type="http://schemas.openxmlformats.org/officeDocument/2006/relationships/image" Target="../media/image60.jp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7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7.jpg"/><Relationship Id="rId8"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52.png"/><Relationship Id="rId5" Type="http://schemas.openxmlformats.org/officeDocument/2006/relationships/image" Target="../media/image39.png"/><Relationship Id="rId6"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59.png"/><Relationship Id="rId5" Type="http://schemas.openxmlformats.org/officeDocument/2006/relationships/image" Target="../media/image42.png"/><Relationship Id="rId6"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9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45.png"/><Relationship Id="rId11" Type="http://schemas.openxmlformats.org/officeDocument/2006/relationships/image" Target="../media/image48.png"/><Relationship Id="rId10" Type="http://schemas.openxmlformats.org/officeDocument/2006/relationships/image" Target="../media/image49.png"/><Relationship Id="rId9"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36.pn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67.png"/><Relationship Id="rId4" Type="http://schemas.openxmlformats.org/officeDocument/2006/relationships/image" Target="../media/image43.png"/><Relationship Id="rId5" Type="http://schemas.openxmlformats.org/officeDocument/2006/relationships/image" Target="../media/image50.jpg"/><Relationship Id="rId6"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38.png"/><Relationship Id="rId5" Type="http://schemas.openxmlformats.org/officeDocument/2006/relationships/image" Target="../media/image77.png"/><Relationship Id="rId6" Type="http://schemas.openxmlformats.org/officeDocument/2006/relationships/image" Target="../media/image71.png"/><Relationship Id="rId7" Type="http://schemas.openxmlformats.org/officeDocument/2006/relationships/image" Target="../media/image53.png"/><Relationship Id="rId8" Type="http://schemas.openxmlformats.org/officeDocument/2006/relationships/image" Target="../media/image7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73.png"/><Relationship Id="rId5"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75.png"/><Relationship Id="rId5"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9.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31.png"/><Relationship Id="rId7" Type="http://schemas.openxmlformats.org/officeDocument/2006/relationships/image" Target="../media/image17.png"/><Relationship Id="rId8"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31.png"/><Relationship Id="rId7" Type="http://schemas.openxmlformats.org/officeDocument/2006/relationships/image" Target="../media/image17.png"/><Relationship Id="rId8"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51.png"/><Relationship Id="rId4" Type="http://schemas.openxmlformats.org/officeDocument/2006/relationships/image" Target="../media/image111.png"/><Relationship Id="rId9" Type="http://schemas.openxmlformats.org/officeDocument/2006/relationships/image" Target="../media/image157.png"/><Relationship Id="rId5" Type="http://schemas.openxmlformats.org/officeDocument/2006/relationships/image" Target="../media/image97.jpg"/><Relationship Id="rId6" Type="http://schemas.openxmlformats.org/officeDocument/2006/relationships/image" Target="../media/image88.jpg"/><Relationship Id="rId7" Type="http://schemas.openxmlformats.org/officeDocument/2006/relationships/image" Target="../media/image82.png"/><Relationship Id="rId8" Type="http://schemas.openxmlformats.org/officeDocument/2006/relationships/image" Target="../media/image158.png"/></Relationships>
</file>

<file path=ppt/slides/_rels/slide26.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90.jpg"/><Relationship Id="rId13" Type="http://schemas.openxmlformats.org/officeDocument/2006/relationships/image" Target="../media/image95.png"/><Relationship Id="rId12"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0.png"/><Relationship Id="rId4" Type="http://schemas.openxmlformats.org/officeDocument/2006/relationships/image" Target="../media/image40.png"/><Relationship Id="rId9" Type="http://schemas.openxmlformats.org/officeDocument/2006/relationships/image" Target="../media/image84.png"/><Relationship Id="rId15" Type="http://schemas.openxmlformats.org/officeDocument/2006/relationships/image" Target="../media/image96.png"/><Relationship Id="rId14" Type="http://schemas.openxmlformats.org/officeDocument/2006/relationships/image" Target="../media/image93.png"/><Relationship Id="rId5" Type="http://schemas.openxmlformats.org/officeDocument/2006/relationships/image" Target="../media/image98.png"/><Relationship Id="rId6" Type="http://schemas.openxmlformats.org/officeDocument/2006/relationships/image" Target="../media/image36.png"/><Relationship Id="rId7" Type="http://schemas.openxmlformats.org/officeDocument/2006/relationships/image" Target="../media/image89.png"/><Relationship Id="rId8" Type="http://schemas.openxmlformats.org/officeDocument/2006/relationships/image" Target="../media/image87.png"/></Relationships>
</file>

<file path=ppt/slides/_rels/slide27.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118.png"/><Relationship Id="rId5" Type="http://schemas.openxmlformats.org/officeDocument/2006/relationships/image" Target="../media/image94.png"/><Relationship Id="rId6" Type="http://schemas.openxmlformats.org/officeDocument/2006/relationships/image" Target="../media/image109.png"/><Relationship Id="rId7" Type="http://schemas.openxmlformats.org/officeDocument/2006/relationships/image" Target="../media/image83.png"/><Relationship Id="rId8" Type="http://schemas.openxmlformats.org/officeDocument/2006/relationships/image" Target="../media/image101.png"/></Relationships>
</file>

<file path=ppt/slides/_rels/slide28.xml.rels><?xml version="1.0" encoding="UTF-8" standalone="yes"?><Relationships xmlns="http://schemas.openxmlformats.org/package/2006/relationships"><Relationship Id="rId10" Type="http://schemas.openxmlformats.org/officeDocument/2006/relationships/image" Target="../media/image128.png"/><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15.png"/><Relationship Id="rId4" Type="http://schemas.openxmlformats.org/officeDocument/2006/relationships/image" Target="../media/image89.png"/><Relationship Id="rId9" Type="http://schemas.openxmlformats.org/officeDocument/2006/relationships/image" Target="../media/image100.png"/><Relationship Id="rId5" Type="http://schemas.openxmlformats.org/officeDocument/2006/relationships/image" Target="../media/image87.png"/><Relationship Id="rId6" Type="http://schemas.openxmlformats.org/officeDocument/2006/relationships/image" Target="../media/image84.png"/><Relationship Id="rId7" Type="http://schemas.openxmlformats.org/officeDocument/2006/relationships/image" Target="../media/image90.jpg"/><Relationship Id="rId8"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14.jpg"/><Relationship Id="rId4" Type="http://schemas.openxmlformats.org/officeDocument/2006/relationships/image" Target="../media/image110.png"/><Relationship Id="rId5" Type="http://schemas.openxmlformats.org/officeDocument/2006/relationships/image" Target="../media/image1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12.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1.png"/></Relationships>
</file>

<file path=ppt/slides/_rels/slide33.xml.rels><?xml version="1.0" encoding="UTF-8" standalone="yes"?><Relationships xmlns="http://schemas.openxmlformats.org/package/2006/relationships"><Relationship Id="rId10" Type="http://schemas.openxmlformats.org/officeDocument/2006/relationships/image" Target="../media/image120.jpg"/><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www.my-craft.jp/html/aboutled/led_genri.html" TargetMode="External"/><Relationship Id="rId4" Type="http://schemas.openxmlformats.org/officeDocument/2006/relationships/image" Target="../media/image126.png"/><Relationship Id="rId9" Type="http://schemas.openxmlformats.org/officeDocument/2006/relationships/image" Target="../media/image130.jp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9.png"/><Relationship Id="rId8" Type="http://schemas.openxmlformats.org/officeDocument/2006/relationships/image" Target="../media/image1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www.murata.com/ja-jp/products/sound/library/basic/mechanism?intcid5=com_xxx_xxx_cmn_hd_xxx" TargetMode="External"/><Relationship Id="rId4" Type="http://schemas.openxmlformats.org/officeDocument/2006/relationships/hyperlink" Target="http://www9.wind.ne.jp/fujin/diy/denki/audio/speaker-genri.htm#:~:text=%E6%99%AE%E9%80%9A%E3%81%AE%E3%82%B9%E3%83%94%E3%83%BC%E3%82%AB%E3%83%BC%E3%81%AF%E6%8C%AF%E5%8B%95,%E9%9F%B3%E3%81%AB%E3%81%AA%E3%82%8B%E3%81%AE%E3%81%A7%E3%81%99%E3%80%82&amp;text=%E3%81%93%E3%81%AE%E3%82%B3%E3%83%BC%E3%83%B3%E7%B4%99%E3%81%AE%E6%8C%AF%E5%8B%95,%E3%81%AA%E3%81%A3%E3%81%A6%E8%81%9E%E3%81%93%E3%81%88%E3%82%8B%E3%81%AE%E3%81%A7%E3%81%99%E3%80%82" TargetMode="External"/><Relationship Id="rId5" Type="http://schemas.openxmlformats.org/officeDocument/2006/relationships/image" Target="../media/image134.png"/><Relationship Id="rId6" Type="http://schemas.openxmlformats.org/officeDocument/2006/relationships/image" Target="../media/image1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23.jpg"/><Relationship Id="rId4" Type="http://schemas.openxmlformats.org/officeDocument/2006/relationships/image" Target="../media/image154.gif"/><Relationship Id="rId5" Type="http://schemas.openxmlformats.org/officeDocument/2006/relationships/image" Target="../media/image127.png"/><Relationship Id="rId6" Type="http://schemas.openxmlformats.org/officeDocument/2006/relationships/image" Target="../media/image1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41.png"/><Relationship Id="rId4" Type="http://schemas.openxmlformats.org/officeDocument/2006/relationships/image" Target="../media/image135.png"/><Relationship Id="rId5" Type="http://schemas.openxmlformats.org/officeDocument/2006/relationships/hyperlink" Target="https://microbit.org/new-microbi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33.jpg"/><Relationship Id="rId4" Type="http://schemas.openxmlformats.org/officeDocument/2006/relationships/image" Target="../media/image136.jpg"/><Relationship Id="rId5" Type="http://schemas.openxmlformats.org/officeDocument/2006/relationships/image" Target="../media/image154.gif"/><Relationship Id="rId6" Type="http://schemas.openxmlformats.org/officeDocument/2006/relationships/image" Target="../media/image1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40.xml.rels><?xml version="1.0" encoding="UTF-8" standalone="yes"?><Relationships xmlns="http://schemas.openxmlformats.org/package/2006/relationships"><Relationship Id="rId11" Type="http://schemas.openxmlformats.org/officeDocument/2006/relationships/image" Target="../media/image138.png"/><Relationship Id="rId10" Type="http://schemas.openxmlformats.org/officeDocument/2006/relationships/image" Target="../media/image153.png"/><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image" Target="../media/image150.png"/><Relationship Id="rId5" Type="http://schemas.openxmlformats.org/officeDocument/2006/relationships/image" Target="../media/image140.png"/><Relationship Id="rId6" Type="http://schemas.openxmlformats.org/officeDocument/2006/relationships/image" Target="../media/image139.png"/><Relationship Id="rId7" Type="http://schemas.openxmlformats.org/officeDocument/2006/relationships/image" Target="../media/image152.png"/><Relationship Id="rId8" Type="http://schemas.openxmlformats.org/officeDocument/2006/relationships/image" Target="../media/image1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44.png"/><Relationship Id="rId4" Type="http://schemas.openxmlformats.org/officeDocument/2006/relationships/image" Target="../media/image149.png"/><Relationship Id="rId5" Type="http://schemas.openxmlformats.org/officeDocument/2006/relationships/image" Target="../media/image147.png"/><Relationship Id="rId6" Type="http://schemas.openxmlformats.org/officeDocument/2006/relationships/image" Target="../media/image1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
          <p:cNvSpPr txBox="1"/>
          <p:nvPr/>
        </p:nvSpPr>
        <p:spPr>
          <a:xfrm>
            <a:off x="1108367" y="3730361"/>
            <a:ext cx="8571632"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ja-JP" sz="3200" u="none" cap="none" strike="noStrike">
                <a:solidFill>
                  <a:schemeClr val="lt1"/>
                </a:solidFill>
                <a:latin typeface="Arial"/>
                <a:ea typeface="Arial"/>
                <a:cs typeface="Arial"/>
                <a:sym typeface="Arial"/>
              </a:rPr>
              <a:t>捨てたくなる自動分別ゴミ箱を作ろう</a:t>
            </a:r>
            <a:endParaRPr b="0" i="0" sz="1400" u="none" cap="none" strike="noStrike">
              <a:solidFill>
                <a:srgbClr val="000000"/>
              </a:solidFill>
              <a:latin typeface="Arial"/>
              <a:ea typeface="Arial"/>
              <a:cs typeface="Arial"/>
              <a:sym typeface="Arial"/>
            </a:endParaRPr>
          </a:p>
        </p:txBody>
      </p:sp>
      <p:sp>
        <p:nvSpPr>
          <p:cNvPr id="57" name="Google Shape;57;p1"/>
          <p:cNvSpPr txBox="1"/>
          <p:nvPr/>
        </p:nvSpPr>
        <p:spPr>
          <a:xfrm>
            <a:off x="959361" y="3219838"/>
            <a:ext cx="8720638"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THKものづくり探求教材</a:t>
            </a:r>
            <a:endParaRPr b="0" i="0" sz="1400" u="none" cap="none" strike="noStrike">
              <a:solidFill>
                <a:srgbClr val="000000"/>
              </a:solidFill>
              <a:latin typeface="Arial"/>
              <a:ea typeface="Arial"/>
              <a:cs typeface="Arial"/>
              <a:sym typeface="Arial"/>
            </a:endParaRPr>
          </a:p>
        </p:txBody>
      </p:sp>
      <p:sp>
        <p:nvSpPr>
          <p:cNvPr id="58" name="Google Shape;58;p1"/>
          <p:cNvSpPr txBox="1"/>
          <p:nvPr/>
        </p:nvSpPr>
        <p:spPr>
          <a:xfrm>
            <a:off x="8036134" y="6462278"/>
            <a:ext cx="1643865"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2024.10.10 Ver</a:t>
            </a:r>
            <a:endParaRPr b="0" i="0" sz="1100" u="none" cap="none" strike="noStrike">
              <a:solidFill>
                <a:schemeClr val="dk1"/>
              </a:solidFill>
              <a:latin typeface="Arial"/>
              <a:ea typeface="Arial"/>
              <a:cs typeface="Arial"/>
              <a:sym typeface="Arial"/>
            </a:endParaRPr>
          </a:p>
        </p:txBody>
      </p:sp>
      <p:pic>
        <p:nvPicPr>
          <p:cNvPr descr="アイコン&#10;&#10;自動的に生成された説明" id="59" name="Google Shape;59;p1"/>
          <p:cNvPicPr preferRelativeResize="0"/>
          <p:nvPr/>
        </p:nvPicPr>
        <p:blipFill rotWithShape="1">
          <a:blip r:embed="rId3">
            <a:alphaModFix/>
          </a:blip>
          <a:srcRect b="0" l="0" r="0" t="0"/>
          <a:stretch/>
        </p:blipFill>
        <p:spPr>
          <a:xfrm>
            <a:off x="209698" y="208811"/>
            <a:ext cx="1789223" cy="3607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nvSpPr>
        <p:spPr>
          <a:xfrm>
            <a:off x="1021824" y="442915"/>
            <a:ext cx="7862351" cy="536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教材を開けてみよう</a:t>
            </a:r>
            <a:endParaRPr b="1" i="0" sz="2889" u="none" cap="none" strike="noStrike">
              <a:solidFill>
                <a:schemeClr val="lt1"/>
              </a:solidFill>
              <a:latin typeface="Arial"/>
              <a:ea typeface="Arial"/>
              <a:cs typeface="Arial"/>
              <a:sym typeface="Arial"/>
            </a:endParaRPr>
          </a:p>
        </p:txBody>
      </p:sp>
      <p:pic>
        <p:nvPicPr>
          <p:cNvPr descr="屋内, 座る, 部屋, テーブル が含まれている画像&#10;&#10;自動的に生成された説明" id="181" name="Google Shape;181;p11"/>
          <p:cNvPicPr preferRelativeResize="0"/>
          <p:nvPr/>
        </p:nvPicPr>
        <p:blipFill rotWithShape="1">
          <a:blip r:embed="rId3">
            <a:alphaModFix/>
          </a:blip>
          <a:srcRect b="8772" l="0" r="0" t="6675"/>
          <a:stretch/>
        </p:blipFill>
        <p:spPr>
          <a:xfrm>
            <a:off x="5471607" y="5183884"/>
            <a:ext cx="2090879" cy="1325933"/>
          </a:xfrm>
          <a:prstGeom prst="rect">
            <a:avLst/>
          </a:prstGeom>
          <a:noFill/>
          <a:ln>
            <a:noFill/>
          </a:ln>
        </p:spPr>
      </p:pic>
      <p:pic>
        <p:nvPicPr>
          <p:cNvPr descr="プラスチックの容器&#10;&#10;中程度の精度で自動的に生成された説明" id="182" name="Google Shape;182;p11"/>
          <p:cNvPicPr preferRelativeResize="0"/>
          <p:nvPr/>
        </p:nvPicPr>
        <p:blipFill rotWithShape="1">
          <a:blip r:embed="rId4">
            <a:alphaModFix/>
          </a:blip>
          <a:srcRect b="-1" l="0" r="0" t="37794"/>
          <a:stretch/>
        </p:blipFill>
        <p:spPr>
          <a:xfrm rot="-5400000">
            <a:off x="1952056" y="3909084"/>
            <a:ext cx="2646584" cy="1228949"/>
          </a:xfrm>
          <a:prstGeom prst="rect">
            <a:avLst/>
          </a:prstGeom>
          <a:noFill/>
          <a:ln>
            <a:noFill/>
          </a:ln>
        </p:spPr>
      </p:pic>
      <p:pic>
        <p:nvPicPr>
          <p:cNvPr descr="木製, 座る, 並ぶ, 行 が含まれている画像&#10;&#10;自動的に生成された説明" id="183" name="Google Shape;183;p11"/>
          <p:cNvPicPr preferRelativeResize="0"/>
          <p:nvPr/>
        </p:nvPicPr>
        <p:blipFill rotWithShape="1">
          <a:blip r:embed="rId5">
            <a:alphaModFix/>
          </a:blip>
          <a:srcRect b="0" l="0" r="0" t="0"/>
          <a:stretch/>
        </p:blipFill>
        <p:spPr>
          <a:xfrm rot="-5400000">
            <a:off x="5465058" y="2971758"/>
            <a:ext cx="1306150" cy="2888706"/>
          </a:xfrm>
          <a:prstGeom prst="rect">
            <a:avLst/>
          </a:prstGeom>
          <a:noFill/>
          <a:ln>
            <a:noFill/>
          </a:ln>
        </p:spPr>
      </p:pic>
      <p:pic>
        <p:nvPicPr>
          <p:cNvPr id="184" name="Google Shape;184;p11"/>
          <p:cNvPicPr preferRelativeResize="0"/>
          <p:nvPr/>
        </p:nvPicPr>
        <p:blipFill rotWithShape="1">
          <a:blip r:embed="rId6">
            <a:alphaModFix/>
          </a:blip>
          <a:srcRect b="0" l="38589" r="0" t="0"/>
          <a:stretch/>
        </p:blipFill>
        <p:spPr>
          <a:xfrm>
            <a:off x="2656014" y="5842623"/>
            <a:ext cx="1228950" cy="656389"/>
          </a:xfrm>
          <a:prstGeom prst="rect">
            <a:avLst/>
          </a:prstGeom>
          <a:noFill/>
          <a:ln>
            <a:noFill/>
          </a:ln>
        </p:spPr>
      </p:pic>
      <p:pic>
        <p:nvPicPr>
          <p:cNvPr descr="瓶の飲み物&#10;&#10;自動的に生成された説明" id="185" name="Google Shape;185;p11"/>
          <p:cNvPicPr preferRelativeResize="0"/>
          <p:nvPr/>
        </p:nvPicPr>
        <p:blipFill rotWithShape="1">
          <a:blip r:embed="rId7">
            <a:alphaModFix/>
          </a:blip>
          <a:srcRect b="0" l="0" r="0" t="0"/>
          <a:stretch/>
        </p:blipFill>
        <p:spPr>
          <a:xfrm>
            <a:off x="3776505" y="1418203"/>
            <a:ext cx="1990868" cy="1355765"/>
          </a:xfrm>
          <a:prstGeom prst="rect">
            <a:avLst/>
          </a:prstGeom>
          <a:noFill/>
          <a:ln>
            <a:noFill/>
          </a:ln>
        </p:spPr>
      </p:pic>
      <p:sp>
        <p:nvSpPr>
          <p:cNvPr id="186" name="Google Shape;186;p11"/>
          <p:cNvSpPr txBox="1"/>
          <p:nvPr/>
        </p:nvSpPr>
        <p:spPr>
          <a:xfrm>
            <a:off x="7910320" y="5669894"/>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本体 ×１</a:t>
            </a:r>
            <a:endParaRPr b="0" i="0" sz="1100" u="none" cap="none" strike="noStrike">
              <a:solidFill>
                <a:srgbClr val="000000"/>
              </a:solidFill>
              <a:latin typeface="Arial"/>
              <a:ea typeface="Arial"/>
              <a:cs typeface="Arial"/>
              <a:sym typeface="Arial"/>
            </a:endParaRPr>
          </a:p>
        </p:txBody>
      </p:sp>
      <p:sp>
        <p:nvSpPr>
          <p:cNvPr id="187" name="Google Shape;187;p11"/>
          <p:cNvSpPr txBox="1"/>
          <p:nvPr/>
        </p:nvSpPr>
        <p:spPr>
          <a:xfrm>
            <a:off x="739823" y="1528017"/>
            <a:ext cx="1384092" cy="692467"/>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スチール缶 × 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アルミ缶 × 1</a:t>
            </a:r>
            <a:endParaRPr b="1" i="0" sz="11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ペットボトル × 1</a:t>
            </a:r>
            <a:endParaRPr b="1" i="0" sz="1100" u="none" cap="none" strike="noStrike">
              <a:solidFill>
                <a:srgbClr val="3F3F3F"/>
              </a:solidFill>
              <a:latin typeface="Arial"/>
              <a:ea typeface="Arial"/>
              <a:cs typeface="Arial"/>
              <a:sym typeface="Arial"/>
            </a:endParaRPr>
          </a:p>
        </p:txBody>
      </p:sp>
      <p:cxnSp>
        <p:nvCxnSpPr>
          <p:cNvPr id="188" name="Google Shape;188;p11"/>
          <p:cNvCxnSpPr>
            <a:stCxn id="187" idx="3"/>
          </p:cNvCxnSpPr>
          <p:nvPr/>
        </p:nvCxnSpPr>
        <p:spPr>
          <a:xfrm>
            <a:off x="2123915" y="1874251"/>
            <a:ext cx="2071800" cy="0"/>
          </a:xfrm>
          <a:prstGeom prst="straightConnector1">
            <a:avLst/>
          </a:prstGeom>
          <a:noFill/>
          <a:ln cap="flat" cmpd="sng" w="28575">
            <a:solidFill>
              <a:srgbClr val="1E4E79"/>
            </a:solidFill>
            <a:prstDash val="solid"/>
            <a:round/>
            <a:headEnd len="sm" w="sm" type="none"/>
            <a:tailEnd len="sm" w="sm" type="none"/>
          </a:ln>
        </p:spPr>
      </p:cxnSp>
      <p:sp>
        <p:nvSpPr>
          <p:cNvPr id="189" name="Google Shape;189;p11"/>
          <p:cNvSpPr txBox="1"/>
          <p:nvPr/>
        </p:nvSpPr>
        <p:spPr>
          <a:xfrm>
            <a:off x="734682" y="5171933"/>
            <a:ext cx="1384092" cy="523190"/>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分別後</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受けトレイ×３</a:t>
            </a:r>
            <a:endParaRPr b="0" i="0" sz="1400" u="none" cap="none" strike="noStrike">
              <a:solidFill>
                <a:srgbClr val="000000"/>
              </a:solidFill>
              <a:latin typeface="Arial"/>
              <a:ea typeface="Arial"/>
              <a:cs typeface="Arial"/>
              <a:sym typeface="Arial"/>
            </a:endParaRPr>
          </a:p>
        </p:txBody>
      </p:sp>
      <p:sp>
        <p:nvSpPr>
          <p:cNvPr id="190" name="Google Shape;190;p11"/>
          <p:cNvSpPr txBox="1"/>
          <p:nvPr/>
        </p:nvSpPr>
        <p:spPr>
          <a:xfrm>
            <a:off x="734682" y="3260277"/>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電源タップ × 1</a:t>
            </a:r>
            <a:endParaRPr b="1" i="0" sz="1100" u="none" cap="none" strike="noStrike">
              <a:solidFill>
                <a:srgbClr val="3F3F3F"/>
              </a:solidFill>
              <a:latin typeface="Arial"/>
              <a:ea typeface="Arial"/>
              <a:cs typeface="Arial"/>
              <a:sym typeface="Arial"/>
            </a:endParaRPr>
          </a:p>
        </p:txBody>
      </p:sp>
      <p:cxnSp>
        <p:nvCxnSpPr>
          <p:cNvPr id="191" name="Google Shape;191;p11"/>
          <p:cNvCxnSpPr>
            <a:stCxn id="190" idx="3"/>
          </p:cNvCxnSpPr>
          <p:nvPr/>
        </p:nvCxnSpPr>
        <p:spPr>
          <a:xfrm>
            <a:off x="2118774" y="3437234"/>
            <a:ext cx="981600" cy="0"/>
          </a:xfrm>
          <a:prstGeom prst="straightConnector1">
            <a:avLst/>
          </a:prstGeom>
          <a:noFill/>
          <a:ln cap="flat" cmpd="sng" w="28575">
            <a:solidFill>
              <a:srgbClr val="1E4E79"/>
            </a:solidFill>
            <a:prstDash val="solid"/>
            <a:round/>
            <a:headEnd len="sm" w="sm" type="none"/>
            <a:tailEnd len="sm" w="sm" type="none"/>
          </a:ln>
        </p:spPr>
      </p:cxnSp>
      <p:sp>
        <p:nvSpPr>
          <p:cNvPr id="192" name="Google Shape;192;p11"/>
          <p:cNvSpPr txBox="1"/>
          <p:nvPr/>
        </p:nvSpPr>
        <p:spPr>
          <a:xfrm>
            <a:off x="734682" y="3738191"/>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USBケーブル × 1</a:t>
            </a:r>
            <a:endParaRPr b="1" i="0" sz="1100" u="none" cap="none" strike="noStrike">
              <a:solidFill>
                <a:srgbClr val="3F3F3F"/>
              </a:solidFill>
              <a:latin typeface="Arial"/>
              <a:ea typeface="Arial"/>
              <a:cs typeface="Arial"/>
              <a:sym typeface="Arial"/>
            </a:endParaRPr>
          </a:p>
        </p:txBody>
      </p:sp>
      <p:sp>
        <p:nvSpPr>
          <p:cNvPr id="193" name="Google Shape;193;p11"/>
          <p:cNvSpPr txBox="1"/>
          <p:nvPr/>
        </p:nvSpPr>
        <p:spPr>
          <a:xfrm>
            <a:off x="734682" y="4216105"/>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取付ボルト×４</a:t>
            </a:r>
            <a:endParaRPr b="0" i="0" sz="1400" u="none" cap="none" strike="noStrike">
              <a:solidFill>
                <a:srgbClr val="000000"/>
              </a:solidFill>
              <a:latin typeface="Arial"/>
              <a:ea typeface="Arial"/>
              <a:cs typeface="Arial"/>
              <a:sym typeface="Arial"/>
            </a:endParaRPr>
          </a:p>
        </p:txBody>
      </p:sp>
      <p:sp>
        <p:nvSpPr>
          <p:cNvPr id="194" name="Google Shape;194;p11"/>
          <p:cNvSpPr txBox="1"/>
          <p:nvPr/>
        </p:nvSpPr>
        <p:spPr>
          <a:xfrm>
            <a:off x="734682" y="4694019"/>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Microbit</a:t>
            </a:r>
            <a:r>
              <a:rPr b="0" i="0" lang="ja-JP" sz="1100" u="none" cap="none" strike="noStrike">
                <a:solidFill>
                  <a:srgbClr val="000000"/>
                </a:solidFill>
                <a:latin typeface="Arial"/>
                <a:ea typeface="Arial"/>
                <a:cs typeface="Arial"/>
                <a:sym typeface="Arial"/>
              </a:rPr>
              <a:t> </a:t>
            </a:r>
            <a:r>
              <a:rPr b="1" i="0" lang="ja-JP" sz="1100" u="none" cap="none" strike="noStrike">
                <a:solidFill>
                  <a:srgbClr val="3F3F3F"/>
                </a:solidFill>
                <a:latin typeface="Arial"/>
                <a:ea typeface="Arial"/>
                <a:cs typeface="Arial"/>
                <a:sym typeface="Arial"/>
              </a:rPr>
              <a:t>× 1</a:t>
            </a:r>
            <a:endParaRPr b="1" i="0" sz="1100" u="none" cap="none" strike="noStrike">
              <a:solidFill>
                <a:srgbClr val="3F3F3F"/>
              </a:solidFill>
              <a:latin typeface="Arial"/>
              <a:ea typeface="Arial"/>
              <a:cs typeface="Arial"/>
              <a:sym typeface="Arial"/>
            </a:endParaRPr>
          </a:p>
        </p:txBody>
      </p:sp>
      <p:sp>
        <p:nvSpPr>
          <p:cNvPr id="195" name="Google Shape;195;p11"/>
          <p:cNvSpPr txBox="1"/>
          <p:nvPr/>
        </p:nvSpPr>
        <p:spPr>
          <a:xfrm>
            <a:off x="734682" y="6011900"/>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フルカラーLED×１</a:t>
            </a:r>
            <a:endParaRPr b="0" i="0" sz="1400" u="none" cap="none" strike="noStrike">
              <a:solidFill>
                <a:srgbClr val="000000"/>
              </a:solidFill>
              <a:latin typeface="Arial"/>
              <a:ea typeface="Arial"/>
              <a:cs typeface="Arial"/>
              <a:sym typeface="Arial"/>
            </a:endParaRPr>
          </a:p>
        </p:txBody>
      </p:sp>
      <p:cxnSp>
        <p:nvCxnSpPr>
          <p:cNvPr id="196" name="Google Shape;196;p11"/>
          <p:cNvCxnSpPr/>
          <p:nvPr/>
        </p:nvCxnSpPr>
        <p:spPr>
          <a:xfrm flipH="1" rot="10800000">
            <a:off x="2133336" y="3915146"/>
            <a:ext cx="981627" cy="1"/>
          </a:xfrm>
          <a:prstGeom prst="straightConnector1">
            <a:avLst/>
          </a:prstGeom>
          <a:noFill/>
          <a:ln cap="flat" cmpd="sng" w="28575">
            <a:solidFill>
              <a:srgbClr val="1E4E79"/>
            </a:solidFill>
            <a:prstDash val="solid"/>
            <a:round/>
            <a:headEnd len="sm" w="sm" type="none"/>
            <a:tailEnd len="sm" w="sm" type="none"/>
          </a:ln>
        </p:spPr>
      </p:cxnSp>
      <p:cxnSp>
        <p:nvCxnSpPr>
          <p:cNvPr id="197" name="Google Shape;197;p11"/>
          <p:cNvCxnSpPr/>
          <p:nvPr/>
        </p:nvCxnSpPr>
        <p:spPr>
          <a:xfrm>
            <a:off x="2133336" y="4393059"/>
            <a:ext cx="655768" cy="0"/>
          </a:xfrm>
          <a:prstGeom prst="straightConnector1">
            <a:avLst/>
          </a:prstGeom>
          <a:noFill/>
          <a:ln cap="flat" cmpd="sng" w="28575">
            <a:solidFill>
              <a:srgbClr val="1E4E79"/>
            </a:solidFill>
            <a:prstDash val="solid"/>
            <a:round/>
            <a:headEnd len="sm" w="sm" type="none"/>
            <a:tailEnd len="sm" w="sm" type="none"/>
          </a:ln>
        </p:spPr>
      </p:cxnSp>
      <p:cxnSp>
        <p:nvCxnSpPr>
          <p:cNvPr id="198" name="Google Shape;198;p11"/>
          <p:cNvCxnSpPr/>
          <p:nvPr/>
        </p:nvCxnSpPr>
        <p:spPr>
          <a:xfrm>
            <a:off x="2133336" y="5433528"/>
            <a:ext cx="655768" cy="0"/>
          </a:xfrm>
          <a:prstGeom prst="straightConnector1">
            <a:avLst/>
          </a:prstGeom>
          <a:noFill/>
          <a:ln cap="flat" cmpd="sng" w="28575">
            <a:solidFill>
              <a:srgbClr val="1E4E79"/>
            </a:solidFill>
            <a:prstDash val="solid"/>
            <a:round/>
            <a:headEnd len="sm" w="sm" type="none"/>
            <a:tailEnd len="sm" w="sm" type="none"/>
          </a:ln>
        </p:spPr>
      </p:cxnSp>
      <p:sp>
        <p:nvSpPr>
          <p:cNvPr id="199" name="Google Shape;199;p11"/>
          <p:cNvSpPr/>
          <p:nvPr/>
        </p:nvSpPr>
        <p:spPr>
          <a:xfrm>
            <a:off x="2136903" y="4513557"/>
            <a:ext cx="1246094" cy="367553"/>
          </a:xfrm>
          <a:custGeom>
            <a:rect b="b" l="l" r="r" t="t"/>
            <a:pathLst>
              <a:path extrusionOk="0" h="367553" w="1246094">
                <a:moveTo>
                  <a:pt x="0" y="367553"/>
                </a:moveTo>
                <a:lnTo>
                  <a:pt x="1246094" y="367553"/>
                </a:lnTo>
                <a:lnTo>
                  <a:pt x="1246094" y="0"/>
                </a:lnTo>
              </a:path>
            </a:pathLst>
          </a:custGeom>
          <a:noFill/>
          <a:ln cap="flat" cmpd="sng" w="25400">
            <a:solidFill>
              <a:srgbClr val="1F4E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 name="Google Shape;200;p11"/>
          <p:cNvSpPr/>
          <p:nvPr/>
        </p:nvSpPr>
        <p:spPr>
          <a:xfrm rot="227363">
            <a:off x="2917994" y="4973515"/>
            <a:ext cx="756832" cy="48698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01" name="Google Shape;201;p11"/>
          <p:cNvCxnSpPr/>
          <p:nvPr/>
        </p:nvCxnSpPr>
        <p:spPr>
          <a:xfrm>
            <a:off x="2133336" y="6188856"/>
            <a:ext cx="967065" cy="0"/>
          </a:xfrm>
          <a:prstGeom prst="straightConnector1">
            <a:avLst/>
          </a:prstGeom>
          <a:noFill/>
          <a:ln cap="flat" cmpd="sng" w="28575">
            <a:solidFill>
              <a:srgbClr val="1E4E79"/>
            </a:solidFill>
            <a:prstDash val="solid"/>
            <a:round/>
            <a:headEnd len="sm" w="sm" type="none"/>
            <a:tailEnd len="sm" w="sm" type="none"/>
          </a:ln>
        </p:spPr>
      </p:cxnSp>
      <p:sp>
        <p:nvSpPr>
          <p:cNvPr id="202" name="Google Shape;202;p11"/>
          <p:cNvSpPr txBox="1"/>
          <p:nvPr/>
        </p:nvSpPr>
        <p:spPr>
          <a:xfrm>
            <a:off x="7910320" y="3795737"/>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投入口プレート×１</a:t>
            </a:r>
            <a:endParaRPr b="0" i="0" sz="1400" u="none" cap="none" strike="noStrike">
              <a:solidFill>
                <a:srgbClr val="000000"/>
              </a:solidFill>
              <a:latin typeface="Arial"/>
              <a:ea typeface="Arial"/>
              <a:cs typeface="Arial"/>
              <a:sym typeface="Arial"/>
            </a:endParaRPr>
          </a:p>
        </p:txBody>
      </p:sp>
      <p:sp>
        <p:nvSpPr>
          <p:cNvPr id="203" name="Google Shape;203;p11"/>
          <p:cNvSpPr txBox="1"/>
          <p:nvPr/>
        </p:nvSpPr>
        <p:spPr>
          <a:xfrm>
            <a:off x="7910320" y="4483525"/>
            <a:ext cx="1384092" cy="353913"/>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プレート×４</a:t>
            </a:r>
            <a:endParaRPr b="0" i="0" sz="1400" u="none" cap="none" strike="noStrike">
              <a:solidFill>
                <a:srgbClr val="000000"/>
              </a:solidFill>
              <a:latin typeface="Arial"/>
              <a:ea typeface="Arial"/>
              <a:cs typeface="Arial"/>
              <a:sym typeface="Arial"/>
            </a:endParaRPr>
          </a:p>
        </p:txBody>
      </p:sp>
      <p:cxnSp>
        <p:nvCxnSpPr>
          <p:cNvPr id="204" name="Google Shape;204;p11"/>
          <p:cNvCxnSpPr/>
          <p:nvPr/>
        </p:nvCxnSpPr>
        <p:spPr>
          <a:xfrm>
            <a:off x="6857192" y="3972693"/>
            <a:ext cx="1044035" cy="0"/>
          </a:xfrm>
          <a:prstGeom prst="straightConnector1">
            <a:avLst/>
          </a:prstGeom>
          <a:noFill/>
          <a:ln cap="flat" cmpd="sng" w="28575">
            <a:solidFill>
              <a:srgbClr val="1E4E79"/>
            </a:solidFill>
            <a:prstDash val="solid"/>
            <a:round/>
            <a:headEnd len="sm" w="sm" type="none"/>
            <a:tailEnd len="sm" w="sm" type="none"/>
          </a:ln>
        </p:spPr>
      </p:cxnSp>
      <p:cxnSp>
        <p:nvCxnSpPr>
          <p:cNvPr id="205" name="Google Shape;205;p11"/>
          <p:cNvCxnSpPr/>
          <p:nvPr/>
        </p:nvCxnSpPr>
        <p:spPr>
          <a:xfrm>
            <a:off x="6857192" y="4660481"/>
            <a:ext cx="1044035" cy="0"/>
          </a:xfrm>
          <a:prstGeom prst="straightConnector1">
            <a:avLst/>
          </a:prstGeom>
          <a:noFill/>
          <a:ln cap="flat" cmpd="sng" w="28575">
            <a:solidFill>
              <a:srgbClr val="1E4E79"/>
            </a:solidFill>
            <a:prstDash val="solid"/>
            <a:round/>
            <a:headEnd len="sm" w="sm" type="none"/>
            <a:tailEnd len="sm" w="sm" type="none"/>
          </a:ln>
        </p:spPr>
      </p:cxnSp>
      <p:cxnSp>
        <p:nvCxnSpPr>
          <p:cNvPr id="206" name="Google Shape;206;p11"/>
          <p:cNvCxnSpPr/>
          <p:nvPr/>
        </p:nvCxnSpPr>
        <p:spPr>
          <a:xfrm>
            <a:off x="6857192" y="5842623"/>
            <a:ext cx="1044035" cy="0"/>
          </a:xfrm>
          <a:prstGeom prst="straightConnector1">
            <a:avLst/>
          </a:prstGeom>
          <a:noFill/>
          <a:ln cap="flat" cmpd="sng" w="28575">
            <a:solidFill>
              <a:srgbClr val="1E4E79"/>
            </a:solidFill>
            <a:prstDash val="solid"/>
            <a:round/>
            <a:headEnd len="sm" w="sm" type="none"/>
            <a:tailEnd len="sm" w="sm" type="none"/>
          </a:ln>
        </p:spPr>
      </p:cxnSp>
      <p:pic>
        <p:nvPicPr>
          <p:cNvPr descr="小さい, 座る, テーブル, カラフル が含まれている画像&#10;&#10;自動的に生成された説明" id="207" name="Google Shape;207;p11"/>
          <p:cNvPicPr preferRelativeResize="0"/>
          <p:nvPr/>
        </p:nvPicPr>
        <p:blipFill rotWithShape="1">
          <a:blip r:embed="rId8">
            <a:alphaModFix/>
          </a:blip>
          <a:srcRect b="0" l="0" r="0" t="0"/>
          <a:stretch/>
        </p:blipFill>
        <p:spPr>
          <a:xfrm rot="5400000">
            <a:off x="5623464" y="1619499"/>
            <a:ext cx="2107209" cy="1580407"/>
          </a:xfrm>
          <a:prstGeom prst="rect">
            <a:avLst/>
          </a:prstGeom>
          <a:noFill/>
          <a:ln>
            <a:noFill/>
          </a:ln>
        </p:spPr>
      </p:pic>
      <p:sp>
        <p:nvSpPr>
          <p:cNvPr id="208" name="Google Shape;208;p11"/>
          <p:cNvSpPr txBox="1"/>
          <p:nvPr/>
        </p:nvSpPr>
        <p:spPr>
          <a:xfrm>
            <a:off x="7910320" y="2464429"/>
            <a:ext cx="1384092" cy="692467"/>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サーボモータ付きスロープ×２</a:t>
            </a:r>
            <a:endParaRPr b="1" i="0" sz="11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幅広スロープ× 1</a:t>
            </a:r>
            <a:endParaRPr b="0" i="0" sz="1400" u="none" cap="none" strike="noStrike">
              <a:solidFill>
                <a:srgbClr val="000000"/>
              </a:solidFill>
              <a:latin typeface="Arial"/>
              <a:ea typeface="Arial"/>
              <a:cs typeface="Arial"/>
              <a:sym typeface="Arial"/>
            </a:endParaRPr>
          </a:p>
        </p:txBody>
      </p:sp>
      <p:sp>
        <p:nvSpPr>
          <p:cNvPr id="209" name="Google Shape;209;p11"/>
          <p:cNvSpPr txBox="1"/>
          <p:nvPr/>
        </p:nvSpPr>
        <p:spPr>
          <a:xfrm>
            <a:off x="7910320" y="1460748"/>
            <a:ext cx="1384092" cy="523190"/>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センサ付き投入口</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スロープ×１</a:t>
            </a:r>
            <a:endParaRPr b="0" i="0" sz="1400" u="none" cap="none" strike="noStrike">
              <a:solidFill>
                <a:srgbClr val="000000"/>
              </a:solidFill>
              <a:latin typeface="Arial"/>
              <a:ea typeface="Arial"/>
              <a:cs typeface="Arial"/>
              <a:sym typeface="Arial"/>
            </a:endParaRPr>
          </a:p>
        </p:txBody>
      </p:sp>
      <p:cxnSp>
        <p:nvCxnSpPr>
          <p:cNvPr id="210" name="Google Shape;210;p11"/>
          <p:cNvCxnSpPr/>
          <p:nvPr/>
        </p:nvCxnSpPr>
        <p:spPr>
          <a:xfrm>
            <a:off x="6857192" y="2810662"/>
            <a:ext cx="1044035" cy="0"/>
          </a:xfrm>
          <a:prstGeom prst="straightConnector1">
            <a:avLst/>
          </a:prstGeom>
          <a:noFill/>
          <a:ln cap="flat" cmpd="sng" w="28575">
            <a:solidFill>
              <a:srgbClr val="1E4E79"/>
            </a:solidFill>
            <a:prstDash val="solid"/>
            <a:round/>
            <a:headEnd len="sm" w="sm" type="none"/>
            <a:tailEnd len="sm" w="sm" type="none"/>
          </a:ln>
        </p:spPr>
      </p:cxnSp>
      <p:cxnSp>
        <p:nvCxnSpPr>
          <p:cNvPr id="211" name="Google Shape;211;p11"/>
          <p:cNvCxnSpPr/>
          <p:nvPr/>
        </p:nvCxnSpPr>
        <p:spPr>
          <a:xfrm>
            <a:off x="6857192" y="1722343"/>
            <a:ext cx="1044035" cy="0"/>
          </a:xfrm>
          <a:prstGeom prst="straightConnector1">
            <a:avLst/>
          </a:prstGeom>
          <a:noFill/>
          <a:ln cap="flat" cmpd="sng" w="28575">
            <a:solidFill>
              <a:srgbClr val="1E4E79"/>
            </a:solidFill>
            <a:prstDash val="solid"/>
            <a:round/>
            <a:headEnd len="sm" w="sm" type="none"/>
            <a:tailEnd len="sm" w="sm" type="none"/>
          </a:ln>
        </p:spPr>
      </p:cxnSp>
      <p:pic>
        <p:nvPicPr>
          <p:cNvPr descr="電子機器の部品&#10;&#10;中程度の精度で自動的に生成された説明" id="212" name="Google Shape;212;p11"/>
          <p:cNvPicPr preferRelativeResize="0"/>
          <p:nvPr/>
        </p:nvPicPr>
        <p:blipFill rotWithShape="1">
          <a:blip r:embed="rId9">
            <a:alphaModFix/>
          </a:blip>
          <a:srcRect b="13880" l="20892" r="29278" t="17346"/>
          <a:stretch/>
        </p:blipFill>
        <p:spPr>
          <a:xfrm>
            <a:off x="2748873" y="2010283"/>
            <a:ext cx="1095074" cy="1133544"/>
          </a:xfrm>
          <a:prstGeom prst="rect">
            <a:avLst/>
          </a:prstGeom>
          <a:noFill/>
          <a:ln>
            <a:noFill/>
          </a:ln>
        </p:spPr>
      </p:pic>
      <p:sp>
        <p:nvSpPr>
          <p:cNvPr id="213" name="Google Shape;213;p11"/>
          <p:cNvSpPr txBox="1"/>
          <p:nvPr/>
        </p:nvSpPr>
        <p:spPr>
          <a:xfrm>
            <a:off x="734682" y="2312562"/>
            <a:ext cx="1384092" cy="523190"/>
          </a:xfrm>
          <a:prstGeom prst="rect">
            <a:avLst/>
          </a:prstGeom>
          <a:noFill/>
          <a:ln cap="flat" cmpd="sng" w="25400">
            <a:solidFill>
              <a:srgbClr val="1F4E7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Microbit</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制御基板× 1</a:t>
            </a:r>
            <a:endParaRPr b="1" i="0" sz="1100" u="none" cap="none" strike="noStrike">
              <a:solidFill>
                <a:srgbClr val="3F3F3F"/>
              </a:solidFill>
              <a:latin typeface="Arial"/>
              <a:ea typeface="Arial"/>
              <a:cs typeface="Arial"/>
              <a:sym typeface="Arial"/>
            </a:endParaRPr>
          </a:p>
        </p:txBody>
      </p:sp>
      <p:cxnSp>
        <p:nvCxnSpPr>
          <p:cNvPr id="214" name="Google Shape;214;p11"/>
          <p:cNvCxnSpPr>
            <a:stCxn id="213" idx="3"/>
          </p:cNvCxnSpPr>
          <p:nvPr/>
        </p:nvCxnSpPr>
        <p:spPr>
          <a:xfrm>
            <a:off x="2118774" y="2574157"/>
            <a:ext cx="677400" cy="0"/>
          </a:xfrm>
          <a:prstGeom prst="straightConnector1">
            <a:avLst/>
          </a:prstGeom>
          <a:noFill/>
          <a:ln cap="flat" cmpd="sng" w="28575">
            <a:solidFill>
              <a:srgbClr val="1E4E79"/>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2"/>
          <p:cNvSpPr txBox="1"/>
          <p:nvPr/>
        </p:nvSpPr>
        <p:spPr>
          <a:xfrm>
            <a:off x="1359694" y="3772994"/>
            <a:ext cx="718661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757070"/>
                </a:solidFill>
                <a:latin typeface="Arial"/>
                <a:ea typeface="Arial"/>
                <a:cs typeface="Arial"/>
                <a:sym typeface="Arial"/>
              </a:rPr>
              <a:t>次ページからを参考にして、自動分別ごみ箱を開発しよう</a:t>
            </a:r>
            <a:endParaRPr b="1" i="0" sz="1800" u="none" cap="none" strike="noStrike">
              <a:solidFill>
                <a:srgbClr val="757070"/>
              </a:solidFill>
              <a:latin typeface="Arial"/>
              <a:ea typeface="Arial"/>
              <a:cs typeface="Arial"/>
              <a:sym typeface="Arial"/>
            </a:endParaRPr>
          </a:p>
        </p:txBody>
      </p:sp>
      <p:sp>
        <p:nvSpPr>
          <p:cNvPr id="220" name="Google Shape;220;p12"/>
          <p:cNvSpPr/>
          <p:nvPr/>
        </p:nvSpPr>
        <p:spPr>
          <a:xfrm rot="10800000">
            <a:off x="152396" y="3039245"/>
            <a:ext cx="9601197" cy="733748"/>
          </a:xfrm>
          <a:prstGeom prst="round1Rect">
            <a:avLst>
              <a:gd fmla="val 0" name="adj"/>
            </a:avLst>
          </a:prstGeom>
          <a:solidFill>
            <a:srgbClr val="DF0616"/>
          </a:solidFill>
          <a:ln cap="flat" cmpd="sng" w="12700">
            <a:solidFill>
              <a:srgbClr val="DF061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alibri"/>
              <a:ea typeface="Calibri"/>
              <a:cs typeface="Calibri"/>
              <a:sym typeface="Calibri"/>
            </a:endParaRPr>
          </a:p>
        </p:txBody>
      </p:sp>
      <p:sp>
        <p:nvSpPr>
          <p:cNvPr id="221" name="Google Shape;221;p12"/>
          <p:cNvSpPr txBox="1"/>
          <p:nvPr/>
        </p:nvSpPr>
        <p:spPr>
          <a:xfrm>
            <a:off x="667178" y="3137648"/>
            <a:ext cx="857163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chemeClr val="lt1"/>
                </a:solidFill>
                <a:latin typeface="Arial"/>
                <a:ea typeface="Arial"/>
                <a:cs typeface="Arial"/>
                <a:sym typeface="Arial"/>
              </a:rPr>
              <a:t>自動分別ごみ箱の開発スタート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3"/>
          <p:cNvSpPr txBox="1"/>
          <p:nvPr/>
        </p:nvSpPr>
        <p:spPr>
          <a:xfrm>
            <a:off x="1021825" y="443802"/>
            <a:ext cx="7862351" cy="536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① 設計図・フローチャート</a:t>
            </a:r>
            <a:endParaRPr b="1" i="0" sz="2889" u="none" cap="none" strike="noStrike">
              <a:solidFill>
                <a:schemeClr val="lt1"/>
              </a:solidFill>
              <a:latin typeface="Arial"/>
              <a:ea typeface="Arial"/>
              <a:cs typeface="Arial"/>
              <a:sym typeface="Arial"/>
            </a:endParaRPr>
          </a:p>
        </p:txBody>
      </p:sp>
      <p:sp>
        <p:nvSpPr>
          <p:cNvPr id="227" name="Google Shape;227;p13"/>
          <p:cNvSpPr/>
          <p:nvPr/>
        </p:nvSpPr>
        <p:spPr>
          <a:xfrm>
            <a:off x="500497" y="1847948"/>
            <a:ext cx="1167881" cy="400110"/>
          </a:xfrm>
          <a:prstGeom prst="rect">
            <a:avLst/>
          </a:prstGeom>
          <a:solidFill>
            <a:srgbClr val="7B7B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 name="Google Shape;228;p13"/>
          <p:cNvSpPr txBox="1"/>
          <p:nvPr/>
        </p:nvSpPr>
        <p:spPr>
          <a:xfrm>
            <a:off x="500498" y="1841838"/>
            <a:ext cx="6545382" cy="173581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★設計図</a:t>
            </a:r>
            <a:endParaRPr b="1" i="0" sz="18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700"/>
              <a:buFont typeface="Arial"/>
              <a:buNone/>
            </a:pPr>
            <a:r>
              <a:rPr b="0" i="0" lang="ja-JP" sz="700" u="none" cap="none" strike="noStrike">
                <a:solidFill>
                  <a:srgbClr val="262626"/>
                </a:solidFill>
                <a:latin typeface="Arial"/>
                <a:ea typeface="Arial"/>
                <a:cs typeface="Arial"/>
                <a:sym typeface="Arial"/>
              </a:rPr>
              <a:t>　</a:t>
            </a:r>
            <a:endParaRPr b="0" i="0" sz="7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モノづくりには欠かせない、部品の形状や組立形状をまとめた図面。</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分別機をどのような形で組立てるか頭の中のイメージを具現化しよう。</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 [ 設計図.xlsx ] の【例題】シートを開こう</a:t>
            </a:r>
            <a:endParaRPr b="1" i="0" sz="1600" u="none" cap="none" strike="noStrike">
              <a:solidFill>
                <a:schemeClr val="dk1"/>
              </a:solidFill>
              <a:latin typeface="Arial"/>
              <a:ea typeface="Arial"/>
              <a:cs typeface="Arial"/>
              <a:sym typeface="Arial"/>
            </a:endParaRPr>
          </a:p>
        </p:txBody>
      </p:sp>
      <p:sp>
        <p:nvSpPr>
          <p:cNvPr id="229" name="Google Shape;229;p13"/>
          <p:cNvSpPr/>
          <p:nvPr/>
        </p:nvSpPr>
        <p:spPr>
          <a:xfrm>
            <a:off x="500498" y="3966057"/>
            <a:ext cx="1994049" cy="400110"/>
          </a:xfrm>
          <a:prstGeom prst="rect">
            <a:avLst/>
          </a:prstGeom>
          <a:solidFill>
            <a:srgbClr val="7B7B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 name="Google Shape;230;p13"/>
          <p:cNvSpPr txBox="1"/>
          <p:nvPr/>
        </p:nvSpPr>
        <p:spPr>
          <a:xfrm>
            <a:off x="500497" y="3938154"/>
            <a:ext cx="6720202" cy="26591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★フローチャート</a:t>
            </a:r>
            <a:endParaRPr b="1" i="0" sz="18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複雑なプロセスを表現する図。</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今回はプログラムの設計図と理解しよう。</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スチール缶・アルミ缶・ペットボトルをイメージ通りに動かすために、</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rgbClr val="262626"/>
                </a:solidFill>
                <a:latin typeface="Arial"/>
                <a:ea typeface="Arial"/>
                <a:cs typeface="Arial"/>
                <a:sym typeface="Arial"/>
              </a:rPr>
              <a:t>センサの反応やモータ動作の順番、缶の動きを図示化しよう。</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 [フローチャート.xlsx ] の【例題】シートを開こう</a:t>
            </a:r>
            <a:endParaRPr b="1" i="0" sz="16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Arial"/>
              <a:ea typeface="Arial"/>
              <a:cs typeface="Arial"/>
              <a:sym typeface="Arial"/>
            </a:endParaRPr>
          </a:p>
        </p:txBody>
      </p:sp>
      <p:sp>
        <p:nvSpPr>
          <p:cNvPr id="231" name="Google Shape;231;p13"/>
          <p:cNvSpPr txBox="1"/>
          <p:nvPr/>
        </p:nvSpPr>
        <p:spPr>
          <a:xfrm>
            <a:off x="498491" y="1251210"/>
            <a:ext cx="8905004"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400" u="none" cap="none" strike="noStrike">
                <a:solidFill>
                  <a:srgbClr val="1F4E79"/>
                </a:solidFill>
                <a:latin typeface="Arial"/>
                <a:ea typeface="Arial"/>
                <a:cs typeface="Arial"/>
                <a:sym typeface="Arial"/>
              </a:rPr>
              <a:t>【例題】「缶」と「ペットボトル」を分別しよう！</a:t>
            </a:r>
            <a:endParaRPr b="1" i="0" sz="2400" u="none" cap="none" strike="noStrike">
              <a:solidFill>
                <a:srgbClr val="1F4E79"/>
              </a:solidFill>
              <a:latin typeface="Arial"/>
              <a:ea typeface="Arial"/>
              <a:cs typeface="Arial"/>
              <a:sym typeface="Arial"/>
            </a:endParaRPr>
          </a:p>
        </p:txBody>
      </p:sp>
      <p:sp>
        <p:nvSpPr>
          <p:cNvPr id="232" name="Google Shape;232;p13"/>
          <p:cNvSpPr/>
          <p:nvPr/>
        </p:nvSpPr>
        <p:spPr>
          <a:xfrm>
            <a:off x="500498" y="1841839"/>
            <a:ext cx="8905004" cy="1970254"/>
          </a:xfrm>
          <a:prstGeom prst="rect">
            <a:avLst/>
          </a:prstGeom>
          <a:noFill/>
          <a:ln cap="flat" cmpd="sng" w="127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13"/>
          <p:cNvSpPr/>
          <p:nvPr/>
        </p:nvSpPr>
        <p:spPr>
          <a:xfrm>
            <a:off x="500498" y="3965014"/>
            <a:ext cx="8905004" cy="2470686"/>
          </a:xfrm>
          <a:prstGeom prst="rect">
            <a:avLst/>
          </a:prstGeom>
          <a:noFill/>
          <a:ln cap="flat" cmpd="sng" w="127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プログラミングNo27フローチャートイラスト" id="234" name="Google Shape;234;p13"/>
          <p:cNvPicPr preferRelativeResize="0"/>
          <p:nvPr/>
        </p:nvPicPr>
        <p:blipFill rotWithShape="1">
          <a:blip r:embed="rId3">
            <a:alphaModFix/>
          </a:blip>
          <a:srcRect b="0" l="0" r="0" t="0"/>
          <a:stretch/>
        </p:blipFill>
        <p:spPr>
          <a:xfrm>
            <a:off x="7373101" y="4234424"/>
            <a:ext cx="1637799" cy="1637799"/>
          </a:xfrm>
          <a:prstGeom prst="rect">
            <a:avLst/>
          </a:prstGeom>
          <a:noFill/>
          <a:ln>
            <a:noFill/>
          </a:ln>
        </p:spPr>
      </p:pic>
      <p:pic>
        <p:nvPicPr>
          <p:cNvPr descr="ダイアグラム&#10;&#10;低い精度で自動的に生成された説明" id="235" name="Google Shape;235;p13"/>
          <p:cNvPicPr preferRelativeResize="0"/>
          <p:nvPr/>
        </p:nvPicPr>
        <p:blipFill rotWithShape="1">
          <a:blip r:embed="rId4">
            <a:alphaModFix/>
          </a:blip>
          <a:srcRect b="0" l="0" r="0" t="0"/>
          <a:stretch/>
        </p:blipFill>
        <p:spPr>
          <a:xfrm>
            <a:off x="7347082" y="2206851"/>
            <a:ext cx="1757218" cy="1193762"/>
          </a:xfrm>
          <a:prstGeom prst="rect">
            <a:avLst/>
          </a:prstGeom>
          <a:noFill/>
          <a:ln>
            <a:noFill/>
          </a:ln>
        </p:spPr>
      </p:pic>
      <p:pic>
        <p:nvPicPr>
          <p:cNvPr descr="図形&#10;&#10;自動的に生成された説明" id="236" name="Google Shape;236;p13"/>
          <p:cNvPicPr preferRelativeResize="0"/>
          <p:nvPr/>
        </p:nvPicPr>
        <p:blipFill rotWithShape="1">
          <a:blip r:embed="rId5">
            <a:alphaModFix/>
          </a:blip>
          <a:srcRect b="0" l="0" r="0" t="0"/>
          <a:stretch/>
        </p:blipFill>
        <p:spPr>
          <a:xfrm rot="2283503">
            <a:off x="7813961" y="2767032"/>
            <a:ext cx="482750" cy="73401"/>
          </a:xfrm>
          <a:prstGeom prst="rect">
            <a:avLst/>
          </a:prstGeom>
          <a:noFill/>
          <a:ln>
            <a:noFill/>
          </a:ln>
        </p:spPr>
      </p:pic>
      <p:pic>
        <p:nvPicPr>
          <p:cNvPr descr="図形&#10;&#10;自動的に生成された説明" id="237" name="Google Shape;237;p13"/>
          <p:cNvPicPr preferRelativeResize="0"/>
          <p:nvPr/>
        </p:nvPicPr>
        <p:blipFill rotWithShape="1">
          <a:blip r:embed="rId6">
            <a:alphaModFix/>
          </a:blip>
          <a:srcRect b="0" l="0" r="0" t="0"/>
          <a:stretch/>
        </p:blipFill>
        <p:spPr>
          <a:xfrm>
            <a:off x="8185872" y="2977665"/>
            <a:ext cx="676771" cy="81212"/>
          </a:xfrm>
          <a:prstGeom prst="rect">
            <a:avLst/>
          </a:prstGeom>
          <a:noFill/>
          <a:ln>
            <a:noFill/>
          </a:ln>
        </p:spPr>
      </p:pic>
      <p:sp>
        <p:nvSpPr>
          <p:cNvPr id="238" name="Google Shape;238;p13"/>
          <p:cNvSpPr txBox="1"/>
          <p:nvPr/>
        </p:nvSpPr>
        <p:spPr>
          <a:xfrm>
            <a:off x="7183594" y="5880023"/>
            <a:ext cx="228377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000000"/>
                </a:solidFill>
                <a:latin typeface="Arial"/>
                <a:ea typeface="Arial"/>
                <a:cs typeface="Arial"/>
                <a:sym typeface="Arial"/>
              </a:rPr>
              <a:t>もし〜〜なら〜〜を考えよう！</a:t>
            </a:r>
            <a:endParaRPr b="0" i="0" sz="1400" u="none" cap="none" strike="noStrike">
              <a:solidFill>
                <a:srgbClr val="000000"/>
              </a:solidFill>
              <a:latin typeface="Arial"/>
              <a:ea typeface="Arial"/>
              <a:cs typeface="Arial"/>
              <a:sym typeface="Arial"/>
            </a:endParaRPr>
          </a:p>
        </p:txBody>
      </p:sp>
      <p:pic>
        <p:nvPicPr>
          <p:cNvPr descr="考え事をしている女性会社員のイラスト（スーツ）" id="239" name="Google Shape;239;p13"/>
          <p:cNvPicPr preferRelativeResize="0"/>
          <p:nvPr/>
        </p:nvPicPr>
        <p:blipFill rotWithShape="1">
          <a:blip r:embed="rId7">
            <a:alphaModFix/>
          </a:blip>
          <a:srcRect b="0" l="0" r="0" t="0"/>
          <a:stretch/>
        </p:blipFill>
        <p:spPr>
          <a:xfrm>
            <a:off x="6883838" y="2771252"/>
            <a:ext cx="855445" cy="10828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5"/>
          <p:cNvSpPr txBox="1"/>
          <p:nvPr/>
        </p:nvSpPr>
        <p:spPr>
          <a:xfrm>
            <a:off x="1021824" y="486514"/>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② 自動分別ゴミ箱の組立</a:t>
            </a:r>
            <a:endParaRPr b="1" i="0" sz="2889" u="none" cap="none" strike="noStrike">
              <a:solidFill>
                <a:schemeClr val="lt1"/>
              </a:solidFill>
              <a:latin typeface="Arial"/>
              <a:ea typeface="Arial"/>
              <a:cs typeface="Arial"/>
              <a:sym typeface="Arial"/>
            </a:endParaRPr>
          </a:p>
        </p:txBody>
      </p:sp>
      <p:sp>
        <p:nvSpPr>
          <p:cNvPr id="245" name="Google Shape;245;p15"/>
          <p:cNvSpPr txBox="1"/>
          <p:nvPr/>
        </p:nvSpPr>
        <p:spPr>
          <a:xfrm>
            <a:off x="2015473" y="1003737"/>
            <a:ext cx="5875055"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設計図を基に自動分別ゴミ箱を組立てよう。</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2060"/>
                </a:solidFill>
                <a:latin typeface="Arial"/>
                <a:ea typeface="Arial"/>
                <a:cs typeface="Arial"/>
                <a:sym typeface="Arial"/>
              </a:rPr>
              <a:t>次ページから詳しい組立方法を記載。</a:t>
            </a:r>
            <a:endParaRPr b="1" i="0" sz="1600" u="none" cap="none" strike="noStrike">
              <a:solidFill>
                <a:srgbClr val="002060"/>
              </a:solidFill>
              <a:latin typeface="Arial"/>
              <a:ea typeface="Arial"/>
              <a:cs typeface="Arial"/>
              <a:sym typeface="Arial"/>
            </a:endParaRPr>
          </a:p>
        </p:txBody>
      </p:sp>
      <p:sp>
        <p:nvSpPr>
          <p:cNvPr id="246" name="Google Shape;246;p15"/>
          <p:cNvSpPr/>
          <p:nvPr/>
        </p:nvSpPr>
        <p:spPr>
          <a:xfrm>
            <a:off x="7706699" y="1059895"/>
            <a:ext cx="2022510" cy="536942"/>
          </a:xfrm>
          <a:prstGeom prst="wedgeRoundRectCallout">
            <a:avLst>
              <a:gd fmla="val -70614" name="adj1"/>
              <a:gd fmla="val -28216" name="adj2"/>
              <a:gd fmla="val 16667" name="adj3"/>
            </a:avLst>
          </a:prstGeom>
          <a:solidFill>
            <a:srgbClr val="D8E2F3">
              <a:alpha val="24313"/>
            </a:srgbClr>
          </a:solidFill>
          <a:ln cap="flat" cmpd="sng" w="12700">
            <a:solidFill>
              <a:srgbClr val="002060">
                <a:alpha val="26274"/>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 name="Google Shape;247;p15"/>
          <p:cNvSpPr txBox="1"/>
          <p:nvPr/>
        </p:nvSpPr>
        <p:spPr>
          <a:xfrm>
            <a:off x="7706700" y="1128311"/>
            <a:ext cx="202250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1E4E79"/>
                </a:solidFill>
                <a:latin typeface="Arial"/>
                <a:ea typeface="Arial"/>
                <a:cs typeface="Arial"/>
                <a:sym typeface="Arial"/>
              </a:rPr>
              <a:t>手が空いてる人は</a:t>
            </a:r>
            <a:endParaRPr b="1" i="0" sz="10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1E4E79"/>
                </a:solidFill>
                <a:latin typeface="Arial"/>
                <a:ea typeface="Arial"/>
                <a:cs typeface="Arial"/>
                <a:sym typeface="Arial"/>
              </a:rPr>
              <a:t>プログラム作成を開始しよう！</a:t>
            </a:r>
            <a:endParaRPr b="0" i="0" sz="1400" u="none" cap="none" strike="noStrike">
              <a:solidFill>
                <a:srgbClr val="000000"/>
              </a:solidFill>
              <a:latin typeface="Arial"/>
              <a:ea typeface="Arial"/>
              <a:cs typeface="Arial"/>
              <a:sym typeface="Arial"/>
            </a:endParaRPr>
          </a:p>
        </p:txBody>
      </p:sp>
      <p:sp>
        <p:nvSpPr>
          <p:cNvPr id="248" name="Google Shape;248;p15"/>
          <p:cNvSpPr txBox="1"/>
          <p:nvPr/>
        </p:nvSpPr>
        <p:spPr>
          <a:xfrm>
            <a:off x="6735218" y="1667677"/>
            <a:ext cx="1820411" cy="276999"/>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lt1"/>
                </a:solidFill>
                <a:latin typeface="Arial"/>
                <a:ea typeface="Arial"/>
                <a:cs typeface="Arial"/>
                <a:sym typeface="Arial"/>
              </a:rPr>
              <a:t>完成イメージ</a:t>
            </a:r>
            <a:endParaRPr b="0" i="0" sz="1400" u="none" cap="none" strike="noStrike">
              <a:solidFill>
                <a:srgbClr val="000000"/>
              </a:solidFill>
              <a:latin typeface="Arial"/>
              <a:ea typeface="Arial"/>
              <a:cs typeface="Arial"/>
              <a:sym typeface="Arial"/>
            </a:endParaRPr>
          </a:p>
        </p:txBody>
      </p:sp>
      <p:pic>
        <p:nvPicPr>
          <p:cNvPr descr="屋内, テーブル, 座る, コンピュータ が含まれている画像&#10;&#10;自動的に生成された説明" id="249" name="Google Shape;249;p15"/>
          <p:cNvPicPr preferRelativeResize="0"/>
          <p:nvPr/>
        </p:nvPicPr>
        <p:blipFill rotWithShape="1">
          <a:blip r:embed="rId3">
            <a:alphaModFix/>
          </a:blip>
          <a:srcRect b="0" l="0" r="0" t="0"/>
          <a:stretch/>
        </p:blipFill>
        <p:spPr>
          <a:xfrm>
            <a:off x="2116548" y="2015516"/>
            <a:ext cx="6177518" cy="46331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人, 男, ケーキ, 食品 が含まれている画像&#10;&#10;自動的に生成された説明" id="254" name="Google Shape;254;p17"/>
          <p:cNvPicPr preferRelativeResize="0"/>
          <p:nvPr/>
        </p:nvPicPr>
        <p:blipFill rotWithShape="1">
          <a:blip r:embed="rId3">
            <a:alphaModFix/>
          </a:blip>
          <a:srcRect b="3394" l="0" r="0" t="15473"/>
          <a:stretch/>
        </p:blipFill>
        <p:spPr>
          <a:xfrm>
            <a:off x="467034" y="3139422"/>
            <a:ext cx="5005338" cy="3045710"/>
          </a:xfrm>
          <a:prstGeom prst="rect">
            <a:avLst/>
          </a:prstGeom>
          <a:noFill/>
          <a:ln>
            <a:noFill/>
          </a:ln>
        </p:spPr>
      </p:pic>
      <p:sp>
        <p:nvSpPr>
          <p:cNvPr id="255" name="Google Shape;255;p17"/>
          <p:cNvSpPr/>
          <p:nvPr/>
        </p:nvSpPr>
        <p:spPr>
          <a:xfrm>
            <a:off x="5821986" y="987072"/>
            <a:ext cx="3550614" cy="5198059"/>
          </a:xfrm>
          <a:prstGeom prst="rect">
            <a:avLst/>
          </a:prstGeom>
          <a:solidFill>
            <a:srgbClr val="8FE2FF">
              <a:alpha val="3137"/>
            </a:srgbClr>
          </a:solidFill>
          <a:ln cap="flat" cmpd="sng" w="38100">
            <a:solidFill>
              <a:srgbClr val="8FE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17"/>
          <p:cNvSpPr txBox="1"/>
          <p:nvPr/>
        </p:nvSpPr>
        <p:spPr>
          <a:xfrm>
            <a:off x="152396" y="587869"/>
            <a:ext cx="5319975" cy="33855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　プレートの取り付け</a:t>
            </a:r>
            <a:endParaRPr b="0" i="0" sz="1400" u="none" cap="none" strike="noStrike">
              <a:solidFill>
                <a:srgbClr val="000000"/>
              </a:solidFill>
              <a:latin typeface="Arial"/>
              <a:ea typeface="Arial"/>
              <a:cs typeface="Arial"/>
              <a:sym typeface="Arial"/>
            </a:endParaRPr>
          </a:p>
        </p:txBody>
      </p:sp>
      <p:sp>
        <p:nvSpPr>
          <p:cNvPr id="257" name="Google Shape;257;p17"/>
          <p:cNvSpPr/>
          <p:nvPr/>
        </p:nvSpPr>
        <p:spPr>
          <a:xfrm rot="10800000">
            <a:off x="7397786" y="3432850"/>
            <a:ext cx="399015" cy="156157"/>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 name="Google Shape;258;p17"/>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②自動分別ゴミ箱の組立</a:t>
            </a:r>
            <a:endParaRPr b="0" i="0" sz="1400" u="none" cap="none" strike="noStrike">
              <a:solidFill>
                <a:srgbClr val="000000"/>
              </a:solidFill>
              <a:latin typeface="Arial"/>
              <a:ea typeface="Arial"/>
              <a:cs typeface="Arial"/>
              <a:sym typeface="Arial"/>
            </a:endParaRPr>
          </a:p>
        </p:txBody>
      </p:sp>
      <p:sp>
        <p:nvSpPr>
          <p:cNvPr id="259" name="Google Shape;259;p17"/>
          <p:cNvSpPr/>
          <p:nvPr/>
        </p:nvSpPr>
        <p:spPr>
          <a:xfrm flipH="1" rot="5986914">
            <a:off x="4499617" y="3525832"/>
            <a:ext cx="3197522" cy="3188386"/>
          </a:xfrm>
          <a:prstGeom prst="arc">
            <a:avLst>
              <a:gd fmla="val 1181930" name="adj1"/>
              <a:gd fmla="val 3340429" name="adj2"/>
            </a:avLst>
          </a:prstGeom>
          <a:noFill/>
          <a:ln cap="flat" cmpd="sng" w="76200">
            <a:solidFill>
              <a:srgbClr val="8FE2FF"/>
            </a:solidFill>
            <a:prstDash val="solid"/>
            <a:miter lim="800000"/>
            <a:headEnd len="med" w="med" type="stealth"/>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0" name="Google Shape;260;p17"/>
          <p:cNvSpPr/>
          <p:nvPr/>
        </p:nvSpPr>
        <p:spPr>
          <a:xfrm rot="180000">
            <a:off x="1168460" y="4050404"/>
            <a:ext cx="3615553" cy="168689"/>
          </a:xfrm>
          <a:prstGeom prst="roundRect">
            <a:avLst>
              <a:gd fmla="val 50000" name="adj"/>
            </a:avLst>
          </a:prstGeom>
          <a:solidFill>
            <a:schemeClr val="accent1">
              <a:alpha val="27058"/>
            </a:schemeClr>
          </a:solidFill>
          <a:ln cap="flat" cmpd="sng" w="28575">
            <a:solidFill>
              <a:srgbClr val="2A4E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屋内, 人, 男, 座る が含まれている画像&#10;&#10;自動的に生成された説明" id="261" name="Google Shape;261;p17"/>
          <p:cNvPicPr preferRelativeResize="0"/>
          <p:nvPr/>
        </p:nvPicPr>
        <p:blipFill rotWithShape="1">
          <a:blip r:embed="rId4">
            <a:alphaModFix/>
          </a:blip>
          <a:srcRect b="0" l="0" r="0" t="0"/>
          <a:stretch/>
        </p:blipFill>
        <p:spPr>
          <a:xfrm>
            <a:off x="6510570" y="1162531"/>
            <a:ext cx="2173447" cy="2052364"/>
          </a:xfrm>
          <a:prstGeom prst="rect">
            <a:avLst/>
          </a:prstGeom>
          <a:noFill/>
          <a:ln>
            <a:noFill/>
          </a:ln>
        </p:spPr>
      </p:pic>
      <p:pic>
        <p:nvPicPr>
          <p:cNvPr descr="屋内, 人, 小さい, 座る が含まれている画像&#10;&#10;自動的に生成された説明" id="262" name="Google Shape;262;p17"/>
          <p:cNvPicPr preferRelativeResize="0"/>
          <p:nvPr/>
        </p:nvPicPr>
        <p:blipFill rotWithShape="1">
          <a:blip r:embed="rId5">
            <a:alphaModFix/>
          </a:blip>
          <a:srcRect b="0" l="0" r="0" t="0"/>
          <a:stretch/>
        </p:blipFill>
        <p:spPr>
          <a:xfrm>
            <a:off x="6497193" y="3806962"/>
            <a:ext cx="2200200" cy="2063965"/>
          </a:xfrm>
          <a:prstGeom prst="rect">
            <a:avLst/>
          </a:prstGeom>
          <a:noFill/>
          <a:ln>
            <a:noFill/>
          </a:ln>
        </p:spPr>
      </p:pic>
      <p:pic>
        <p:nvPicPr>
          <p:cNvPr id="263" name="Google Shape;263;p17"/>
          <p:cNvPicPr preferRelativeResize="0"/>
          <p:nvPr/>
        </p:nvPicPr>
        <p:blipFill rotWithShape="1">
          <a:blip r:embed="rId6">
            <a:alphaModFix/>
          </a:blip>
          <a:srcRect b="0" l="0" r="0" t="0"/>
          <a:stretch/>
        </p:blipFill>
        <p:spPr>
          <a:xfrm rot="844057">
            <a:off x="7659630" y="4123825"/>
            <a:ext cx="705674" cy="705674"/>
          </a:xfrm>
          <a:prstGeom prst="rect">
            <a:avLst/>
          </a:prstGeom>
          <a:noFill/>
          <a:ln>
            <a:noFill/>
          </a:ln>
        </p:spPr>
      </p:pic>
      <p:pic>
        <p:nvPicPr>
          <p:cNvPr descr="屋内, 座る, 部屋, テーブル が含まれている画像&#10;&#10;自動的に生成された説明" id="264" name="Google Shape;264;p17"/>
          <p:cNvPicPr preferRelativeResize="0"/>
          <p:nvPr/>
        </p:nvPicPr>
        <p:blipFill rotWithShape="1">
          <a:blip r:embed="rId7">
            <a:alphaModFix/>
          </a:blip>
          <a:srcRect b="0" l="0" r="0" t="0"/>
          <a:stretch/>
        </p:blipFill>
        <p:spPr>
          <a:xfrm>
            <a:off x="467034" y="1152395"/>
            <a:ext cx="2249232" cy="1686924"/>
          </a:xfrm>
          <a:prstGeom prst="rect">
            <a:avLst/>
          </a:prstGeom>
          <a:noFill/>
          <a:ln>
            <a:noFill/>
          </a:ln>
        </p:spPr>
      </p:pic>
      <p:pic>
        <p:nvPicPr>
          <p:cNvPr descr="座る, 写真, ベンチ, 横 が含まれている画像&#10;&#10;自動的に生成された説明" id="265" name="Google Shape;265;p17"/>
          <p:cNvPicPr preferRelativeResize="0"/>
          <p:nvPr/>
        </p:nvPicPr>
        <p:blipFill rotWithShape="1">
          <a:blip r:embed="rId8">
            <a:alphaModFix/>
          </a:blip>
          <a:srcRect b="0" l="0" r="0" t="0"/>
          <a:stretch/>
        </p:blipFill>
        <p:spPr>
          <a:xfrm>
            <a:off x="3223140" y="1152395"/>
            <a:ext cx="2249232" cy="1686924"/>
          </a:xfrm>
          <a:prstGeom prst="rect">
            <a:avLst/>
          </a:prstGeom>
          <a:noFill/>
          <a:ln>
            <a:noFill/>
          </a:ln>
        </p:spPr>
      </p:pic>
      <p:sp>
        <p:nvSpPr>
          <p:cNvPr id="266" name="Google Shape;266;p17"/>
          <p:cNvSpPr/>
          <p:nvPr/>
        </p:nvSpPr>
        <p:spPr>
          <a:xfrm rot="5400000">
            <a:off x="2588461" y="3439135"/>
            <a:ext cx="734527" cy="351294"/>
          </a:xfrm>
          <a:prstGeom prst="rightArrow">
            <a:avLst>
              <a:gd fmla="val 39508" name="adj1"/>
              <a:gd fmla="val 73083" name="adj2"/>
            </a:avLst>
          </a:prstGeom>
          <a:solidFill>
            <a:schemeClr val="lt1">
              <a:alpha val="80000"/>
            </a:schemeClr>
          </a:solidFill>
          <a:ln cap="flat" cmpd="sng" w="31750">
            <a:solidFill>
              <a:srgbClr val="002060">
                <a:alpha val="8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7" name="Google Shape;267;p17"/>
          <p:cNvSpPr/>
          <p:nvPr/>
        </p:nvSpPr>
        <p:spPr>
          <a:xfrm>
            <a:off x="4272646" y="3997693"/>
            <a:ext cx="710756" cy="511293"/>
          </a:xfrm>
          <a:prstGeom prst="rect">
            <a:avLst/>
          </a:prstGeom>
          <a:noFill/>
          <a:ln cap="flat" cmpd="sng" w="38100">
            <a:solidFill>
              <a:srgbClr val="8FE2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17"/>
          <p:cNvSpPr/>
          <p:nvPr/>
        </p:nvSpPr>
        <p:spPr>
          <a:xfrm>
            <a:off x="7338213" y="1528026"/>
            <a:ext cx="518160" cy="998051"/>
          </a:xfrm>
          <a:prstGeom prst="arc">
            <a:avLst>
              <a:gd fmla="val 16092687" name="adj1"/>
              <a:gd fmla="val 604836" name="adj2"/>
            </a:avLst>
          </a:prstGeom>
          <a:noFill/>
          <a:ln cap="flat" cmpd="sng" w="57150">
            <a:solidFill>
              <a:srgbClr val="FFE7AA"/>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9" name="Google Shape;269;p17"/>
          <p:cNvSpPr/>
          <p:nvPr/>
        </p:nvSpPr>
        <p:spPr>
          <a:xfrm rot="5400000">
            <a:off x="2770196" y="1917779"/>
            <a:ext cx="399015" cy="156157"/>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6"/>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②自動分別ゴミ箱の組立</a:t>
            </a:r>
            <a:endParaRPr b="0" i="0" sz="1400" u="none" cap="none" strike="noStrike">
              <a:solidFill>
                <a:srgbClr val="000000"/>
              </a:solidFill>
              <a:latin typeface="Arial"/>
              <a:ea typeface="Arial"/>
              <a:cs typeface="Arial"/>
              <a:sym typeface="Arial"/>
            </a:endParaRPr>
          </a:p>
        </p:txBody>
      </p:sp>
      <p:sp>
        <p:nvSpPr>
          <p:cNvPr id="275" name="Google Shape;275;p16"/>
          <p:cNvSpPr txBox="1"/>
          <p:nvPr/>
        </p:nvSpPr>
        <p:spPr>
          <a:xfrm>
            <a:off x="152397" y="589911"/>
            <a:ext cx="6073760" cy="33851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投入口スロープの取り付け＋受けトレイの設置</a:t>
            </a:r>
            <a:endParaRPr b="0" i="0" sz="1400" u="none" cap="none" strike="noStrike">
              <a:solidFill>
                <a:srgbClr val="000000"/>
              </a:solidFill>
              <a:latin typeface="Arial"/>
              <a:ea typeface="Arial"/>
              <a:cs typeface="Arial"/>
              <a:sym typeface="Arial"/>
            </a:endParaRPr>
          </a:p>
        </p:txBody>
      </p:sp>
      <p:pic>
        <p:nvPicPr>
          <p:cNvPr descr="屋内, 座る, 写真, コンピュータ が含まれている画像&#10;&#10;自動的に生成された説明" id="276" name="Google Shape;276;p16"/>
          <p:cNvPicPr preferRelativeResize="0"/>
          <p:nvPr/>
        </p:nvPicPr>
        <p:blipFill rotWithShape="1">
          <a:blip r:embed="rId3">
            <a:alphaModFix/>
          </a:blip>
          <a:srcRect b="7551" l="0" r="0" t="38274"/>
          <a:stretch/>
        </p:blipFill>
        <p:spPr>
          <a:xfrm>
            <a:off x="6372225" y="4700917"/>
            <a:ext cx="3262840" cy="1325703"/>
          </a:xfrm>
          <a:prstGeom prst="rect">
            <a:avLst/>
          </a:prstGeom>
          <a:noFill/>
          <a:ln>
            <a:noFill/>
          </a:ln>
        </p:spPr>
      </p:pic>
      <p:sp>
        <p:nvSpPr>
          <p:cNvPr id="277" name="Google Shape;277;p16"/>
          <p:cNvSpPr/>
          <p:nvPr/>
        </p:nvSpPr>
        <p:spPr>
          <a:xfrm rot="5400000">
            <a:off x="4589481" y="3491322"/>
            <a:ext cx="656476" cy="196794"/>
          </a:xfrm>
          <a:prstGeom prst="triangle">
            <a:avLst>
              <a:gd fmla="val 50000" name="adj"/>
            </a:avLst>
          </a:prstGeom>
          <a:solidFill>
            <a:srgbClr val="D8E2F3"/>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78" name="Google Shape;278;p16"/>
          <p:cNvPicPr preferRelativeResize="0"/>
          <p:nvPr/>
        </p:nvPicPr>
        <p:blipFill rotWithShape="1">
          <a:blip r:embed="rId4">
            <a:alphaModFix/>
          </a:blip>
          <a:srcRect b="27960" l="10666" r="10074" t="5813"/>
          <a:stretch/>
        </p:blipFill>
        <p:spPr>
          <a:xfrm rot="-5400000">
            <a:off x="6549068" y="1473346"/>
            <a:ext cx="2791222" cy="3109572"/>
          </a:xfrm>
          <a:prstGeom prst="rect">
            <a:avLst/>
          </a:prstGeom>
          <a:noFill/>
          <a:ln>
            <a:noFill/>
          </a:ln>
        </p:spPr>
      </p:pic>
      <p:sp>
        <p:nvSpPr>
          <p:cNvPr id="279" name="Google Shape;279;p16"/>
          <p:cNvSpPr/>
          <p:nvPr/>
        </p:nvSpPr>
        <p:spPr>
          <a:xfrm>
            <a:off x="8143338" y="801768"/>
            <a:ext cx="1509445" cy="807482"/>
          </a:xfrm>
          <a:prstGeom prst="roundRect">
            <a:avLst>
              <a:gd fmla="val 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80" name="Google Shape;280;p16"/>
          <p:cNvSpPr txBox="1"/>
          <p:nvPr/>
        </p:nvSpPr>
        <p:spPr>
          <a:xfrm>
            <a:off x="8012479" y="937079"/>
            <a:ext cx="169231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600" u="none" cap="none" strike="noStrike">
                <a:solidFill>
                  <a:srgbClr val="1E4E79"/>
                </a:solidFill>
                <a:latin typeface="Arial"/>
                <a:ea typeface="Arial"/>
                <a:cs typeface="Arial"/>
                <a:sym typeface="Arial"/>
              </a:rPr>
              <a:t>取付ボルト×4</a:t>
            </a:r>
            <a:endParaRPr b="1" i="0" sz="1600" u="none" cap="none" strike="noStrike">
              <a:solidFill>
                <a:srgbClr val="1E4E79"/>
              </a:solidFill>
              <a:latin typeface="Arial"/>
              <a:ea typeface="Arial"/>
              <a:cs typeface="Arial"/>
              <a:sym typeface="Arial"/>
            </a:endParaRPr>
          </a:p>
        </p:txBody>
      </p:sp>
      <p:pic>
        <p:nvPicPr>
          <p:cNvPr descr="屋内, 製品, カップ, テーブル が含まれている画像&#10;&#10;自動的に生成された説明" id="281" name="Google Shape;281;p16"/>
          <p:cNvPicPr preferRelativeResize="0"/>
          <p:nvPr/>
        </p:nvPicPr>
        <p:blipFill rotWithShape="1">
          <a:blip r:embed="rId5">
            <a:alphaModFix/>
          </a:blip>
          <a:srcRect b="0" l="0" r="0" t="0"/>
          <a:stretch/>
        </p:blipFill>
        <p:spPr>
          <a:xfrm>
            <a:off x="8218176" y="1223271"/>
            <a:ext cx="1280919" cy="350937"/>
          </a:xfrm>
          <a:prstGeom prst="rect">
            <a:avLst/>
          </a:prstGeom>
          <a:noFill/>
          <a:ln>
            <a:noFill/>
          </a:ln>
        </p:spPr>
      </p:pic>
      <p:pic>
        <p:nvPicPr>
          <p:cNvPr id="282" name="Google Shape;282;p16"/>
          <p:cNvPicPr preferRelativeResize="0"/>
          <p:nvPr/>
        </p:nvPicPr>
        <p:blipFill rotWithShape="1">
          <a:blip r:embed="rId6">
            <a:alphaModFix/>
          </a:blip>
          <a:srcRect b="0" l="10255" r="0" t="4060"/>
          <a:stretch/>
        </p:blipFill>
        <p:spPr>
          <a:xfrm>
            <a:off x="411363" y="1609250"/>
            <a:ext cx="5509513" cy="4417370"/>
          </a:xfrm>
          <a:prstGeom prst="rect">
            <a:avLst/>
          </a:prstGeom>
          <a:noFill/>
          <a:ln>
            <a:noFill/>
          </a:ln>
        </p:spPr>
      </p:pic>
      <p:sp>
        <p:nvSpPr>
          <p:cNvPr id="283" name="Google Shape;283;p16"/>
          <p:cNvSpPr/>
          <p:nvPr/>
        </p:nvSpPr>
        <p:spPr>
          <a:xfrm rot="5400000">
            <a:off x="2404300" y="1752958"/>
            <a:ext cx="1569954" cy="750844"/>
          </a:xfrm>
          <a:prstGeom prst="rightArrow">
            <a:avLst>
              <a:gd fmla="val 28378" name="adj1"/>
              <a:gd fmla="val 73083" name="adj2"/>
            </a:avLst>
          </a:prstGeom>
          <a:solidFill>
            <a:srgbClr val="D8E2F3">
              <a:alpha val="57254"/>
            </a:srgbClr>
          </a:solidFill>
          <a:ln cap="flat" cmpd="sng" w="317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4" name="Google Shape;284;p16"/>
          <p:cNvSpPr/>
          <p:nvPr/>
        </p:nvSpPr>
        <p:spPr>
          <a:xfrm>
            <a:off x="826338" y="2917288"/>
            <a:ext cx="1806413" cy="1212312"/>
          </a:xfrm>
          <a:prstGeom prst="arc">
            <a:avLst>
              <a:gd fmla="val 13615715" name="adj1"/>
              <a:gd fmla="val 21374390" name="adj2"/>
            </a:avLst>
          </a:prstGeom>
          <a:noFill/>
          <a:ln cap="flat" cmpd="sng" w="79375">
            <a:solidFill>
              <a:srgbClr val="FFFF00"/>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5" name="Google Shape;285;p16"/>
          <p:cNvSpPr/>
          <p:nvPr/>
        </p:nvSpPr>
        <p:spPr>
          <a:xfrm>
            <a:off x="8539030" y="1909695"/>
            <a:ext cx="578469" cy="527464"/>
          </a:xfrm>
          <a:prstGeom prst="roundRect">
            <a:avLst>
              <a:gd fmla="val 25434" name="adj"/>
            </a:avLst>
          </a:prstGeom>
          <a:solidFill>
            <a:srgbClr val="DDEAF6">
              <a:alpha val="33333"/>
            </a:srgbClr>
          </a:solid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86" name="Google Shape;286;p16"/>
          <p:cNvSpPr/>
          <p:nvPr/>
        </p:nvSpPr>
        <p:spPr>
          <a:xfrm>
            <a:off x="6880462" y="3705363"/>
            <a:ext cx="578469" cy="527464"/>
          </a:xfrm>
          <a:prstGeom prst="roundRect">
            <a:avLst>
              <a:gd fmla="val 25434" name="adj"/>
            </a:avLst>
          </a:prstGeom>
          <a:solidFill>
            <a:srgbClr val="DDEAF6">
              <a:alpha val="33333"/>
            </a:srgbClr>
          </a:solid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87" name="Google Shape;287;p16"/>
          <p:cNvSpPr/>
          <p:nvPr/>
        </p:nvSpPr>
        <p:spPr>
          <a:xfrm>
            <a:off x="8607736" y="3705363"/>
            <a:ext cx="578469" cy="527464"/>
          </a:xfrm>
          <a:prstGeom prst="roundRect">
            <a:avLst>
              <a:gd fmla="val 25434" name="adj"/>
            </a:avLst>
          </a:prstGeom>
          <a:solidFill>
            <a:srgbClr val="DDEAF6">
              <a:alpha val="33333"/>
            </a:srgbClr>
          </a:solid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88" name="Google Shape;288;p16"/>
          <p:cNvSpPr/>
          <p:nvPr/>
        </p:nvSpPr>
        <p:spPr>
          <a:xfrm>
            <a:off x="7104469" y="1909695"/>
            <a:ext cx="578469" cy="527464"/>
          </a:xfrm>
          <a:prstGeom prst="roundRect">
            <a:avLst>
              <a:gd fmla="val 25434" name="adj"/>
            </a:avLst>
          </a:prstGeom>
          <a:solidFill>
            <a:srgbClr val="DDEAF6">
              <a:alpha val="33333"/>
            </a:srgbClr>
          </a:solid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cxnSp>
        <p:nvCxnSpPr>
          <p:cNvPr id="289" name="Google Shape;289;p16"/>
          <p:cNvCxnSpPr/>
          <p:nvPr/>
        </p:nvCxnSpPr>
        <p:spPr>
          <a:xfrm flipH="1" rot="10800000">
            <a:off x="6915150" y="5746303"/>
            <a:ext cx="70217" cy="390525"/>
          </a:xfrm>
          <a:prstGeom prst="straightConnector1">
            <a:avLst/>
          </a:prstGeom>
          <a:noFill/>
          <a:ln cap="flat" cmpd="sng" w="60325">
            <a:solidFill>
              <a:srgbClr val="FFFF00"/>
            </a:solidFill>
            <a:prstDash val="solid"/>
            <a:round/>
            <a:headEnd len="sm" w="sm" type="none"/>
            <a:tailEnd len="med" w="med" type="triangle"/>
          </a:ln>
        </p:spPr>
      </p:cxnSp>
      <p:cxnSp>
        <p:nvCxnSpPr>
          <p:cNvPr id="290" name="Google Shape;290;p16"/>
          <p:cNvCxnSpPr/>
          <p:nvPr/>
        </p:nvCxnSpPr>
        <p:spPr>
          <a:xfrm rot="10800000">
            <a:off x="8898060" y="5746303"/>
            <a:ext cx="70217" cy="390525"/>
          </a:xfrm>
          <a:prstGeom prst="straightConnector1">
            <a:avLst/>
          </a:prstGeom>
          <a:noFill/>
          <a:ln cap="flat" cmpd="sng" w="60325">
            <a:solidFill>
              <a:srgbClr val="FFFF00"/>
            </a:solidFill>
            <a:prstDash val="solid"/>
            <a:round/>
            <a:headEnd len="sm" w="sm" type="none"/>
            <a:tailEnd len="med" w="med" type="triangle"/>
          </a:ln>
        </p:spPr>
      </p:cxnSp>
      <p:sp>
        <p:nvSpPr>
          <p:cNvPr id="291" name="Google Shape;291;p16"/>
          <p:cNvSpPr/>
          <p:nvPr/>
        </p:nvSpPr>
        <p:spPr>
          <a:xfrm rot="5400000">
            <a:off x="5949744" y="2966043"/>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2" name="Google Shape;292;p16"/>
          <p:cNvSpPr/>
          <p:nvPr/>
        </p:nvSpPr>
        <p:spPr>
          <a:xfrm>
            <a:off x="7451424" y="5769643"/>
            <a:ext cx="980582" cy="62039"/>
          </a:xfrm>
          <a:prstGeom prst="rect">
            <a:avLst/>
          </a:prstGeom>
          <a:gradFill>
            <a:gsLst>
              <a:gs pos="0">
                <a:srgbClr val="D6D6D6"/>
              </a:gs>
              <a:gs pos="28000">
                <a:srgbClr val="70706D"/>
              </a:gs>
              <a:gs pos="86000">
                <a:srgbClr val="7E7E7C"/>
              </a:gs>
              <a:gs pos="100000">
                <a:srgbClr val="E5E5E5"/>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16"/>
          <p:cNvSpPr/>
          <p:nvPr/>
        </p:nvSpPr>
        <p:spPr>
          <a:xfrm>
            <a:off x="7620829" y="5832433"/>
            <a:ext cx="647700" cy="62039"/>
          </a:xfrm>
          <a:prstGeom prst="rect">
            <a:avLst/>
          </a:prstGeom>
          <a:solidFill>
            <a:srgbClr val="DEDE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16"/>
          <p:cNvSpPr/>
          <p:nvPr/>
        </p:nvSpPr>
        <p:spPr>
          <a:xfrm rot="10800000">
            <a:off x="7458929" y="5528826"/>
            <a:ext cx="973075" cy="242372"/>
          </a:xfrm>
          <a:prstGeom prst="flowChartManualOperation">
            <a:avLst/>
          </a:prstGeom>
          <a:gradFill>
            <a:gsLst>
              <a:gs pos="0">
                <a:srgbClr val="D6D6D6"/>
              </a:gs>
              <a:gs pos="51000">
                <a:srgbClr val="D8D8D8"/>
              </a:gs>
              <a:gs pos="100000">
                <a:srgbClr val="ECEBE9"/>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5" name="Google Shape;295;p16"/>
          <p:cNvSpPr/>
          <p:nvPr/>
        </p:nvSpPr>
        <p:spPr>
          <a:xfrm>
            <a:off x="7574756" y="5438776"/>
            <a:ext cx="693773" cy="93488"/>
          </a:xfrm>
          <a:prstGeom prst="rect">
            <a:avLst/>
          </a:prstGeom>
          <a:gradFill>
            <a:gsLst>
              <a:gs pos="0">
                <a:srgbClr val="B9BAB5"/>
              </a:gs>
              <a:gs pos="39000">
                <a:srgbClr val="B9BAB5"/>
              </a:gs>
              <a:gs pos="100000">
                <a:srgbClr val="B9BAB5"/>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人, 屋内, 持つ, 男 が含まれている画像&#10;&#10;自動的に生成された説明" id="300" name="Google Shape;300;p18"/>
          <p:cNvPicPr preferRelativeResize="0"/>
          <p:nvPr/>
        </p:nvPicPr>
        <p:blipFill rotWithShape="1">
          <a:blip r:embed="rId3">
            <a:alphaModFix/>
          </a:blip>
          <a:srcRect b="0" l="0" r="0" t="0"/>
          <a:stretch/>
        </p:blipFill>
        <p:spPr>
          <a:xfrm>
            <a:off x="3319416" y="1066347"/>
            <a:ext cx="2446710" cy="2704258"/>
          </a:xfrm>
          <a:prstGeom prst="rect">
            <a:avLst/>
          </a:prstGeom>
          <a:noFill/>
          <a:ln>
            <a:noFill/>
          </a:ln>
        </p:spPr>
      </p:pic>
      <p:pic>
        <p:nvPicPr>
          <p:cNvPr id="301" name="Google Shape;301;p18"/>
          <p:cNvPicPr preferRelativeResize="0"/>
          <p:nvPr/>
        </p:nvPicPr>
        <p:blipFill rotWithShape="1">
          <a:blip r:embed="rId4">
            <a:alphaModFix/>
          </a:blip>
          <a:srcRect b="15812" l="0" r="0" t="16606"/>
          <a:stretch/>
        </p:blipFill>
        <p:spPr>
          <a:xfrm>
            <a:off x="432529" y="3955812"/>
            <a:ext cx="5429608" cy="2452972"/>
          </a:xfrm>
          <a:prstGeom prst="rect">
            <a:avLst/>
          </a:prstGeom>
          <a:noFill/>
          <a:ln>
            <a:noFill/>
          </a:ln>
        </p:spPr>
      </p:pic>
      <p:sp>
        <p:nvSpPr>
          <p:cNvPr id="302" name="Google Shape;302;p18"/>
          <p:cNvSpPr txBox="1"/>
          <p:nvPr/>
        </p:nvSpPr>
        <p:spPr>
          <a:xfrm>
            <a:off x="152397" y="579841"/>
            <a:ext cx="2817306" cy="33855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回転スロープ取り付け</a:t>
            </a:r>
            <a:endParaRPr b="0" i="0" sz="1400" u="none" cap="none" strike="noStrike">
              <a:solidFill>
                <a:srgbClr val="000000"/>
              </a:solidFill>
              <a:latin typeface="Arial"/>
              <a:ea typeface="Arial"/>
              <a:cs typeface="Arial"/>
              <a:sym typeface="Arial"/>
            </a:endParaRPr>
          </a:p>
        </p:txBody>
      </p:sp>
      <p:sp>
        <p:nvSpPr>
          <p:cNvPr id="303" name="Google Shape;303;p18"/>
          <p:cNvSpPr txBox="1"/>
          <p:nvPr/>
        </p:nvSpPr>
        <p:spPr>
          <a:xfrm>
            <a:off x="5953055" y="1186373"/>
            <a:ext cx="381483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E4E79"/>
                </a:solidFill>
                <a:latin typeface="Arial"/>
                <a:ea typeface="Arial"/>
                <a:cs typeface="Arial"/>
                <a:sym typeface="Arial"/>
              </a:rPr>
              <a:t>回転角度に限界があるので注意！</a:t>
            </a:r>
            <a:endParaRPr b="1" i="0" sz="1600" u="none" cap="none" strike="noStrike">
              <a:solidFill>
                <a:srgbClr val="1E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E4E79"/>
                </a:solidFill>
                <a:latin typeface="Arial"/>
                <a:ea typeface="Arial"/>
                <a:cs typeface="Arial"/>
                <a:sym typeface="Arial"/>
              </a:rPr>
              <a:t>０度が水平になる！</a:t>
            </a:r>
            <a:endParaRPr b="0" i="0" sz="1400" u="none" cap="none" strike="noStrike">
              <a:solidFill>
                <a:srgbClr val="1E4E79"/>
              </a:solidFill>
              <a:latin typeface="Arial"/>
              <a:ea typeface="Arial"/>
              <a:cs typeface="Arial"/>
              <a:sym typeface="Arial"/>
            </a:endParaRPr>
          </a:p>
        </p:txBody>
      </p:sp>
      <p:sp>
        <p:nvSpPr>
          <p:cNvPr id="304" name="Google Shape;304;p18"/>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②自動分別ゴミ箱の組立</a:t>
            </a:r>
            <a:endParaRPr b="0" i="0" sz="1400" u="none" cap="none" strike="noStrike">
              <a:solidFill>
                <a:srgbClr val="000000"/>
              </a:solidFill>
              <a:latin typeface="Arial"/>
              <a:ea typeface="Arial"/>
              <a:cs typeface="Arial"/>
              <a:sym typeface="Arial"/>
            </a:endParaRPr>
          </a:p>
        </p:txBody>
      </p:sp>
      <p:sp>
        <p:nvSpPr>
          <p:cNvPr id="305" name="Google Shape;305;p18"/>
          <p:cNvSpPr txBox="1"/>
          <p:nvPr/>
        </p:nvSpPr>
        <p:spPr>
          <a:xfrm rot="560603">
            <a:off x="5028188" y="2124938"/>
            <a:ext cx="848478"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1800" u="none" cap="none" strike="noStrike">
                <a:solidFill>
                  <a:srgbClr val="1F4E79"/>
                </a:solidFill>
                <a:latin typeface="Arial"/>
                <a:ea typeface="Arial"/>
                <a:cs typeface="Arial"/>
                <a:sym typeface="Arial"/>
              </a:rPr>
              <a:t>ス</a:t>
            </a:r>
            <a:r>
              <a:rPr b="1" i="0" lang="ja-JP" sz="1200" u="none" cap="none" strike="noStrike">
                <a:solidFill>
                  <a:srgbClr val="1F4E79"/>
                </a:solidFill>
                <a:latin typeface="Arial"/>
                <a:ea typeface="Arial"/>
                <a:cs typeface="Arial"/>
                <a:sym typeface="Arial"/>
              </a:rPr>
              <a:t>ッ</a:t>
            </a:r>
            <a:endParaRPr b="1" i="0" sz="1800" u="none" cap="none" strike="noStrike">
              <a:solidFill>
                <a:srgbClr val="1F4E79"/>
              </a:solidFill>
              <a:latin typeface="Arial"/>
              <a:ea typeface="Arial"/>
              <a:cs typeface="Arial"/>
              <a:sym typeface="Arial"/>
            </a:endParaRPr>
          </a:p>
        </p:txBody>
      </p:sp>
      <p:grpSp>
        <p:nvGrpSpPr>
          <p:cNvPr id="306" name="Google Shape;306;p18"/>
          <p:cNvGrpSpPr/>
          <p:nvPr/>
        </p:nvGrpSpPr>
        <p:grpSpPr>
          <a:xfrm>
            <a:off x="239904" y="3955812"/>
            <a:ext cx="2032073" cy="643853"/>
            <a:chOff x="431730" y="3955812"/>
            <a:chExt cx="2032073" cy="643853"/>
          </a:xfrm>
        </p:grpSpPr>
        <p:sp>
          <p:nvSpPr>
            <p:cNvPr id="307" name="Google Shape;307;p18"/>
            <p:cNvSpPr/>
            <p:nvPr/>
          </p:nvSpPr>
          <p:spPr>
            <a:xfrm>
              <a:off x="621343" y="3955812"/>
              <a:ext cx="1652847" cy="6112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308" name="Google Shape;308;p18"/>
            <p:cNvSpPr txBox="1"/>
            <p:nvPr/>
          </p:nvSpPr>
          <p:spPr>
            <a:xfrm>
              <a:off x="431730" y="3955812"/>
              <a:ext cx="2032073" cy="26157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100" u="sng" cap="none" strike="noStrike">
                  <a:solidFill>
                    <a:srgbClr val="002060"/>
                  </a:solidFill>
                  <a:latin typeface="Arial"/>
                  <a:ea typeface="Arial"/>
                  <a:cs typeface="Arial"/>
                  <a:sym typeface="Arial"/>
                </a:rPr>
                <a:t>モータの向きに注意！</a:t>
              </a:r>
              <a:endParaRPr b="1" i="0" sz="1050" u="sng" cap="none" strike="noStrike">
                <a:solidFill>
                  <a:srgbClr val="002060"/>
                </a:solidFill>
                <a:latin typeface="Arial"/>
                <a:ea typeface="Arial"/>
                <a:cs typeface="Arial"/>
                <a:sym typeface="Arial"/>
              </a:endParaRPr>
            </a:p>
          </p:txBody>
        </p:sp>
        <p:sp>
          <p:nvSpPr>
            <p:cNvPr id="309" name="Google Shape;309;p18"/>
            <p:cNvSpPr txBox="1"/>
            <p:nvPr/>
          </p:nvSpPr>
          <p:spPr>
            <a:xfrm>
              <a:off x="728378" y="4168818"/>
              <a:ext cx="1438777" cy="4308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050" u="none" cap="none" strike="noStrike">
                  <a:solidFill>
                    <a:srgbClr val="595959"/>
                  </a:solidFill>
                  <a:latin typeface="Arial"/>
                  <a:ea typeface="Arial"/>
                  <a:cs typeface="Arial"/>
                  <a:sym typeface="Arial"/>
                </a:rPr>
                <a:t>シールは上側</a:t>
              </a:r>
              <a:endParaRPr b="1" i="0" sz="105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050" u="none" cap="none" strike="noStrike">
                  <a:solidFill>
                    <a:srgbClr val="595959"/>
                  </a:solidFill>
                  <a:latin typeface="Arial"/>
                  <a:ea typeface="Arial"/>
                  <a:cs typeface="Arial"/>
                  <a:sym typeface="Arial"/>
                </a:rPr>
                <a:t>配線は右から</a:t>
              </a:r>
              <a:endParaRPr b="1" i="0" sz="1050" u="none" cap="none" strike="noStrike">
                <a:solidFill>
                  <a:srgbClr val="595959"/>
                </a:solidFill>
                <a:latin typeface="Arial"/>
                <a:ea typeface="Arial"/>
                <a:cs typeface="Arial"/>
                <a:sym typeface="Arial"/>
              </a:endParaRPr>
            </a:p>
          </p:txBody>
        </p:sp>
      </p:grpSp>
      <p:pic>
        <p:nvPicPr>
          <p:cNvPr id="310" name="Google Shape;310;p18"/>
          <p:cNvPicPr preferRelativeResize="0"/>
          <p:nvPr/>
        </p:nvPicPr>
        <p:blipFill rotWithShape="1">
          <a:blip r:embed="rId5">
            <a:alphaModFix/>
          </a:blip>
          <a:srcRect b="0" l="0" r="0" t="0"/>
          <a:stretch/>
        </p:blipFill>
        <p:spPr>
          <a:xfrm rot="-387334">
            <a:off x="3298889" y="4268587"/>
            <a:ext cx="668395" cy="703228"/>
          </a:xfrm>
          <a:prstGeom prst="rect">
            <a:avLst/>
          </a:prstGeom>
          <a:noFill/>
          <a:ln>
            <a:noFill/>
          </a:ln>
        </p:spPr>
      </p:pic>
      <p:sp>
        <p:nvSpPr>
          <p:cNvPr id="311" name="Google Shape;311;p18"/>
          <p:cNvSpPr/>
          <p:nvPr/>
        </p:nvSpPr>
        <p:spPr>
          <a:xfrm rot="5400000">
            <a:off x="2933009" y="2356388"/>
            <a:ext cx="428649" cy="124176"/>
          </a:xfrm>
          <a:prstGeom prst="triangle">
            <a:avLst>
              <a:gd fmla="val 50000" name="adj"/>
            </a:avLst>
          </a:prstGeom>
          <a:solidFill>
            <a:srgbClr val="8DA9DB"/>
          </a:solidFill>
          <a:ln cap="flat" cmpd="sng" w="12700">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12" name="Google Shape;312;p18"/>
          <p:cNvCxnSpPr/>
          <p:nvPr/>
        </p:nvCxnSpPr>
        <p:spPr>
          <a:xfrm rot="10800000">
            <a:off x="4646747" y="2329129"/>
            <a:ext cx="707423" cy="129782"/>
          </a:xfrm>
          <a:prstGeom prst="straightConnector1">
            <a:avLst/>
          </a:prstGeom>
          <a:noFill/>
          <a:ln cap="flat" cmpd="sng" w="60325">
            <a:solidFill>
              <a:srgbClr val="FFFF00"/>
            </a:solidFill>
            <a:prstDash val="solid"/>
            <a:round/>
            <a:headEnd len="sm" w="sm" type="none"/>
            <a:tailEnd len="med" w="med" type="triangle"/>
          </a:ln>
        </p:spPr>
      </p:cxnSp>
      <p:sp>
        <p:nvSpPr>
          <p:cNvPr id="313" name="Google Shape;313;p18"/>
          <p:cNvSpPr/>
          <p:nvPr/>
        </p:nvSpPr>
        <p:spPr>
          <a:xfrm flipH="1" rot="4792057">
            <a:off x="3217586" y="5256088"/>
            <a:ext cx="1806413" cy="1212312"/>
          </a:xfrm>
          <a:prstGeom prst="arc">
            <a:avLst>
              <a:gd fmla="val 13615715" name="adj1"/>
              <a:gd fmla="val 21374390" name="adj2"/>
            </a:avLst>
          </a:prstGeom>
          <a:noFill/>
          <a:ln cap="flat" cmpd="sng" w="79375">
            <a:solidFill>
              <a:srgbClr val="FFFF00"/>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14" name="Google Shape;314;p18"/>
          <p:cNvSpPr txBox="1"/>
          <p:nvPr/>
        </p:nvSpPr>
        <p:spPr>
          <a:xfrm>
            <a:off x="6401140" y="1948204"/>
            <a:ext cx="92095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400" u="none" cap="none" strike="noStrike">
                <a:solidFill>
                  <a:srgbClr val="595959"/>
                </a:solidFill>
                <a:latin typeface="Arial"/>
                <a:ea typeface="Arial"/>
                <a:cs typeface="Arial"/>
                <a:sym typeface="Arial"/>
              </a:rPr>
              <a:t>－方向</a:t>
            </a:r>
            <a:endParaRPr b="0" i="0" sz="1100" u="none" cap="none" strike="noStrike">
              <a:solidFill>
                <a:srgbClr val="000000"/>
              </a:solidFill>
              <a:latin typeface="Arial"/>
              <a:ea typeface="Arial"/>
              <a:cs typeface="Arial"/>
              <a:sym typeface="Arial"/>
            </a:endParaRPr>
          </a:p>
        </p:txBody>
      </p:sp>
      <p:sp>
        <p:nvSpPr>
          <p:cNvPr id="315" name="Google Shape;315;p18"/>
          <p:cNvSpPr txBox="1"/>
          <p:nvPr/>
        </p:nvSpPr>
        <p:spPr>
          <a:xfrm>
            <a:off x="8573976" y="1944915"/>
            <a:ext cx="88770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400" u="none" cap="none" strike="noStrike">
                <a:solidFill>
                  <a:srgbClr val="595959"/>
                </a:solidFill>
                <a:latin typeface="Arial"/>
                <a:ea typeface="Arial"/>
                <a:cs typeface="Arial"/>
                <a:sym typeface="Arial"/>
              </a:rPr>
              <a:t>＋方向</a:t>
            </a:r>
            <a:endParaRPr b="0" i="0" sz="1100" u="none" cap="none" strike="noStrike">
              <a:solidFill>
                <a:srgbClr val="000000"/>
              </a:solidFill>
              <a:latin typeface="Arial"/>
              <a:ea typeface="Arial"/>
              <a:cs typeface="Arial"/>
              <a:sym typeface="Arial"/>
            </a:endParaRPr>
          </a:p>
        </p:txBody>
      </p:sp>
      <p:grpSp>
        <p:nvGrpSpPr>
          <p:cNvPr id="316" name="Google Shape;316;p18"/>
          <p:cNvGrpSpPr/>
          <p:nvPr/>
        </p:nvGrpSpPr>
        <p:grpSpPr>
          <a:xfrm>
            <a:off x="6832770" y="1993232"/>
            <a:ext cx="2055581" cy="2044021"/>
            <a:chOff x="6827213" y="2058418"/>
            <a:chExt cx="2055581" cy="2044021"/>
          </a:xfrm>
        </p:grpSpPr>
        <p:sp>
          <p:nvSpPr>
            <p:cNvPr id="317" name="Google Shape;317;p18"/>
            <p:cNvSpPr/>
            <p:nvPr/>
          </p:nvSpPr>
          <p:spPr>
            <a:xfrm>
              <a:off x="6838773" y="2058418"/>
              <a:ext cx="2044021" cy="2044021"/>
            </a:xfrm>
            <a:prstGeom prst="arc">
              <a:avLst>
                <a:gd fmla="val 16621939" name="adj1"/>
                <a:gd fmla="val 0" name="adj2"/>
              </a:avLst>
            </a:prstGeom>
            <a:noFill/>
            <a:ln cap="flat" cmpd="sng" w="76200">
              <a:solidFill>
                <a:srgbClr val="ACB8CA"/>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8" name="Google Shape;318;p18"/>
            <p:cNvSpPr/>
            <p:nvPr/>
          </p:nvSpPr>
          <p:spPr>
            <a:xfrm>
              <a:off x="6827213" y="2058418"/>
              <a:ext cx="2044021" cy="2044021"/>
            </a:xfrm>
            <a:prstGeom prst="arc">
              <a:avLst>
                <a:gd fmla="val 10847066" name="adj1"/>
                <a:gd fmla="val 15877488" name="adj2"/>
              </a:avLst>
            </a:prstGeom>
            <a:noFill/>
            <a:ln cap="flat" cmpd="sng" w="76200">
              <a:solidFill>
                <a:srgbClr val="ACB8CA"/>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18"/>
          <p:cNvSpPr/>
          <p:nvPr/>
        </p:nvSpPr>
        <p:spPr>
          <a:xfrm>
            <a:off x="7337112" y="2718241"/>
            <a:ext cx="1046897" cy="220247"/>
          </a:xfrm>
          <a:prstGeom prst="ellipse">
            <a:avLst/>
          </a:prstGeom>
          <a:solidFill>
            <a:srgbClr val="656565">
              <a:alpha val="51372"/>
            </a:srgbClr>
          </a:solidFill>
          <a:ln cap="flat" cmpd="sng" w="9525">
            <a:solidFill>
              <a:srgbClr val="3F3F3F">
                <a:alpha val="2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20" name="Google Shape;320;p18"/>
          <p:cNvGrpSpPr/>
          <p:nvPr/>
        </p:nvGrpSpPr>
        <p:grpSpPr>
          <a:xfrm flipH="1">
            <a:off x="6561748" y="2821592"/>
            <a:ext cx="1024168" cy="1150142"/>
            <a:chOff x="8237663" y="2865277"/>
            <a:chExt cx="1024168" cy="1150142"/>
          </a:xfrm>
        </p:grpSpPr>
        <p:sp>
          <p:nvSpPr>
            <p:cNvPr id="321" name="Google Shape;321;p18"/>
            <p:cNvSpPr/>
            <p:nvPr/>
          </p:nvSpPr>
          <p:spPr>
            <a:xfrm>
              <a:off x="8248650" y="2871788"/>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25400">
              <a:solidFill>
                <a:srgbClr val="ED72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2" name="Google Shape;322;p18"/>
            <p:cNvSpPr/>
            <p:nvPr/>
          </p:nvSpPr>
          <p:spPr>
            <a:xfrm>
              <a:off x="8264087" y="2865277"/>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2700">
              <a:solidFill>
                <a:srgbClr val="694F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8"/>
            <p:cNvSpPr/>
            <p:nvPr/>
          </p:nvSpPr>
          <p:spPr>
            <a:xfrm>
              <a:off x="8237663" y="2874801"/>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5875">
              <a:solidFill>
                <a:srgbClr val="D2A52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24" name="Google Shape;324;p18"/>
          <p:cNvSpPr/>
          <p:nvPr/>
        </p:nvSpPr>
        <p:spPr>
          <a:xfrm>
            <a:off x="7500420" y="2643698"/>
            <a:ext cx="720280" cy="369333"/>
          </a:xfrm>
          <a:prstGeom prst="rect">
            <a:avLst/>
          </a:prstGeom>
          <a:solidFill>
            <a:srgbClr val="656565"/>
          </a:solidFill>
          <a:ln cap="flat" cmpd="sng" w="127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人, 屋内, 手, 男 が含まれている画像&#10;&#10;自動的に生成された説明" id="325" name="Google Shape;325;p18"/>
          <p:cNvPicPr preferRelativeResize="0"/>
          <p:nvPr/>
        </p:nvPicPr>
        <p:blipFill rotWithShape="1">
          <a:blip r:embed="rId6">
            <a:alphaModFix/>
          </a:blip>
          <a:srcRect b="0" l="0" r="0" t="0"/>
          <a:stretch/>
        </p:blipFill>
        <p:spPr>
          <a:xfrm>
            <a:off x="522993" y="1063764"/>
            <a:ext cx="2446710" cy="2682661"/>
          </a:xfrm>
          <a:prstGeom prst="rect">
            <a:avLst/>
          </a:prstGeom>
          <a:noFill/>
          <a:ln>
            <a:noFill/>
          </a:ln>
        </p:spPr>
      </p:pic>
      <p:grpSp>
        <p:nvGrpSpPr>
          <p:cNvPr id="326" name="Google Shape;326;p18"/>
          <p:cNvGrpSpPr/>
          <p:nvPr/>
        </p:nvGrpSpPr>
        <p:grpSpPr>
          <a:xfrm rot="999056">
            <a:off x="6564566" y="2742130"/>
            <a:ext cx="2591989" cy="172468"/>
            <a:chOff x="6657894" y="3077612"/>
            <a:chExt cx="2591989" cy="172468"/>
          </a:xfrm>
        </p:grpSpPr>
        <p:sp>
          <p:nvSpPr>
            <p:cNvPr id="327" name="Google Shape;327;p18"/>
            <p:cNvSpPr/>
            <p:nvPr/>
          </p:nvSpPr>
          <p:spPr>
            <a:xfrm>
              <a:off x="6657894" y="3124016"/>
              <a:ext cx="2590951" cy="126064"/>
            </a:xfrm>
            <a:prstGeom prst="rect">
              <a:avLst/>
            </a:prstGeom>
            <a:gradFill>
              <a:gsLst>
                <a:gs pos="0">
                  <a:srgbClr val="7F7F7F"/>
                </a:gs>
                <a:gs pos="47000">
                  <a:srgbClr val="F2F2F2"/>
                </a:gs>
                <a:gs pos="98000">
                  <a:srgbClr val="F2F2F2"/>
                </a:gs>
                <a:gs pos="100000">
                  <a:srgbClr val="F2F2F2"/>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8" name="Google Shape;328;p18"/>
            <p:cNvSpPr/>
            <p:nvPr/>
          </p:nvSpPr>
          <p:spPr>
            <a:xfrm>
              <a:off x="6658932" y="3077612"/>
              <a:ext cx="2590951" cy="45719"/>
            </a:xfrm>
            <a:prstGeom prst="rect">
              <a:avLst/>
            </a:prstGeom>
            <a:gradFill>
              <a:gsLst>
                <a:gs pos="0">
                  <a:srgbClr val="C00000"/>
                </a:gs>
                <a:gs pos="25000">
                  <a:srgbClr val="C00000"/>
                </a:gs>
                <a:gs pos="48000">
                  <a:srgbClr val="FF0000"/>
                </a:gs>
                <a:gs pos="98000">
                  <a:srgbClr val="A5A5A5"/>
                </a:gs>
                <a:gs pos="100000">
                  <a:srgbClr val="A5A5A5"/>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18"/>
          <p:cNvSpPr txBox="1"/>
          <p:nvPr/>
        </p:nvSpPr>
        <p:spPr>
          <a:xfrm>
            <a:off x="6068963" y="4259337"/>
            <a:ext cx="1106933"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―90°</a:t>
            </a:r>
            <a:endParaRPr b="0" i="0" sz="1200" u="none" cap="none" strike="noStrike">
              <a:solidFill>
                <a:srgbClr val="002060"/>
              </a:solidFill>
              <a:latin typeface="Arial"/>
              <a:ea typeface="Arial"/>
              <a:cs typeface="Arial"/>
              <a:sym typeface="Arial"/>
            </a:endParaRPr>
          </a:p>
        </p:txBody>
      </p:sp>
      <p:sp>
        <p:nvSpPr>
          <p:cNvPr id="330" name="Google Shape;330;p18"/>
          <p:cNvSpPr/>
          <p:nvPr/>
        </p:nvSpPr>
        <p:spPr>
          <a:xfrm>
            <a:off x="7640365" y="5314436"/>
            <a:ext cx="515142" cy="108376"/>
          </a:xfrm>
          <a:prstGeom prst="ellipse">
            <a:avLst/>
          </a:prstGeom>
          <a:solidFill>
            <a:srgbClr val="656565">
              <a:alpha val="51372"/>
            </a:srgbClr>
          </a:solidFill>
          <a:ln cap="flat" cmpd="sng" w="9525">
            <a:solidFill>
              <a:srgbClr val="3F3F3F">
                <a:alpha val="2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18"/>
          <p:cNvSpPr/>
          <p:nvPr/>
        </p:nvSpPr>
        <p:spPr>
          <a:xfrm>
            <a:off x="7720724" y="5277756"/>
            <a:ext cx="354425" cy="181736"/>
          </a:xfrm>
          <a:prstGeom prst="rect">
            <a:avLst/>
          </a:prstGeom>
          <a:solidFill>
            <a:srgbClr val="656565"/>
          </a:solidFill>
          <a:ln cap="flat" cmpd="sng" w="127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18"/>
          <p:cNvSpPr/>
          <p:nvPr/>
        </p:nvSpPr>
        <p:spPr>
          <a:xfrm>
            <a:off x="6353940" y="5311103"/>
            <a:ext cx="515141" cy="108376"/>
          </a:xfrm>
          <a:prstGeom prst="ellipse">
            <a:avLst/>
          </a:prstGeom>
          <a:solidFill>
            <a:srgbClr val="656565">
              <a:alpha val="51372"/>
            </a:srgbClr>
          </a:solidFill>
          <a:ln cap="flat" cmpd="sng" w="9525">
            <a:solidFill>
              <a:srgbClr val="3F3F3F">
                <a:alpha val="2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33" name="Google Shape;333;p18"/>
          <p:cNvGrpSpPr/>
          <p:nvPr/>
        </p:nvGrpSpPr>
        <p:grpSpPr>
          <a:xfrm flipH="1">
            <a:off x="7234769" y="5361959"/>
            <a:ext cx="503956" cy="565944"/>
            <a:chOff x="8237663" y="2865277"/>
            <a:chExt cx="1024168" cy="1150142"/>
          </a:xfrm>
        </p:grpSpPr>
        <p:sp>
          <p:nvSpPr>
            <p:cNvPr id="334" name="Google Shape;334;p18"/>
            <p:cNvSpPr/>
            <p:nvPr/>
          </p:nvSpPr>
          <p:spPr>
            <a:xfrm>
              <a:off x="8248650" y="2871788"/>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25400">
              <a:solidFill>
                <a:srgbClr val="ED72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5" name="Google Shape;335;p18"/>
            <p:cNvSpPr/>
            <p:nvPr/>
          </p:nvSpPr>
          <p:spPr>
            <a:xfrm>
              <a:off x="8264087" y="2865277"/>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2700">
              <a:solidFill>
                <a:srgbClr val="694F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6" name="Google Shape;336;p18"/>
            <p:cNvSpPr/>
            <p:nvPr/>
          </p:nvSpPr>
          <p:spPr>
            <a:xfrm>
              <a:off x="8237663" y="2874801"/>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5875">
              <a:solidFill>
                <a:srgbClr val="D2A52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37" name="Google Shape;337;p18"/>
          <p:cNvSpPr/>
          <p:nvPr/>
        </p:nvSpPr>
        <p:spPr>
          <a:xfrm>
            <a:off x="6434299" y="5274423"/>
            <a:ext cx="354424" cy="181736"/>
          </a:xfrm>
          <a:prstGeom prst="rect">
            <a:avLst/>
          </a:prstGeom>
          <a:solidFill>
            <a:srgbClr val="656565"/>
          </a:solidFill>
          <a:ln cap="flat" cmpd="sng" w="127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8" name="Google Shape;338;p18"/>
          <p:cNvSpPr/>
          <p:nvPr/>
        </p:nvSpPr>
        <p:spPr>
          <a:xfrm>
            <a:off x="8866477" y="5311103"/>
            <a:ext cx="515141" cy="108376"/>
          </a:xfrm>
          <a:prstGeom prst="ellipse">
            <a:avLst/>
          </a:prstGeom>
          <a:solidFill>
            <a:srgbClr val="656565">
              <a:alpha val="51372"/>
            </a:srgbClr>
          </a:solidFill>
          <a:ln cap="flat" cmpd="sng" w="9525">
            <a:solidFill>
              <a:srgbClr val="3F3F3F">
                <a:alpha val="2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9" name="Google Shape;339;p18"/>
          <p:cNvSpPr/>
          <p:nvPr/>
        </p:nvSpPr>
        <p:spPr>
          <a:xfrm>
            <a:off x="8946836" y="5274423"/>
            <a:ext cx="354424" cy="181736"/>
          </a:xfrm>
          <a:prstGeom prst="rect">
            <a:avLst/>
          </a:prstGeom>
          <a:solidFill>
            <a:srgbClr val="656565"/>
          </a:solidFill>
          <a:ln cap="flat" cmpd="sng" w="1270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0" name="Google Shape;340;p18"/>
          <p:cNvSpPr txBox="1"/>
          <p:nvPr/>
        </p:nvSpPr>
        <p:spPr>
          <a:xfrm>
            <a:off x="8559163" y="4259337"/>
            <a:ext cx="1106933"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＋90°</a:t>
            </a:r>
            <a:endParaRPr b="0" i="0" sz="1200" u="none" cap="none" strike="noStrike">
              <a:solidFill>
                <a:srgbClr val="002060"/>
              </a:solidFill>
              <a:latin typeface="Arial"/>
              <a:ea typeface="Arial"/>
              <a:cs typeface="Arial"/>
              <a:sym typeface="Arial"/>
            </a:endParaRPr>
          </a:p>
        </p:txBody>
      </p:sp>
      <p:sp>
        <p:nvSpPr>
          <p:cNvPr id="341" name="Google Shape;341;p18"/>
          <p:cNvSpPr txBox="1"/>
          <p:nvPr/>
        </p:nvSpPr>
        <p:spPr>
          <a:xfrm>
            <a:off x="7342406" y="4259337"/>
            <a:ext cx="1106933"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0°</a:t>
            </a:r>
            <a:endParaRPr b="0" i="0" sz="1200" u="none" cap="none" strike="noStrike">
              <a:solidFill>
                <a:srgbClr val="002060"/>
              </a:solidFill>
              <a:latin typeface="Arial"/>
              <a:ea typeface="Arial"/>
              <a:cs typeface="Arial"/>
              <a:sym typeface="Arial"/>
            </a:endParaRPr>
          </a:p>
        </p:txBody>
      </p:sp>
      <p:grpSp>
        <p:nvGrpSpPr>
          <p:cNvPr id="342" name="Google Shape;342;p18"/>
          <p:cNvGrpSpPr/>
          <p:nvPr/>
        </p:nvGrpSpPr>
        <p:grpSpPr>
          <a:xfrm rot="-5400000">
            <a:off x="5973798" y="5322858"/>
            <a:ext cx="1275427" cy="84867"/>
            <a:chOff x="6657894" y="3077610"/>
            <a:chExt cx="2591991" cy="172470"/>
          </a:xfrm>
        </p:grpSpPr>
        <p:sp>
          <p:nvSpPr>
            <p:cNvPr id="343" name="Google Shape;343;p18"/>
            <p:cNvSpPr/>
            <p:nvPr/>
          </p:nvSpPr>
          <p:spPr>
            <a:xfrm>
              <a:off x="6657894" y="3124016"/>
              <a:ext cx="2590951" cy="126064"/>
            </a:xfrm>
            <a:prstGeom prst="rect">
              <a:avLst/>
            </a:prstGeom>
            <a:gradFill>
              <a:gsLst>
                <a:gs pos="0">
                  <a:srgbClr val="7F7F7F"/>
                </a:gs>
                <a:gs pos="47000">
                  <a:srgbClr val="F2F2F2"/>
                </a:gs>
                <a:gs pos="98000">
                  <a:srgbClr val="F2F2F2"/>
                </a:gs>
                <a:gs pos="100000">
                  <a:srgbClr val="F2F2F2"/>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18"/>
            <p:cNvSpPr/>
            <p:nvPr/>
          </p:nvSpPr>
          <p:spPr>
            <a:xfrm>
              <a:off x="6658932" y="3077610"/>
              <a:ext cx="2590953" cy="45720"/>
            </a:xfrm>
            <a:prstGeom prst="rect">
              <a:avLst/>
            </a:prstGeom>
            <a:gradFill>
              <a:gsLst>
                <a:gs pos="0">
                  <a:srgbClr val="C00000"/>
                </a:gs>
                <a:gs pos="25000">
                  <a:srgbClr val="C00000"/>
                </a:gs>
                <a:gs pos="48000">
                  <a:srgbClr val="FF0000"/>
                </a:gs>
                <a:gs pos="98000">
                  <a:srgbClr val="A5A5A5"/>
                </a:gs>
                <a:gs pos="100000">
                  <a:srgbClr val="A5A5A5"/>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8"/>
          <p:cNvGrpSpPr/>
          <p:nvPr/>
        </p:nvGrpSpPr>
        <p:grpSpPr>
          <a:xfrm>
            <a:off x="7260223" y="5326190"/>
            <a:ext cx="1275427" cy="84867"/>
            <a:chOff x="6657894" y="3077610"/>
            <a:chExt cx="2591991" cy="172470"/>
          </a:xfrm>
        </p:grpSpPr>
        <p:sp>
          <p:nvSpPr>
            <p:cNvPr id="346" name="Google Shape;346;p18"/>
            <p:cNvSpPr/>
            <p:nvPr/>
          </p:nvSpPr>
          <p:spPr>
            <a:xfrm>
              <a:off x="6657894" y="3124016"/>
              <a:ext cx="2590951" cy="126064"/>
            </a:xfrm>
            <a:prstGeom prst="rect">
              <a:avLst/>
            </a:prstGeom>
            <a:gradFill>
              <a:gsLst>
                <a:gs pos="0">
                  <a:srgbClr val="7F7F7F"/>
                </a:gs>
                <a:gs pos="47000">
                  <a:srgbClr val="F2F2F2"/>
                </a:gs>
                <a:gs pos="98000">
                  <a:srgbClr val="F2F2F2"/>
                </a:gs>
                <a:gs pos="100000">
                  <a:srgbClr val="F2F2F2"/>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18"/>
            <p:cNvSpPr/>
            <p:nvPr/>
          </p:nvSpPr>
          <p:spPr>
            <a:xfrm>
              <a:off x="6658932" y="3077610"/>
              <a:ext cx="2590953" cy="45720"/>
            </a:xfrm>
            <a:prstGeom prst="rect">
              <a:avLst/>
            </a:prstGeom>
            <a:gradFill>
              <a:gsLst>
                <a:gs pos="0">
                  <a:srgbClr val="C00000"/>
                </a:gs>
                <a:gs pos="25000">
                  <a:srgbClr val="C00000"/>
                </a:gs>
                <a:gs pos="48000">
                  <a:srgbClr val="FF0000"/>
                </a:gs>
                <a:gs pos="98000">
                  <a:srgbClr val="A5A5A5"/>
                </a:gs>
                <a:gs pos="100000">
                  <a:srgbClr val="A5A5A5"/>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8"/>
          <p:cNvGrpSpPr/>
          <p:nvPr/>
        </p:nvGrpSpPr>
        <p:grpSpPr>
          <a:xfrm flipH="1" rot="5400000">
            <a:off x="8486335" y="5322858"/>
            <a:ext cx="1275427" cy="84867"/>
            <a:chOff x="6657894" y="3077610"/>
            <a:chExt cx="2591991" cy="172470"/>
          </a:xfrm>
        </p:grpSpPr>
        <p:sp>
          <p:nvSpPr>
            <p:cNvPr id="349" name="Google Shape;349;p18"/>
            <p:cNvSpPr/>
            <p:nvPr/>
          </p:nvSpPr>
          <p:spPr>
            <a:xfrm>
              <a:off x="6657894" y="3124016"/>
              <a:ext cx="2590951" cy="126064"/>
            </a:xfrm>
            <a:prstGeom prst="rect">
              <a:avLst/>
            </a:prstGeom>
            <a:gradFill>
              <a:gsLst>
                <a:gs pos="0">
                  <a:srgbClr val="7F7F7F"/>
                </a:gs>
                <a:gs pos="47000">
                  <a:srgbClr val="F2F2F2"/>
                </a:gs>
                <a:gs pos="98000">
                  <a:srgbClr val="F2F2F2"/>
                </a:gs>
                <a:gs pos="100000">
                  <a:srgbClr val="F2F2F2"/>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0" name="Google Shape;350;p18"/>
            <p:cNvSpPr/>
            <p:nvPr/>
          </p:nvSpPr>
          <p:spPr>
            <a:xfrm>
              <a:off x="6658932" y="3077610"/>
              <a:ext cx="2590953" cy="45720"/>
            </a:xfrm>
            <a:prstGeom prst="rect">
              <a:avLst/>
            </a:prstGeom>
            <a:gradFill>
              <a:gsLst>
                <a:gs pos="0">
                  <a:srgbClr val="C00000"/>
                </a:gs>
                <a:gs pos="25000">
                  <a:srgbClr val="C00000"/>
                </a:gs>
                <a:gs pos="48000">
                  <a:srgbClr val="FF0000"/>
                </a:gs>
                <a:gs pos="98000">
                  <a:srgbClr val="A5A5A5"/>
                </a:gs>
                <a:gs pos="100000">
                  <a:srgbClr val="A5A5A5"/>
                </a:gs>
              </a:gsLst>
              <a:lin ang="5400000" scaled="0"/>
            </a:gradFill>
            <a:ln cap="flat" cmpd="sng" w="9525">
              <a:solidFill>
                <a:srgbClr val="7F7F7F">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8"/>
          <p:cNvGrpSpPr/>
          <p:nvPr/>
        </p:nvGrpSpPr>
        <p:grpSpPr>
          <a:xfrm flipH="1">
            <a:off x="8497711" y="5361959"/>
            <a:ext cx="503956" cy="565944"/>
            <a:chOff x="8237663" y="2865277"/>
            <a:chExt cx="1024168" cy="1150142"/>
          </a:xfrm>
        </p:grpSpPr>
        <p:sp>
          <p:nvSpPr>
            <p:cNvPr id="352" name="Google Shape;352;p18"/>
            <p:cNvSpPr/>
            <p:nvPr/>
          </p:nvSpPr>
          <p:spPr>
            <a:xfrm>
              <a:off x="8248650" y="2871788"/>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25400">
              <a:solidFill>
                <a:srgbClr val="ED72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3" name="Google Shape;353;p18"/>
            <p:cNvSpPr/>
            <p:nvPr/>
          </p:nvSpPr>
          <p:spPr>
            <a:xfrm>
              <a:off x="8264087" y="2865277"/>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2700">
              <a:solidFill>
                <a:srgbClr val="694F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4" name="Google Shape;354;p18"/>
            <p:cNvSpPr/>
            <p:nvPr/>
          </p:nvSpPr>
          <p:spPr>
            <a:xfrm>
              <a:off x="8237663" y="2874801"/>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5875">
              <a:solidFill>
                <a:srgbClr val="D2A52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55" name="Google Shape;355;p18"/>
          <p:cNvGrpSpPr/>
          <p:nvPr/>
        </p:nvGrpSpPr>
        <p:grpSpPr>
          <a:xfrm flipH="1">
            <a:off x="5966650" y="5361959"/>
            <a:ext cx="503956" cy="565944"/>
            <a:chOff x="8237663" y="2865277"/>
            <a:chExt cx="1024168" cy="1150142"/>
          </a:xfrm>
        </p:grpSpPr>
        <p:sp>
          <p:nvSpPr>
            <p:cNvPr id="356" name="Google Shape;356;p18"/>
            <p:cNvSpPr/>
            <p:nvPr/>
          </p:nvSpPr>
          <p:spPr>
            <a:xfrm>
              <a:off x="8248650" y="2871788"/>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25400">
              <a:solidFill>
                <a:srgbClr val="ED725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7" name="Google Shape;357;p18"/>
            <p:cNvSpPr/>
            <p:nvPr/>
          </p:nvSpPr>
          <p:spPr>
            <a:xfrm>
              <a:off x="8264087" y="2865277"/>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2700">
              <a:solidFill>
                <a:srgbClr val="694F4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8" name="Google Shape;358;p18"/>
            <p:cNvSpPr/>
            <p:nvPr/>
          </p:nvSpPr>
          <p:spPr>
            <a:xfrm>
              <a:off x="8237663" y="2874801"/>
              <a:ext cx="997744" cy="1140618"/>
            </a:xfrm>
            <a:custGeom>
              <a:rect b="b" l="l" r="r" t="t"/>
              <a:pathLst>
                <a:path extrusionOk="0" h="1140618" w="997744">
                  <a:moveTo>
                    <a:pt x="0" y="0"/>
                  </a:moveTo>
                  <a:cubicBezTo>
                    <a:pt x="78184" y="20835"/>
                    <a:pt x="156369" y="41671"/>
                    <a:pt x="226219" y="178593"/>
                  </a:cubicBezTo>
                  <a:cubicBezTo>
                    <a:pt x="296069" y="315515"/>
                    <a:pt x="290513" y="661194"/>
                    <a:pt x="419100" y="821531"/>
                  </a:cubicBezTo>
                  <a:cubicBezTo>
                    <a:pt x="547688" y="981869"/>
                    <a:pt x="772716" y="1061243"/>
                    <a:pt x="997744" y="1140618"/>
                  </a:cubicBezTo>
                </a:path>
              </a:pathLst>
            </a:custGeom>
            <a:noFill/>
            <a:ln cap="flat" cmpd="sng" w="15875">
              <a:solidFill>
                <a:srgbClr val="D2A52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59" name="Google Shape;359;p18"/>
          <p:cNvSpPr/>
          <p:nvPr/>
        </p:nvSpPr>
        <p:spPr>
          <a:xfrm>
            <a:off x="6037148" y="1066347"/>
            <a:ext cx="3561232" cy="5342437"/>
          </a:xfrm>
          <a:prstGeom prst="rect">
            <a:avLst/>
          </a:prstGeom>
          <a:noFill/>
          <a:ln cap="flat" cmpd="sng" w="31750">
            <a:solidFill>
              <a:srgbClr val="D0CE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0" name="Google Shape;360;p18"/>
          <p:cNvSpPr/>
          <p:nvPr/>
        </p:nvSpPr>
        <p:spPr>
          <a:xfrm>
            <a:off x="5888970" y="5821065"/>
            <a:ext cx="132795" cy="3071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9"/>
          <p:cNvSpPr txBox="1"/>
          <p:nvPr/>
        </p:nvSpPr>
        <p:spPr>
          <a:xfrm>
            <a:off x="6657801" y="2554669"/>
            <a:ext cx="3154255" cy="26157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1E4E79"/>
                </a:solidFill>
                <a:latin typeface="Arial"/>
                <a:ea typeface="Arial"/>
                <a:cs typeface="Arial"/>
                <a:sym typeface="Arial"/>
              </a:rPr>
              <a:t>★モーターの番号は正しく差し込もう</a:t>
            </a:r>
            <a:endParaRPr b="1" i="0" sz="1100" u="none" cap="none" strike="noStrike">
              <a:solidFill>
                <a:srgbClr val="1E4E79"/>
              </a:solidFill>
              <a:latin typeface="Arial"/>
              <a:ea typeface="Arial"/>
              <a:cs typeface="Arial"/>
              <a:sym typeface="Arial"/>
            </a:endParaRPr>
          </a:p>
        </p:txBody>
      </p:sp>
      <p:pic>
        <p:nvPicPr>
          <p:cNvPr descr="人の手&#10;&#10;中程度の精度で自動的に生成された説明" id="366" name="Google Shape;366;p19"/>
          <p:cNvPicPr preferRelativeResize="0"/>
          <p:nvPr/>
        </p:nvPicPr>
        <p:blipFill rotWithShape="1">
          <a:blip r:embed="rId3">
            <a:alphaModFix/>
          </a:blip>
          <a:srcRect b="0" l="0" r="30804" t="55279"/>
          <a:stretch/>
        </p:blipFill>
        <p:spPr>
          <a:xfrm>
            <a:off x="6668583" y="911498"/>
            <a:ext cx="3000343" cy="1586908"/>
          </a:xfrm>
          <a:prstGeom prst="rect">
            <a:avLst/>
          </a:prstGeom>
          <a:noFill/>
          <a:ln>
            <a:noFill/>
          </a:ln>
        </p:spPr>
      </p:pic>
      <p:sp>
        <p:nvSpPr>
          <p:cNvPr id="367" name="Google Shape;367;p19"/>
          <p:cNvSpPr txBox="1"/>
          <p:nvPr/>
        </p:nvSpPr>
        <p:spPr>
          <a:xfrm>
            <a:off x="6813379" y="2784624"/>
            <a:ext cx="468379" cy="600124"/>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EFFBFF"/>
                </a:solidFill>
                <a:latin typeface="Arial"/>
                <a:ea typeface="Arial"/>
                <a:cs typeface="Arial"/>
                <a:sym typeface="Arial"/>
              </a:rPr>
              <a:t>SV1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EFFBFF"/>
                </a:solidFill>
                <a:latin typeface="Arial"/>
                <a:ea typeface="Arial"/>
                <a:cs typeface="Arial"/>
                <a:sym typeface="Arial"/>
              </a:rPr>
              <a:t>SV2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EFFBFF"/>
                </a:solidFill>
                <a:latin typeface="Arial"/>
                <a:ea typeface="Arial"/>
                <a:cs typeface="Arial"/>
                <a:sym typeface="Arial"/>
              </a:rPr>
              <a:t>SV3</a:t>
            </a:r>
            <a:endParaRPr b="1" i="0" sz="1100" u="none" cap="none" strike="noStrike">
              <a:solidFill>
                <a:srgbClr val="EFFBFF"/>
              </a:solidFill>
              <a:latin typeface="Arial"/>
              <a:ea typeface="Arial"/>
              <a:cs typeface="Arial"/>
              <a:sym typeface="Arial"/>
            </a:endParaRPr>
          </a:p>
        </p:txBody>
      </p:sp>
      <p:sp>
        <p:nvSpPr>
          <p:cNvPr id="368" name="Google Shape;368;p19"/>
          <p:cNvSpPr txBox="1"/>
          <p:nvPr/>
        </p:nvSpPr>
        <p:spPr>
          <a:xfrm>
            <a:off x="7281758" y="2784624"/>
            <a:ext cx="2330066" cy="600124"/>
          </a:xfrm>
          <a:prstGeom prst="rect">
            <a:avLst/>
          </a:prstGeom>
          <a:noFill/>
          <a:ln cap="flat" cmpd="sng" w="9525">
            <a:solidFill>
              <a:srgbClr val="1F4E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2A4E8E"/>
                </a:solidFill>
                <a:latin typeface="Arial"/>
                <a:ea typeface="Arial"/>
                <a:cs typeface="Arial"/>
                <a:sym typeface="Arial"/>
              </a:rPr>
              <a:t>サーボモータ</a:t>
            </a:r>
            <a:endParaRPr b="1" i="0" sz="1200" u="none" cap="none" strike="noStrike">
              <a:solidFill>
                <a:schemeClr val="accent5"/>
              </a:solidFill>
              <a:latin typeface="Arial"/>
              <a:ea typeface="Arial"/>
              <a:cs typeface="Arial"/>
              <a:sym typeface="Arial"/>
            </a:endParaRPr>
          </a:p>
        </p:txBody>
      </p:sp>
      <p:cxnSp>
        <p:nvCxnSpPr>
          <p:cNvPr id="369" name="Google Shape;369;p19"/>
          <p:cNvCxnSpPr>
            <a:stCxn id="367" idx="1"/>
          </p:cNvCxnSpPr>
          <p:nvPr/>
        </p:nvCxnSpPr>
        <p:spPr>
          <a:xfrm rot="10800000">
            <a:off x="6211879" y="2300486"/>
            <a:ext cx="601500" cy="784200"/>
          </a:xfrm>
          <a:prstGeom prst="straightConnector1">
            <a:avLst/>
          </a:prstGeom>
          <a:noFill/>
          <a:ln cap="flat" cmpd="sng" w="38100">
            <a:solidFill>
              <a:srgbClr val="00B0F0"/>
            </a:solidFill>
            <a:prstDash val="solid"/>
            <a:round/>
            <a:headEnd len="sm" w="sm" type="none"/>
            <a:tailEnd len="med" w="med" type="oval"/>
          </a:ln>
        </p:spPr>
      </p:cxnSp>
      <p:sp>
        <p:nvSpPr>
          <p:cNvPr id="370" name="Google Shape;370;p19"/>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②自動分別ゴミ箱の組立</a:t>
            </a:r>
            <a:endParaRPr b="0" i="0" sz="1400" u="none" cap="none" strike="noStrike">
              <a:solidFill>
                <a:srgbClr val="000000"/>
              </a:solidFill>
              <a:latin typeface="Arial"/>
              <a:ea typeface="Arial"/>
              <a:cs typeface="Arial"/>
              <a:sym typeface="Arial"/>
            </a:endParaRPr>
          </a:p>
        </p:txBody>
      </p:sp>
      <p:sp>
        <p:nvSpPr>
          <p:cNvPr id="371" name="Google Shape;371;p19"/>
          <p:cNvSpPr txBox="1"/>
          <p:nvPr/>
        </p:nvSpPr>
        <p:spPr>
          <a:xfrm>
            <a:off x="152397" y="587233"/>
            <a:ext cx="2817306" cy="33855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配線について</a:t>
            </a:r>
            <a:endParaRPr b="0" i="0" sz="1400" u="none" cap="none" strike="noStrike">
              <a:solidFill>
                <a:srgbClr val="000000"/>
              </a:solidFill>
              <a:latin typeface="Arial"/>
              <a:ea typeface="Arial"/>
              <a:cs typeface="Arial"/>
              <a:sym typeface="Arial"/>
            </a:endParaRPr>
          </a:p>
        </p:txBody>
      </p:sp>
      <p:pic>
        <p:nvPicPr>
          <p:cNvPr id="372" name="Google Shape;372;p19"/>
          <p:cNvPicPr preferRelativeResize="0"/>
          <p:nvPr/>
        </p:nvPicPr>
        <p:blipFill rotWithShape="1">
          <a:blip r:embed="rId4">
            <a:alphaModFix/>
          </a:blip>
          <a:srcRect b="15179" l="0" r="11882" t="12182"/>
          <a:stretch/>
        </p:blipFill>
        <p:spPr>
          <a:xfrm>
            <a:off x="403042" y="4734418"/>
            <a:ext cx="2536437" cy="1872084"/>
          </a:xfrm>
          <a:prstGeom prst="rect">
            <a:avLst/>
          </a:prstGeom>
          <a:noFill/>
          <a:ln>
            <a:noFill/>
          </a:ln>
        </p:spPr>
      </p:pic>
      <p:grpSp>
        <p:nvGrpSpPr>
          <p:cNvPr id="373" name="Google Shape;373;p19"/>
          <p:cNvGrpSpPr/>
          <p:nvPr/>
        </p:nvGrpSpPr>
        <p:grpSpPr>
          <a:xfrm>
            <a:off x="3406687" y="5079685"/>
            <a:ext cx="3026011" cy="1510959"/>
            <a:chOff x="3724507" y="1372008"/>
            <a:chExt cx="2801621" cy="1510959"/>
          </a:xfrm>
        </p:grpSpPr>
        <p:grpSp>
          <p:nvGrpSpPr>
            <p:cNvPr id="374" name="Google Shape;374;p19"/>
            <p:cNvGrpSpPr/>
            <p:nvPr/>
          </p:nvGrpSpPr>
          <p:grpSpPr>
            <a:xfrm>
              <a:off x="3724507" y="1372008"/>
              <a:ext cx="2798446" cy="277000"/>
              <a:chOff x="3040379" y="2359458"/>
              <a:chExt cx="2798446" cy="277000"/>
            </a:xfrm>
          </p:grpSpPr>
          <p:sp>
            <p:nvSpPr>
              <p:cNvPr id="375" name="Google Shape;375;p19"/>
              <p:cNvSpPr txBox="1"/>
              <p:nvPr/>
            </p:nvSpPr>
            <p:spPr>
              <a:xfrm>
                <a:off x="3040379" y="2359459"/>
                <a:ext cx="468379" cy="276999"/>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EFFBFF"/>
                    </a:solidFill>
                    <a:latin typeface="Arial"/>
                    <a:ea typeface="Arial"/>
                    <a:cs typeface="Arial"/>
                    <a:sym typeface="Arial"/>
                  </a:rPr>
                  <a:t>P13</a:t>
                </a:r>
                <a:endParaRPr b="1" i="0" sz="1200" u="none" cap="none" strike="noStrike">
                  <a:solidFill>
                    <a:srgbClr val="EFFBFF"/>
                  </a:solidFill>
                  <a:latin typeface="Arial"/>
                  <a:ea typeface="Arial"/>
                  <a:cs typeface="Arial"/>
                  <a:sym typeface="Arial"/>
                </a:endParaRPr>
              </a:p>
            </p:txBody>
          </p:sp>
          <p:sp>
            <p:nvSpPr>
              <p:cNvPr id="376" name="Google Shape;376;p19"/>
              <p:cNvSpPr txBox="1"/>
              <p:nvPr/>
            </p:nvSpPr>
            <p:spPr>
              <a:xfrm>
                <a:off x="3508759" y="2359458"/>
                <a:ext cx="2330066" cy="276999"/>
              </a:xfrm>
              <a:prstGeom prst="rect">
                <a:avLst/>
              </a:prstGeom>
              <a:no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2A4E8E"/>
                    </a:solidFill>
                    <a:latin typeface="Arial"/>
                    <a:ea typeface="Arial"/>
                    <a:cs typeface="Arial"/>
                    <a:sym typeface="Arial"/>
                  </a:rPr>
                  <a:t>近接センサ</a:t>
                </a:r>
                <a:r>
                  <a:rPr b="1" i="0" lang="ja-JP" sz="1200" u="none" cap="none" strike="noStrike">
                    <a:solidFill>
                      <a:schemeClr val="accent5"/>
                    </a:solidFill>
                    <a:latin typeface="Arial"/>
                    <a:ea typeface="Arial"/>
                    <a:cs typeface="Arial"/>
                    <a:sym typeface="Arial"/>
                  </a:rPr>
                  <a:t>【鉄検知】</a:t>
                </a:r>
                <a:endParaRPr b="1" i="0" sz="1200" u="none" cap="none" strike="noStrike">
                  <a:solidFill>
                    <a:schemeClr val="accent5"/>
                  </a:solidFill>
                  <a:latin typeface="Arial"/>
                  <a:ea typeface="Arial"/>
                  <a:cs typeface="Arial"/>
                  <a:sym typeface="Arial"/>
                </a:endParaRPr>
              </a:p>
            </p:txBody>
          </p:sp>
        </p:grpSp>
        <p:grpSp>
          <p:nvGrpSpPr>
            <p:cNvPr id="377" name="Google Shape;377;p19"/>
            <p:cNvGrpSpPr/>
            <p:nvPr/>
          </p:nvGrpSpPr>
          <p:grpSpPr>
            <a:xfrm>
              <a:off x="3731501" y="1976747"/>
              <a:ext cx="2794627" cy="276999"/>
              <a:chOff x="3044198" y="2906545"/>
              <a:chExt cx="2794627" cy="276999"/>
            </a:xfrm>
          </p:grpSpPr>
          <p:sp>
            <p:nvSpPr>
              <p:cNvPr id="378" name="Google Shape;378;p19"/>
              <p:cNvSpPr txBox="1"/>
              <p:nvPr/>
            </p:nvSpPr>
            <p:spPr>
              <a:xfrm>
                <a:off x="3044198" y="2906545"/>
                <a:ext cx="468379" cy="276999"/>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EFFBFF"/>
                    </a:solidFill>
                    <a:latin typeface="Arial"/>
                    <a:ea typeface="Arial"/>
                    <a:cs typeface="Arial"/>
                    <a:sym typeface="Arial"/>
                  </a:rPr>
                  <a:t>P8</a:t>
                </a:r>
                <a:endParaRPr b="1" i="0" sz="1200" u="none" cap="none" strike="noStrike">
                  <a:solidFill>
                    <a:srgbClr val="EFFBFF"/>
                  </a:solidFill>
                  <a:latin typeface="Arial"/>
                  <a:ea typeface="Arial"/>
                  <a:cs typeface="Arial"/>
                  <a:sym typeface="Arial"/>
                </a:endParaRPr>
              </a:p>
            </p:txBody>
          </p:sp>
          <p:sp>
            <p:nvSpPr>
              <p:cNvPr id="379" name="Google Shape;379;p19"/>
              <p:cNvSpPr txBox="1"/>
              <p:nvPr/>
            </p:nvSpPr>
            <p:spPr>
              <a:xfrm>
                <a:off x="3508758" y="2906545"/>
                <a:ext cx="2330067" cy="276999"/>
              </a:xfrm>
              <a:prstGeom prst="rect">
                <a:avLst/>
              </a:prstGeom>
              <a:no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2A4E8E"/>
                    </a:solidFill>
                    <a:latin typeface="Arial"/>
                    <a:ea typeface="Arial"/>
                    <a:cs typeface="Arial"/>
                    <a:sym typeface="Arial"/>
                  </a:rPr>
                  <a:t>近接センサ</a:t>
                </a:r>
                <a:r>
                  <a:rPr b="1" i="0" lang="ja-JP" sz="1200" u="none" cap="none" strike="noStrike">
                    <a:solidFill>
                      <a:schemeClr val="accent5"/>
                    </a:solidFill>
                    <a:latin typeface="Arial"/>
                    <a:ea typeface="Arial"/>
                    <a:cs typeface="Arial"/>
                    <a:sym typeface="Arial"/>
                  </a:rPr>
                  <a:t>【鉄・アルミ検知】</a:t>
                </a:r>
                <a:endParaRPr b="1" i="0" sz="1200" u="none" cap="none" strike="noStrike">
                  <a:solidFill>
                    <a:schemeClr val="accent5"/>
                  </a:solidFill>
                  <a:latin typeface="Arial"/>
                  <a:ea typeface="Arial"/>
                  <a:cs typeface="Arial"/>
                  <a:sym typeface="Arial"/>
                </a:endParaRPr>
              </a:p>
            </p:txBody>
          </p:sp>
        </p:grpSp>
        <p:grpSp>
          <p:nvGrpSpPr>
            <p:cNvPr id="380" name="Google Shape;380;p19"/>
            <p:cNvGrpSpPr/>
            <p:nvPr/>
          </p:nvGrpSpPr>
          <p:grpSpPr>
            <a:xfrm>
              <a:off x="3727682" y="2605968"/>
              <a:ext cx="2798446" cy="276999"/>
              <a:chOff x="3040379" y="1823870"/>
              <a:chExt cx="2798446" cy="276999"/>
            </a:xfrm>
          </p:grpSpPr>
          <p:sp>
            <p:nvSpPr>
              <p:cNvPr id="381" name="Google Shape;381;p19"/>
              <p:cNvSpPr txBox="1"/>
              <p:nvPr/>
            </p:nvSpPr>
            <p:spPr>
              <a:xfrm>
                <a:off x="3040379" y="1823870"/>
                <a:ext cx="468379" cy="276999"/>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EFFBFF"/>
                    </a:solidFill>
                    <a:latin typeface="Arial"/>
                    <a:ea typeface="Arial"/>
                    <a:cs typeface="Arial"/>
                    <a:sym typeface="Arial"/>
                  </a:rPr>
                  <a:t>P1</a:t>
                </a:r>
                <a:endParaRPr b="1" i="0" sz="1200" u="none" cap="none" strike="noStrike">
                  <a:solidFill>
                    <a:srgbClr val="EFFBFF"/>
                  </a:solidFill>
                  <a:latin typeface="Arial"/>
                  <a:ea typeface="Arial"/>
                  <a:cs typeface="Arial"/>
                  <a:sym typeface="Arial"/>
                </a:endParaRPr>
              </a:p>
            </p:txBody>
          </p:sp>
          <p:sp>
            <p:nvSpPr>
              <p:cNvPr id="382" name="Google Shape;382;p19"/>
              <p:cNvSpPr txBox="1"/>
              <p:nvPr/>
            </p:nvSpPr>
            <p:spPr>
              <a:xfrm>
                <a:off x="3508759" y="1823870"/>
                <a:ext cx="2330066" cy="276959"/>
              </a:xfrm>
              <a:prstGeom prst="rect">
                <a:avLst/>
              </a:prstGeom>
              <a:no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2A4E8E"/>
                    </a:solidFill>
                    <a:latin typeface="Arial"/>
                    <a:ea typeface="Arial"/>
                    <a:cs typeface="Arial"/>
                    <a:sym typeface="Arial"/>
                  </a:rPr>
                  <a:t>リミットスイッチ</a:t>
                </a:r>
                <a:endParaRPr b="1" i="0" sz="1200" u="none" cap="none" strike="noStrike">
                  <a:solidFill>
                    <a:schemeClr val="accent5"/>
                  </a:solidFill>
                  <a:latin typeface="Arial"/>
                  <a:ea typeface="Arial"/>
                  <a:cs typeface="Arial"/>
                  <a:sym typeface="Arial"/>
                </a:endParaRPr>
              </a:p>
            </p:txBody>
          </p:sp>
        </p:grpSp>
      </p:grpSp>
      <p:cxnSp>
        <p:nvCxnSpPr>
          <p:cNvPr id="383" name="Google Shape;383;p19"/>
          <p:cNvCxnSpPr>
            <a:stCxn id="375" idx="1"/>
          </p:cNvCxnSpPr>
          <p:nvPr/>
        </p:nvCxnSpPr>
        <p:spPr>
          <a:xfrm rot="10800000">
            <a:off x="1480687" y="5215186"/>
            <a:ext cx="1926000" cy="3000"/>
          </a:xfrm>
          <a:prstGeom prst="straightConnector1">
            <a:avLst/>
          </a:prstGeom>
          <a:noFill/>
          <a:ln cap="flat" cmpd="sng" w="38100">
            <a:solidFill>
              <a:srgbClr val="00B0F0"/>
            </a:solidFill>
            <a:prstDash val="solid"/>
            <a:round/>
            <a:headEnd len="sm" w="sm" type="none"/>
            <a:tailEnd len="med" w="med" type="oval"/>
          </a:ln>
        </p:spPr>
      </p:cxnSp>
      <p:sp>
        <p:nvSpPr>
          <p:cNvPr id="384" name="Google Shape;384;p19"/>
          <p:cNvSpPr/>
          <p:nvPr/>
        </p:nvSpPr>
        <p:spPr>
          <a:xfrm>
            <a:off x="1935126" y="5807794"/>
            <a:ext cx="1475907" cy="153630"/>
          </a:xfrm>
          <a:custGeom>
            <a:rect b="b" l="l" r="r" t="t"/>
            <a:pathLst>
              <a:path extrusionOk="0" h="244475" w="1393825">
                <a:moveTo>
                  <a:pt x="1393825" y="0"/>
                </a:moveTo>
                <a:lnTo>
                  <a:pt x="0" y="0"/>
                </a:lnTo>
                <a:lnTo>
                  <a:pt x="0" y="244475"/>
                </a:lnTo>
              </a:path>
            </a:pathLst>
          </a:custGeom>
          <a:noFill/>
          <a:ln cap="flat" cmpd="sng" w="34925">
            <a:solidFill>
              <a:srgbClr val="00B0F0"/>
            </a:solidFill>
            <a:prstDash val="solid"/>
            <a:round/>
            <a:headEnd len="sm" w="sm" type="non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5" name="Google Shape;385;p19"/>
          <p:cNvSpPr/>
          <p:nvPr/>
        </p:nvSpPr>
        <p:spPr>
          <a:xfrm>
            <a:off x="8022581" y="7229104"/>
            <a:ext cx="1158874" cy="649745"/>
          </a:xfrm>
          <a:prstGeom prst="roundRect">
            <a:avLst>
              <a:gd fmla="val 39739" name="adj"/>
            </a:avLst>
          </a:prstGeom>
          <a:solidFill>
            <a:srgbClr val="8DA9DB">
              <a:alpha val="15294"/>
            </a:srgbClr>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6" name="Google Shape;386;p19"/>
          <p:cNvSpPr/>
          <p:nvPr/>
        </p:nvSpPr>
        <p:spPr>
          <a:xfrm>
            <a:off x="6439983" y="5236042"/>
            <a:ext cx="141138" cy="1250950"/>
          </a:xfrm>
          <a:custGeom>
            <a:rect b="b" l="l" r="r" t="t"/>
            <a:pathLst>
              <a:path extrusionOk="0" h="1250950" w="457200">
                <a:moveTo>
                  <a:pt x="0" y="0"/>
                </a:moveTo>
                <a:lnTo>
                  <a:pt x="457200" y="0"/>
                </a:lnTo>
                <a:lnTo>
                  <a:pt x="457200" y="1250950"/>
                </a:lnTo>
                <a:lnTo>
                  <a:pt x="6350" y="1250950"/>
                </a:lnTo>
              </a:path>
            </a:pathLst>
          </a:custGeom>
          <a:no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7" name="Google Shape;387;p19"/>
          <p:cNvSpPr txBox="1"/>
          <p:nvPr/>
        </p:nvSpPr>
        <p:spPr>
          <a:xfrm>
            <a:off x="3990587" y="4572910"/>
            <a:ext cx="3154255" cy="26157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1E4E79"/>
                </a:solidFill>
                <a:latin typeface="Arial"/>
                <a:ea typeface="Arial"/>
                <a:cs typeface="Arial"/>
                <a:sym typeface="Arial"/>
              </a:rPr>
              <a:t>★電源タップはこちら</a:t>
            </a:r>
            <a:endParaRPr b="1" i="0" sz="1100" u="none" cap="none" strike="noStrike">
              <a:solidFill>
                <a:srgbClr val="1E4E79"/>
              </a:solidFill>
              <a:latin typeface="Arial"/>
              <a:ea typeface="Arial"/>
              <a:cs typeface="Arial"/>
              <a:sym typeface="Arial"/>
            </a:endParaRPr>
          </a:p>
        </p:txBody>
      </p:sp>
      <p:pic>
        <p:nvPicPr>
          <p:cNvPr descr="電子機器の部品&#10;&#10;中程度の精度で自動的に生成された説明" id="388" name="Google Shape;388;p19"/>
          <p:cNvPicPr preferRelativeResize="0"/>
          <p:nvPr/>
        </p:nvPicPr>
        <p:blipFill rotWithShape="1">
          <a:blip r:embed="rId5">
            <a:alphaModFix/>
          </a:blip>
          <a:srcRect b="0" l="0" r="0" t="0"/>
          <a:stretch/>
        </p:blipFill>
        <p:spPr>
          <a:xfrm>
            <a:off x="2582547" y="1587630"/>
            <a:ext cx="3641642" cy="2731232"/>
          </a:xfrm>
          <a:prstGeom prst="rect">
            <a:avLst/>
          </a:prstGeom>
          <a:noFill/>
          <a:ln>
            <a:noFill/>
          </a:ln>
        </p:spPr>
      </p:pic>
      <p:grpSp>
        <p:nvGrpSpPr>
          <p:cNvPr id="389" name="Google Shape;389;p19"/>
          <p:cNvGrpSpPr/>
          <p:nvPr/>
        </p:nvGrpSpPr>
        <p:grpSpPr>
          <a:xfrm>
            <a:off x="764408" y="2996863"/>
            <a:ext cx="1425153" cy="276999"/>
            <a:chOff x="3044198" y="2906545"/>
            <a:chExt cx="1425153" cy="276999"/>
          </a:xfrm>
        </p:grpSpPr>
        <p:sp>
          <p:nvSpPr>
            <p:cNvPr id="390" name="Google Shape;390;p19"/>
            <p:cNvSpPr txBox="1"/>
            <p:nvPr/>
          </p:nvSpPr>
          <p:spPr>
            <a:xfrm>
              <a:off x="3044198" y="2906545"/>
              <a:ext cx="468379" cy="276999"/>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EFFBFF"/>
                  </a:solidFill>
                  <a:latin typeface="Arial"/>
                  <a:ea typeface="Arial"/>
                  <a:cs typeface="Arial"/>
                  <a:sym typeface="Arial"/>
                </a:rPr>
                <a:t>P2</a:t>
              </a:r>
              <a:endParaRPr b="1" i="0" sz="1200" u="none" cap="none" strike="noStrike">
                <a:solidFill>
                  <a:srgbClr val="EFFBFF"/>
                </a:solidFill>
                <a:latin typeface="Arial"/>
                <a:ea typeface="Arial"/>
                <a:cs typeface="Arial"/>
                <a:sym typeface="Arial"/>
              </a:endParaRPr>
            </a:p>
          </p:txBody>
        </p:sp>
        <p:sp>
          <p:nvSpPr>
            <p:cNvPr id="391" name="Google Shape;391;p19"/>
            <p:cNvSpPr txBox="1"/>
            <p:nvPr/>
          </p:nvSpPr>
          <p:spPr>
            <a:xfrm>
              <a:off x="3508758" y="2906545"/>
              <a:ext cx="960593" cy="276999"/>
            </a:xfrm>
            <a:prstGeom prst="rect">
              <a:avLst/>
            </a:prstGeom>
            <a:no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2A4E8E"/>
                  </a:solidFill>
                  <a:latin typeface="Arial"/>
                  <a:ea typeface="Arial"/>
                  <a:cs typeface="Arial"/>
                  <a:sym typeface="Arial"/>
                </a:rPr>
                <a:t>LED</a:t>
              </a:r>
              <a:endParaRPr b="1" i="0" sz="1200" u="none" cap="none" strike="noStrike">
                <a:solidFill>
                  <a:srgbClr val="2A4E8E"/>
                </a:solidFill>
                <a:latin typeface="Arial"/>
                <a:ea typeface="Arial"/>
                <a:cs typeface="Arial"/>
                <a:sym typeface="Arial"/>
              </a:endParaRPr>
            </a:p>
          </p:txBody>
        </p:sp>
      </p:grpSp>
      <p:cxnSp>
        <p:nvCxnSpPr>
          <p:cNvPr id="392" name="Google Shape;392;p19"/>
          <p:cNvCxnSpPr>
            <a:stCxn id="391" idx="3"/>
          </p:cNvCxnSpPr>
          <p:nvPr/>
        </p:nvCxnSpPr>
        <p:spPr>
          <a:xfrm flipH="1" rot="10800000">
            <a:off x="2189561" y="3132663"/>
            <a:ext cx="1212900" cy="2700"/>
          </a:xfrm>
          <a:prstGeom prst="straightConnector1">
            <a:avLst/>
          </a:prstGeom>
          <a:noFill/>
          <a:ln cap="flat" cmpd="sng" w="38100">
            <a:solidFill>
              <a:srgbClr val="00B0F0"/>
            </a:solidFill>
            <a:prstDash val="solid"/>
            <a:round/>
            <a:headEnd len="sm" w="sm" type="none"/>
            <a:tailEnd len="med" w="med" type="oval"/>
          </a:ln>
        </p:spPr>
      </p:cxnSp>
      <p:cxnSp>
        <p:nvCxnSpPr>
          <p:cNvPr id="393" name="Google Shape;393;p19"/>
          <p:cNvCxnSpPr>
            <a:stCxn id="367" idx="1"/>
          </p:cNvCxnSpPr>
          <p:nvPr/>
        </p:nvCxnSpPr>
        <p:spPr>
          <a:xfrm rot="10800000">
            <a:off x="6211879" y="2816186"/>
            <a:ext cx="601500" cy="268500"/>
          </a:xfrm>
          <a:prstGeom prst="straightConnector1">
            <a:avLst/>
          </a:prstGeom>
          <a:noFill/>
          <a:ln cap="flat" cmpd="sng" w="38100">
            <a:solidFill>
              <a:srgbClr val="00B0F0"/>
            </a:solidFill>
            <a:prstDash val="solid"/>
            <a:round/>
            <a:headEnd len="sm" w="sm" type="none"/>
            <a:tailEnd len="med" w="med" type="oval"/>
          </a:ln>
        </p:spPr>
      </p:cxnSp>
      <p:cxnSp>
        <p:nvCxnSpPr>
          <p:cNvPr id="394" name="Google Shape;394;p19"/>
          <p:cNvCxnSpPr>
            <a:stCxn id="367" idx="1"/>
          </p:cNvCxnSpPr>
          <p:nvPr/>
        </p:nvCxnSpPr>
        <p:spPr>
          <a:xfrm flipH="1">
            <a:off x="6211879" y="3084686"/>
            <a:ext cx="601500" cy="201000"/>
          </a:xfrm>
          <a:prstGeom prst="straightConnector1">
            <a:avLst/>
          </a:prstGeom>
          <a:noFill/>
          <a:ln cap="flat" cmpd="sng" w="38100">
            <a:solidFill>
              <a:srgbClr val="00B0F0"/>
            </a:solidFill>
            <a:prstDash val="solid"/>
            <a:round/>
            <a:headEnd len="sm" w="sm" type="none"/>
            <a:tailEnd len="med" w="med" type="oval"/>
          </a:ln>
        </p:spPr>
      </p:cxnSp>
      <p:sp>
        <p:nvSpPr>
          <p:cNvPr id="395" name="Google Shape;395;p19"/>
          <p:cNvSpPr/>
          <p:nvPr/>
        </p:nvSpPr>
        <p:spPr>
          <a:xfrm>
            <a:off x="4814969" y="3885934"/>
            <a:ext cx="254795" cy="286218"/>
          </a:xfrm>
          <a:prstGeom prst="roundRect">
            <a:avLst>
              <a:gd fmla="val 27570" name="adj"/>
            </a:avLst>
          </a:prstGeom>
          <a:solidFill>
            <a:srgbClr val="FFFF00">
              <a:alpha val="13333"/>
            </a:srgbClr>
          </a:solidFill>
          <a:ln cap="flat" cmpd="sng" w="38100">
            <a:solidFill>
              <a:srgbClr val="FFD9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96" name="Google Shape;396;p19"/>
          <p:cNvCxnSpPr>
            <a:endCxn id="395" idx="2"/>
          </p:cNvCxnSpPr>
          <p:nvPr/>
        </p:nvCxnSpPr>
        <p:spPr>
          <a:xfrm rot="10800000">
            <a:off x="4942367" y="4172152"/>
            <a:ext cx="0" cy="420000"/>
          </a:xfrm>
          <a:prstGeom prst="straightConnector1">
            <a:avLst/>
          </a:prstGeom>
          <a:noFill/>
          <a:ln cap="flat" cmpd="sng" w="31750">
            <a:solidFill>
              <a:srgbClr val="FEE599"/>
            </a:solidFill>
            <a:prstDash val="solid"/>
            <a:round/>
            <a:headEnd len="sm" w="sm" type="none"/>
            <a:tailEnd len="med" w="med" type="triangle"/>
          </a:ln>
        </p:spPr>
      </p:cxnSp>
      <p:sp>
        <p:nvSpPr>
          <p:cNvPr id="397" name="Google Shape;397;p19"/>
          <p:cNvSpPr/>
          <p:nvPr/>
        </p:nvSpPr>
        <p:spPr>
          <a:xfrm flipH="1" rot="10800000">
            <a:off x="1935126" y="6253008"/>
            <a:ext cx="1467293" cy="159522"/>
          </a:xfrm>
          <a:custGeom>
            <a:rect b="b" l="l" r="r" t="t"/>
            <a:pathLst>
              <a:path extrusionOk="0" h="244475" w="1393825">
                <a:moveTo>
                  <a:pt x="1393825" y="0"/>
                </a:moveTo>
                <a:lnTo>
                  <a:pt x="0" y="0"/>
                </a:lnTo>
                <a:lnTo>
                  <a:pt x="0" y="244475"/>
                </a:lnTo>
              </a:path>
            </a:pathLst>
          </a:custGeom>
          <a:noFill/>
          <a:ln cap="flat" cmpd="sng" w="34925">
            <a:solidFill>
              <a:srgbClr val="00B0F0"/>
            </a:solidFill>
            <a:prstDash val="solid"/>
            <a:round/>
            <a:headEnd len="sm" w="sm" type="non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98" name="Google Shape;398;p19"/>
          <p:cNvCxnSpPr/>
          <p:nvPr/>
        </p:nvCxnSpPr>
        <p:spPr>
          <a:xfrm rot="10800000">
            <a:off x="6212849" y="3666245"/>
            <a:ext cx="1077997" cy="2176605"/>
          </a:xfrm>
          <a:prstGeom prst="straightConnector1">
            <a:avLst/>
          </a:prstGeom>
          <a:noFill/>
          <a:ln cap="flat" cmpd="sng" w="38100">
            <a:solidFill>
              <a:srgbClr val="00B0F0"/>
            </a:solidFill>
            <a:prstDash val="solid"/>
            <a:round/>
            <a:headEnd len="sm" w="sm" type="none"/>
            <a:tailEnd len="med" w="med" type="oval"/>
          </a:ln>
        </p:spPr>
      </p:cxnSp>
      <p:cxnSp>
        <p:nvCxnSpPr>
          <p:cNvPr id="399" name="Google Shape;399;p19"/>
          <p:cNvCxnSpPr/>
          <p:nvPr/>
        </p:nvCxnSpPr>
        <p:spPr>
          <a:xfrm>
            <a:off x="6439983" y="5842850"/>
            <a:ext cx="850863" cy="0"/>
          </a:xfrm>
          <a:prstGeom prst="straightConnector1">
            <a:avLst/>
          </a:prstGeom>
          <a:noFill/>
          <a:ln cap="flat" cmpd="sng" w="38100">
            <a:solidFill>
              <a:srgbClr val="00B0F0"/>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0"/>
          <p:cNvSpPr txBox="1"/>
          <p:nvPr/>
        </p:nvSpPr>
        <p:spPr>
          <a:xfrm>
            <a:off x="618694" y="1247299"/>
            <a:ext cx="894131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sng" cap="none" strike="noStrike">
                <a:solidFill>
                  <a:srgbClr val="595959"/>
                </a:solidFill>
                <a:latin typeface="Arial"/>
                <a:ea typeface="Arial"/>
                <a:cs typeface="Arial"/>
                <a:sym typeface="Arial"/>
              </a:rPr>
              <a:t>Makecodeを起動して以下2つの拡張機能を入れよう。</a:t>
            </a:r>
            <a:endParaRPr b="1" i="0" sz="1800" u="sng" cap="none" strike="noStrike">
              <a:solidFill>
                <a:srgbClr val="595959"/>
              </a:solidFill>
              <a:latin typeface="Arial"/>
              <a:ea typeface="Arial"/>
              <a:cs typeface="Arial"/>
              <a:sym typeface="Arial"/>
            </a:endParaRPr>
          </a:p>
        </p:txBody>
      </p:sp>
      <p:sp>
        <p:nvSpPr>
          <p:cNvPr id="405" name="Google Shape;405;p20"/>
          <p:cNvSpPr txBox="1"/>
          <p:nvPr/>
        </p:nvSpPr>
        <p:spPr>
          <a:xfrm>
            <a:off x="989820" y="1679025"/>
            <a:ext cx="7926360" cy="132339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1E4E79"/>
              </a:buClr>
              <a:buSzPts val="1600"/>
              <a:buFont typeface="Calibri"/>
              <a:buAutoNum type="arabicPeriod"/>
            </a:pPr>
            <a:r>
              <a:rPr b="1" i="0" lang="ja-JP" sz="1600" u="none" cap="none" strike="noStrike">
                <a:solidFill>
                  <a:srgbClr val="1E4E79"/>
                </a:solidFill>
                <a:latin typeface="Arial"/>
                <a:ea typeface="Arial"/>
                <a:cs typeface="Arial"/>
                <a:sym typeface="Arial"/>
              </a:rPr>
              <a:t>Makecodeを起動し、新しいプロジェクトを開く</a:t>
            </a:r>
            <a:endParaRPr b="1" i="0" sz="1600" u="none" cap="none" strike="noStrike">
              <a:solidFill>
                <a:srgbClr val="1E4E79"/>
              </a:solidFill>
              <a:latin typeface="Arial"/>
              <a:ea typeface="Arial"/>
              <a:cs typeface="Arial"/>
              <a:sym typeface="Arial"/>
            </a:endParaRPr>
          </a:p>
          <a:p>
            <a:pPr indent="-342900" lvl="0" marL="342900" marR="0" rtl="0" algn="l">
              <a:lnSpc>
                <a:spcPct val="100000"/>
              </a:lnSpc>
              <a:spcBef>
                <a:spcPts val="0"/>
              </a:spcBef>
              <a:spcAft>
                <a:spcPts val="0"/>
              </a:spcAft>
              <a:buClr>
                <a:srgbClr val="1E4E79"/>
              </a:buClr>
              <a:buSzPts val="1600"/>
              <a:buFont typeface="Calibri"/>
              <a:buAutoNum type="arabicPeriod"/>
            </a:pPr>
            <a:r>
              <a:rPr b="1" i="0" lang="ja-JP" sz="1600" u="none" cap="none" strike="noStrike">
                <a:solidFill>
                  <a:srgbClr val="1E4E79"/>
                </a:solidFill>
                <a:latin typeface="Arial"/>
                <a:ea typeface="Arial"/>
                <a:cs typeface="Arial"/>
                <a:sym typeface="Arial"/>
              </a:rPr>
              <a:t>拡張機能のボタンを押す</a:t>
            </a:r>
            <a:endParaRPr b="1" i="0" sz="1600" u="none" cap="none" strike="noStrike">
              <a:solidFill>
                <a:srgbClr val="1E4E79"/>
              </a:solidFill>
              <a:latin typeface="Arial"/>
              <a:ea typeface="Arial"/>
              <a:cs typeface="Arial"/>
              <a:sym typeface="Arial"/>
            </a:endParaRPr>
          </a:p>
          <a:p>
            <a:pPr indent="-342900" lvl="0" marL="342900" marR="0" rtl="0" algn="l">
              <a:lnSpc>
                <a:spcPct val="100000"/>
              </a:lnSpc>
              <a:spcBef>
                <a:spcPts val="0"/>
              </a:spcBef>
              <a:spcAft>
                <a:spcPts val="0"/>
              </a:spcAft>
              <a:buClr>
                <a:srgbClr val="1E4E79"/>
              </a:buClr>
              <a:buSzPts val="1600"/>
              <a:buFont typeface="Calibri"/>
              <a:buAutoNum type="arabicPeriod"/>
            </a:pPr>
            <a:r>
              <a:rPr b="1" i="0" lang="ja-JP" sz="1600" u="none" cap="none" strike="noStrike">
                <a:solidFill>
                  <a:srgbClr val="1E4E79"/>
                </a:solidFill>
                <a:latin typeface="Arial"/>
                <a:ea typeface="Arial"/>
                <a:cs typeface="Arial"/>
                <a:sym typeface="Arial"/>
              </a:rPr>
              <a:t>検索バーが出たら「</a:t>
            </a:r>
            <a:r>
              <a:rPr b="1" i="0" lang="ja-JP" sz="1600" u="sng" cap="none" strike="noStrike">
                <a:solidFill>
                  <a:schemeClr val="accent5"/>
                </a:solidFill>
                <a:latin typeface="Arial"/>
                <a:ea typeface="Arial"/>
                <a:cs typeface="Arial"/>
                <a:sym typeface="Arial"/>
              </a:rPr>
              <a:t>thk-block/thk </a:t>
            </a:r>
            <a:r>
              <a:rPr b="1" i="0" lang="ja-JP" sz="1600" u="none" cap="none" strike="noStrike">
                <a:solidFill>
                  <a:srgbClr val="1E4E79"/>
                </a:solidFill>
                <a:latin typeface="Arial"/>
                <a:ea typeface="Arial"/>
                <a:cs typeface="Arial"/>
                <a:sym typeface="Arial"/>
              </a:rPr>
              <a:t>」を検索画面に入力して、</a:t>
            </a:r>
            <a:endParaRPr b="1" i="0" sz="16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1E4E79"/>
                </a:solidFill>
                <a:latin typeface="Arial"/>
                <a:ea typeface="Arial"/>
                <a:cs typeface="Arial"/>
                <a:sym typeface="Arial"/>
              </a:rPr>
              <a:t>　   下図に示す「thk」の赤枠をクリックし、インストールしよう。</a:t>
            </a:r>
            <a:endParaRPr b="1" i="0" sz="16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1E4E79"/>
                </a:solidFill>
                <a:latin typeface="Arial"/>
                <a:ea typeface="Arial"/>
                <a:cs typeface="Arial"/>
                <a:sym typeface="Arial"/>
              </a:rPr>
              <a:t>　　　＊</a:t>
            </a:r>
            <a:r>
              <a:rPr b="1" i="0" lang="ja-JP" sz="1400" u="none" cap="none" strike="noStrike">
                <a:solidFill>
                  <a:schemeClr val="accent5"/>
                </a:solidFill>
                <a:latin typeface="Arial"/>
                <a:ea typeface="Arial"/>
                <a:cs typeface="Arial"/>
                <a:sym typeface="Arial"/>
              </a:rPr>
              <a:t>エラーが出る場合はhttps://github.com/thk-block/thk </a:t>
            </a:r>
            <a:endParaRPr b="0" i="0" sz="1400" u="none" cap="none" strike="noStrike">
              <a:solidFill>
                <a:srgbClr val="000000"/>
              </a:solidFill>
              <a:latin typeface="Arial"/>
              <a:ea typeface="Arial"/>
              <a:cs typeface="Arial"/>
              <a:sym typeface="Arial"/>
            </a:endParaRPr>
          </a:p>
        </p:txBody>
      </p:sp>
      <p:sp>
        <p:nvSpPr>
          <p:cNvPr id="406" name="Google Shape;406;p20"/>
          <p:cNvSpPr txBox="1"/>
          <p:nvPr/>
        </p:nvSpPr>
        <p:spPr>
          <a:xfrm>
            <a:off x="1021822" y="486514"/>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③ プログラムの作成</a:t>
            </a:r>
            <a:endParaRPr b="1" i="0" sz="2889" u="none" cap="none" strike="noStrike">
              <a:solidFill>
                <a:schemeClr val="lt1"/>
              </a:solidFill>
              <a:latin typeface="Arial"/>
              <a:ea typeface="Arial"/>
              <a:cs typeface="Arial"/>
              <a:sym typeface="Arial"/>
            </a:endParaRPr>
          </a:p>
        </p:txBody>
      </p:sp>
      <p:sp>
        <p:nvSpPr>
          <p:cNvPr id="407" name="Google Shape;407;p20"/>
          <p:cNvSpPr/>
          <p:nvPr/>
        </p:nvSpPr>
        <p:spPr>
          <a:xfrm>
            <a:off x="251670" y="3070371"/>
            <a:ext cx="9404058" cy="3420000"/>
          </a:xfrm>
          <a:prstGeom prst="rect">
            <a:avLst/>
          </a:prstGeom>
          <a:solidFill>
            <a:srgbClr val="DAE3F3">
              <a:alpha val="36078"/>
            </a:srgbClr>
          </a:solidFill>
          <a:ln cap="flat" cmpd="sng" w="12700">
            <a:solidFill>
              <a:srgbClr val="DAE3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20"/>
          <p:cNvSpPr/>
          <p:nvPr/>
        </p:nvSpPr>
        <p:spPr>
          <a:xfrm>
            <a:off x="371827" y="3370775"/>
            <a:ext cx="3165600" cy="3025200"/>
          </a:xfrm>
          <a:prstGeom prst="rect">
            <a:avLst/>
          </a:prstGeom>
          <a:solidFill>
            <a:schemeClr val="lt1"/>
          </a:solidFill>
          <a:ln cap="flat" cmpd="sng" w="12700">
            <a:solidFill>
              <a:srgbClr val="002060">
                <a:alpha val="16078"/>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グラフィカル ユーザー インターフェイス, アプリケーション&#10;&#10;自動的に生成された説明" id="409" name="Google Shape;409;p20"/>
          <p:cNvPicPr preferRelativeResize="0"/>
          <p:nvPr/>
        </p:nvPicPr>
        <p:blipFill rotWithShape="1">
          <a:blip r:embed="rId3">
            <a:alphaModFix/>
          </a:blip>
          <a:srcRect b="1" l="5008" r="0" t="4956"/>
          <a:stretch/>
        </p:blipFill>
        <p:spPr>
          <a:xfrm>
            <a:off x="3877416" y="3370786"/>
            <a:ext cx="1382199" cy="3025188"/>
          </a:xfrm>
          <a:prstGeom prst="rect">
            <a:avLst/>
          </a:prstGeom>
          <a:noFill/>
          <a:ln>
            <a:noFill/>
          </a:ln>
        </p:spPr>
      </p:pic>
      <p:sp>
        <p:nvSpPr>
          <p:cNvPr id="410" name="Google Shape;410;p20"/>
          <p:cNvSpPr/>
          <p:nvPr/>
        </p:nvSpPr>
        <p:spPr>
          <a:xfrm>
            <a:off x="3890603" y="6033296"/>
            <a:ext cx="1483500" cy="412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11" name="Google Shape;411;p20"/>
          <p:cNvSpPr/>
          <p:nvPr/>
        </p:nvSpPr>
        <p:spPr>
          <a:xfrm>
            <a:off x="5321084" y="4508725"/>
            <a:ext cx="254400" cy="650100"/>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p20"/>
          <p:cNvSpPr/>
          <p:nvPr/>
        </p:nvSpPr>
        <p:spPr>
          <a:xfrm>
            <a:off x="7894577" y="4508725"/>
            <a:ext cx="254385" cy="650241"/>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3" name="Google Shape;413;p20"/>
          <p:cNvSpPr txBox="1"/>
          <p:nvPr/>
        </p:nvSpPr>
        <p:spPr>
          <a:xfrm>
            <a:off x="8134666" y="3140284"/>
            <a:ext cx="142534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1F4E79"/>
                </a:solidFill>
                <a:latin typeface="Calibri"/>
                <a:ea typeface="Calibri"/>
                <a:cs typeface="Calibri"/>
                <a:sym typeface="Calibri"/>
              </a:rPr>
              <a:t>追加される！</a:t>
            </a:r>
            <a:endParaRPr b="1" i="0" sz="1100" u="none" cap="none" strike="noStrike">
              <a:solidFill>
                <a:srgbClr val="1F4E79"/>
              </a:solidFill>
              <a:latin typeface="Calibri"/>
              <a:ea typeface="Calibri"/>
              <a:cs typeface="Calibri"/>
              <a:sym typeface="Calibri"/>
            </a:endParaRPr>
          </a:p>
        </p:txBody>
      </p:sp>
      <p:pic>
        <p:nvPicPr>
          <p:cNvPr id="414" name="Google Shape;414;p20"/>
          <p:cNvPicPr preferRelativeResize="0"/>
          <p:nvPr/>
        </p:nvPicPr>
        <p:blipFill rotWithShape="1">
          <a:blip r:embed="rId4">
            <a:alphaModFix/>
          </a:blip>
          <a:srcRect b="16603" l="9501" r="9639" t="15914"/>
          <a:stretch/>
        </p:blipFill>
        <p:spPr>
          <a:xfrm>
            <a:off x="439334" y="3943896"/>
            <a:ext cx="1039713" cy="719909"/>
          </a:xfrm>
          <a:prstGeom prst="rect">
            <a:avLst/>
          </a:prstGeom>
          <a:noFill/>
          <a:ln>
            <a:noFill/>
          </a:ln>
        </p:spPr>
      </p:pic>
      <p:sp>
        <p:nvSpPr>
          <p:cNvPr id="415" name="Google Shape;415;p20"/>
          <p:cNvSpPr/>
          <p:nvPr/>
        </p:nvSpPr>
        <p:spPr>
          <a:xfrm>
            <a:off x="873413" y="4809775"/>
            <a:ext cx="137420" cy="310393"/>
          </a:xfrm>
          <a:prstGeom prst="downArrow">
            <a:avLst>
              <a:gd fmla="val 39348"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6" name="Google Shape;416;p20"/>
          <p:cNvPicPr preferRelativeResize="0"/>
          <p:nvPr/>
        </p:nvPicPr>
        <p:blipFill rotWithShape="1">
          <a:blip r:embed="rId5">
            <a:alphaModFix/>
          </a:blip>
          <a:srcRect b="0" l="0" r="0" t="0"/>
          <a:stretch/>
        </p:blipFill>
        <p:spPr>
          <a:xfrm>
            <a:off x="385899" y="5253519"/>
            <a:ext cx="1146581" cy="672024"/>
          </a:xfrm>
          <a:prstGeom prst="rect">
            <a:avLst/>
          </a:prstGeom>
          <a:noFill/>
          <a:ln>
            <a:noFill/>
          </a:ln>
        </p:spPr>
      </p:pic>
      <p:sp>
        <p:nvSpPr>
          <p:cNvPr id="417" name="Google Shape;417;p20"/>
          <p:cNvSpPr/>
          <p:nvPr/>
        </p:nvSpPr>
        <p:spPr>
          <a:xfrm>
            <a:off x="3619105" y="4508725"/>
            <a:ext cx="270300" cy="650100"/>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8" name="Google Shape;418;p20"/>
          <p:cNvPicPr preferRelativeResize="0"/>
          <p:nvPr/>
        </p:nvPicPr>
        <p:blipFill rotWithShape="1">
          <a:blip r:embed="rId6">
            <a:alphaModFix/>
          </a:blip>
          <a:srcRect b="40561" l="4733" r="5863" t="48143"/>
          <a:stretch/>
        </p:blipFill>
        <p:spPr>
          <a:xfrm>
            <a:off x="2453349" y="5460550"/>
            <a:ext cx="1039725" cy="229526"/>
          </a:xfrm>
          <a:prstGeom prst="rect">
            <a:avLst/>
          </a:prstGeom>
          <a:noFill/>
          <a:ln>
            <a:noFill/>
          </a:ln>
        </p:spPr>
      </p:pic>
      <p:pic>
        <p:nvPicPr>
          <p:cNvPr id="419" name="Google Shape;419;p20"/>
          <p:cNvPicPr preferRelativeResize="0"/>
          <p:nvPr/>
        </p:nvPicPr>
        <p:blipFill rotWithShape="1">
          <a:blip r:embed="rId7">
            <a:alphaModFix/>
          </a:blip>
          <a:srcRect b="0" l="0" r="0" t="0"/>
          <a:stretch/>
        </p:blipFill>
        <p:spPr>
          <a:xfrm>
            <a:off x="2621535" y="3870645"/>
            <a:ext cx="855761" cy="866413"/>
          </a:xfrm>
          <a:prstGeom prst="rect">
            <a:avLst/>
          </a:prstGeom>
          <a:noFill/>
          <a:ln>
            <a:noFill/>
          </a:ln>
        </p:spPr>
      </p:pic>
      <p:sp>
        <p:nvSpPr>
          <p:cNvPr id="420" name="Google Shape;420;p20"/>
          <p:cNvSpPr txBox="1"/>
          <p:nvPr/>
        </p:nvSpPr>
        <p:spPr>
          <a:xfrm>
            <a:off x="346275" y="3562875"/>
            <a:ext cx="11685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000" u="none" cap="none" strike="noStrike">
                <a:solidFill>
                  <a:srgbClr val="1E4E79"/>
                </a:solidFill>
                <a:latin typeface="Calibri"/>
                <a:ea typeface="Calibri"/>
                <a:cs typeface="Calibri"/>
                <a:sym typeface="Calibri"/>
              </a:rPr>
              <a:t>【PCアプリ】</a:t>
            </a:r>
            <a:endParaRPr b="1" i="0" sz="1000" u="none" cap="none" strike="noStrike">
              <a:solidFill>
                <a:srgbClr val="1E4E79"/>
              </a:solidFill>
              <a:latin typeface="Calibri"/>
              <a:ea typeface="Calibri"/>
              <a:cs typeface="Calibri"/>
              <a:sym typeface="Calibri"/>
            </a:endParaRPr>
          </a:p>
        </p:txBody>
      </p:sp>
      <p:pic>
        <p:nvPicPr>
          <p:cNvPr descr="グラフィカル ユーザー インターフェイス, テキスト, アプリケーション, Teams&#10;&#10;自動的に生成された説明" id="421" name="Google Shape;421;p20"/>
          <p:cNvPicPr preferRelativeResize="0"/>
          <p:nvPr/>
        </p:nvPicPr>
        <p:blipFill rotWithShape="1">
          <a:blip r:embed="rId8">
            <a:alphaModFix/>
          </a:blip>
          <a:srcRect b="0" l="0" r="0" t="0"/>
          <a:stretch/>
        </p:blipFill>
        <p:spPr>
          <a:xfrm>
            <a:off x="5599599" y="3876265"/>
            <a:ext cx="2228850" cy="1962832"/>
          </a:xfrm>
          <a:prstGeom prst="rect">
            <a:avLst/>
          </a:prstGeom>
          <a:noFill/>
          <a:ln>
            <a:noFill/>
          </a:ln>
        </p:spPr>
      </p:pic>
      <p:sp>
        <p:nvSpPr>
          <p:cNvPr id="422" name="Google Shape;422;p20"/>
          <p:cNvSpPr/>
          <p:nvPr/>
        </p:nvSpPr>
        <p:spPr>
          <a:xfrm>
            <a:off x="6198751" y="4382651"/>
            <a:ext cx="938700" cy="118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アプリケーション&#10;&#10;中程度の精度で自動的に生成された説明" id="423" name="Google Shape;423;p20"/>
          <p:cNvPicPr preferRelativeResize="0"/>
          <p:nvPr/>
        </p:nvPicPr>
        <p:blipFill rotWithShape="1">
          <a:blip r:embed="rId9">
            <a:alphaModFix/>
          </a:blip>
          <a:srcRect b="1664" l="0" r="0" t="0"/>
          <a:stretch/>
        </p:blipFill>
        <p:spPr>
          <a:xfrm>
            <a:off x="8215095" y="3370786"/>
            <a:ext cx="1263241" cy="3037325"/>
          </a:xfrm>
          <a:prstGeom prst="rect">
            <a:avLst/>
          </a:prstGeom>
          <a:noFill/>
          <a:ln>
            <a:noFill/>
          </a:ln>
        </p:spPr>
      </p:pic>
      <p:sp>
        <p:nvSpPr>
          <p:cNvPr id="424" name="Google Shape;424;p20"/>
          <p:cNvSpPr/>
          <p:nvPr/>
        </p:nvSpPr>
        <p:spPr>
          <a:xfrm>
            <a:off x="8101247" y="3582386"/>
            <a:ext cx="1458761" cy="405341"/>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25" name="Google Shape;425;p20"/>
          <p:cNvSpPr txBox="1"/>
          <p:nvPr/>
        </p:nvSpPr>
        <p:spPr>
          <a:xfrm>
            <a:off x="2611101" y="3562868"/>
            <a:ext cx="865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E4E79"/>
                </a:solidFill>
                <a:latin typeface="Calibri"/>
                <a:ea typeface="Calibri"/>
                <a:cs typeface="Calibri"/>
                <a:sym typeface="Calibri"/>
              </a:rPr>
              <a:t>【iPad】</a:t>
            </a:r>
            <a:endParaRPr b="1" i="0" sz="1200" u="none" cap="none" strike="noStrike">
              <a:solidFill>
                <a:srgbClr val="1E4E79"/>
              </a:solidFill>
              <a:latin typeface="Calibri"/>
              <a:ea typeface="Calibri"/>
              <a:cs typeface="Calibri"/>
              <a:sym typeface="Calibri"/>
            </a:endParaRPr>
          </a:p>
        </p:txBody>
      </p:sp>
      <p:sp>
        <p:nvSpPr>
          <p:cNvPr id="426" name="Google Shape;426;p20"/>
          <p:cNvSpPr/>
          <p:nvPr/>
        </p:nvSpPr>
        <p:spPr>
          <a:xfrm>
            <a:off x="2916253" y="4809775"/>
            <a:ext cx="137400" cy="310500"/>
          </a:xfrm>
          <a:prstGeom prst="downArrow">
            <a:avLst>
              <a:gd fmla="val 39348"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7" name="Google Shape;427;p20"/>
          <p:cNvSpPr txBox="1"/>
          <p:nvPr/>
        </p:nvSpPr>
        <p:spPr>
          <a:xfrm>
            <a:off x="1413075" y="3562875"/>
            <a:ext cx="12633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000" u="none" cap="none" strike="noStrike">
                <a:solidFill>
                  <a:srgbClr val="1E4E79"/>
                </a:solidFill>
                <a:latin typeface="Calibri"/>
                <a:ea typeface="Calibri"/>
                <a:cs typeface="Calibri"/>
                <a:sym typeface="Calibri"/>
              </a:rPr>
              <a:t>【PCブラウザ※】</a:t>
            </a:r>
            <a:endParaRPr b="1" i="0" sz="1000" u="none" cap="none" strike="noStrike">
              <a:solidFill>
                <a:srgbClr val="1E4E79"/>
              </a:solidFill>
              <a:latin typeface="Calibri"/>
              <a:ea typeface="Calibri"/>
              <a:cs typeface="Calibri"/>
              <a:sym typeface="Calibri"/>
            </a:endParaRPr>
          </a:p>
        </p:txBody>
      </p:sp>
      <p:sp>
        <p:nvSpPr>
          <p:cNvPr id="428" name="Google Shape;428;p20"/>
          <p:cNvSpPr txBox="1"/>
          <p:nvPr/>
        </p:nvSpPr>
        <p:spPr>
          <a:xfrm>
            <a:off x="526475" y="6122550"/>
            <a:ext cx="31656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rgbClr val="000000"/>
                </a:solidFill>
                <a:latin typeface="Calibri"/>
                <a:ea typeface="Calibri"/>
                <a:cs typeface="Calibri"/>
                <a:sym typeface="Calibri"/>
              </a:rPr>
              <a:t>※ブラウザ版リンクhttps://makecode.microbit.org/</a:t>
            </a:r>
            <a:endParaRPr b="0" i="0" sz="900" u="none" cap="none" strike="noStrike">
              <a:solidFill>
                <a:srgbClr val="000000"/>
              </a:solidFill>
              <a:latin typeface="Calibri"/>
              <a:ea typeface="Calibri"/>
              <a:cs typeface="Calibri"/>
              <a:sym typeface="Calibri"/>
            </a:endParaRPr>
          </a:p>
        </p:txBody>
      </p:sp>
      <p:pic>
        <p:nvPicPr>
          <p:cNvPr id="429" name="Google Shape;429;p20"/>
          <p:cNvPicPr preferRelativeResize="0"/>
          <p:nvPr/>
        </p:nvPicPr>
        <p:blipFill rotWithShape="1">
          <a:blip r:embed="rId10">
            <a:alphaModFix/>
          </a:blip>
          <a:srcRect b="0" l="0" r="-15472" t="0"/>
          <a:stretch/>
        </p:blipFill>
        <p:spPr>
          <a:xfrm>
            <a:off x="1532475" y="4046525"/>
            <a:ext cx="1168499" cy="580606"/>
          </a:xfrm>
          <a:prstGeom prst="rect">
            <a:avLst/>
          </a:prstGeom>
          <a:noFill/>
          <a:ln>
            <a:noFill/>
          </a:ln>
        </p:spPr>
      </p:pic>
      <p:sp>
        <p:nvSpPr>
          <p:cNvPr id="430" name="Google Shape;430;p20"/>
          <p:cNvSpPr/>
          <p:nvPr/>
        </p:nvSpPr>
        <p:spPr>
          <a:xfrm>
            <a:off x="2001853" y="4809775"/>
            <a:ext cx="137400" cy="310500"/>
          </a:xfrm>
          <a:prstGeom prst="downArrow">
            <a:avLst>
              <a:gd fmla="val 39348"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31" name="Google Shape;431;p20"/>
          <p:cNvPicPr preferRelativeResize="0"/>
          <p:nvPr/>
        </p:nvPicPr>
        <p:blipFill rotWithShape="1">
          <a:blip r:embed="rId11">
            <a:alphaModFix/>
          </a:blip>
          <a:srcRect b="0" l="0" r="0" t="0"/>
          <a:stretch/>
        </p:blipFill>
        <p:spPr>
          <a:xfrm>
            <a:off x="1764226" y="5226725"/>
            <a:ext cx="575193" cy="58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0"/>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③プログラムの作成</a:t>
            </a:r>
            <a:endParaRPr b="0" i="0" sz="1400" u="none" cap="none" strike="noStrike">
              <a:solidFill>
                <a:srgbClr val="000000"/>
              </a:solidFill>
              <a:latin typeface="Arial"/>
              <a:ea typeface="Arial"/>
              <a:cs typeface="Arial"/>
              <a:sym typeface="Arial"/>
            </a:endParaRPr>
          </a:p>
        </p:txBody>
      </p:sp>
      <p:sp>
        <p:nvSpPr>
          <p:cNvPr id="437" name="Google Shape;437;p10"/>
          <p:cNvSpPr txBox="1"/>
          <p:nvPr/>
        </p:nvSpPr>
        <p:spPr>
          <a:xfrm>
            <a:off x="296100" y="415049"/>
            <a:ext cx="7957354" cy="393334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2000" u="none" cap="none" strike="noStrike">
                <a:solidFill>
                  <a:srgbClr val="595959"/>
                </a:solidFill>
                <a:latin typeface="Arial"/>
                <a:ea typeface="Arial"/>
                <a:cs typeface="Arial"/>
                <a:sym typeface="Arial"/>
              </a:rPr>
              <a:t>プログラム転送上の注意点</a:t>
            </a:r>
            <a:endParaRPr b="1" i="0" sz="20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7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①PCでプログラムを転送するときは、基盤の電源をOFFにすること</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②分別機を動かすときは、USBケーブルを抜いてから電源を入れること</a:t>
            </a:r>
            <a:endParaRPr b="1" i="0" sz="1600" u="none" cap="none" strike="noStrike">
              <a:solidFill>
                <a:srgbClr val="595959"/>
              </a:solidFill>
              <a:latin typeface="Arial"/>
              <a:ea typeface="Arial"/>
              <a:cs typeface="Arial"/>
              <a:sym typeface="Arial"/>
            </a:endParaRPr>
          </a:p>
        </p:txBody>
      </p:sp>
      <p:pic>
        <p:nvPicPr>
          <p:cNvPr id="438" name="Google Shape;438;p10"/>
          <p:cNvPicPr preferRelativeResize="0"/>
          <p:nvPr/>
        </p:nvPicPr>
        <p:blipFill rotWithShape="1">
          <a:blip r:embed="rId3">
            <a:alphaModFix/>
          </a:blip>
          <a:srcRect b="22129" l="5769" r="5893" t="16264"/>
          <a:stretch/>
        </p:blipFill>
        <p:spPr>
          <a:xfrm>
            <a:off x="5174556" y="4196858"/>
            <a:ext cx="2561446" cy="2381696"/>
          </a:xfrm>
          <a:prstGeom prst="rect">
            <a:avLst/>
          </a:prstGeom>
          <a:noFill/>
          <a:ln>
            <a:noFill/>
          </a:ln>
        </p:spPr>
      </p:pic>
      <p:pic>
        <p:nvPicPr>
          <p:cNvPr id="439" name="Google Shape;439;p10"/>
          <p:cNvPicPr preferRelativeResize="0"/>
          <p:nvPr/>
        </p:nvPicPr>
        <p:blipFill rotWithShape="1">
          <a:blip r:embed="rId4">
            <a:alphaModFix/>
          </a:blip>
          <a:srcRect b="22083" l="4074" r="9075" t="16805"/>
          <a:stretch/>
        </p:blipFill>
        <p:spPr>
          <a:xfrm>
            <a:off x="841505" y="1267880"/>
            <a:ext cx="2565400" cy="2406773"/>
          </a:xfrm>
          <a:prstGeom prst="rect">
            <a:avLst/>
          </a:prstGeom>
          <a:noFill/>
          <a:ln>
            <a:noFill/>
          </a:ln>
        </p:spPr>
      </p:pic>
      <p:pic>
        <p:nvPicPr>
          <p:cNvPr id="440" name="Google Shape;440;p10"/>
          <p:cNvPicPr preferRelativeResize="0"/>
          <p:nvPr/>
        </p:nvPicPr>
        <p:blipFill rotWithShape="1">
          <a:blip r:embed="rId5">
            <a:alphaModFix/>
          </a:blip>
          <a:srcRect b="32715" l="0" r="0" t="20124"/>
          <a:stretch/>
        </p:blipFill>
        <p:spPr>
          <a:xfrm>
            <a:off x="841505" y="4196858"/>
            <a:ext cx="3787646" cy="2381696"/>
          </a:xfrm>
          <a:prstGeom prst="rect">
            <a:avLst/>
          </a:prstGeom>
          <a:noFill/>
          <a:ln>
            <a:noFill/>
          </a:ln>
        </p:spPr>
      </p:pic>
      <p:pic>
        <p:nvPicPr>
          <p:cNvPr id="441" name="Google Shape;441;p10"/>
          <p:cNvPicPr preferRelativeResize="0"/>
          <p:nvPr/>
        </p:nvPicPr>
        <p:blipFill rotWithShape="1">
          <a:blip r:embed="rId6">
            <a:alphaModFix/>
          </a:blip>
          <a:srcRect b="37796" l="0" r="6186" t="18487"/>
          <a:stretch/>
        </p:blipFill>
        <p:spPr>
          <a:xfrm>
            <a:off x="3862267" y="1267880"/>
            <a:ext cx="3873735" cy="2406773"/>
          </a:xfrm>
          <a:prstGeom prst="rect">
            <a:avLst/>
          </a:prstGeom>
          <a:noFill/>
          <a:ln>
            <a:noFill/>
          </a:ln>
        </p:spPr>
      </p:pic>
      <p:sp>
        <p:nvSpPr>
          <p:cNvPr id="442" name="Google Shape;442;p10"/>
          <p:cNvSpPr/>
          <p:nvPr/>
        </p:nvSpPr>
        <p:spPr>
          <a:xfrm>
            <a:off x="1189145" y="1854200"/>
            <a:ext cx="287839" cy="377274"/>
          </a:xfrm>
          <a:prstGeom prst="downArrow">
            <a:avLst>
              <a:gd fmla="val 50000" name="adj1"/>
              <a:gd fmla="val 50000" name="adj2"/>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3" name="Google Shape;443;p10"/>
          <p:cNvSpPr txBox="1"/>
          <p:nvPr/>
        </p:nvSpPr>
        <p:spPr>
          <a:xfrm>
            <a:off x="1061996" y="1546423"/>
            <a:ext cx="5421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FFFF00"/>
                </a:solidFill>
                <a:latin typeface="Arial"/>
                <a:ea typeface="Arial"/>
                <a:cs typeface="Arial"/>
                <a:sym typeface="Arial"/>
              </a:rPr>
              <a:t>OFF</a:t>
            </a:r>
            <a:endParaRPr b="1" i="0" sz="1400" u="none" cap="none" strike="noStrike">
              <a:solidFill>
                <a:srgbClr val="FFFF00"/>
              </a:solidFill>
              <a:latin typeface="Arial"/>
              <a:ea typeface="Arial"/>
              <a:cs typeface="Arial"/>
              <a:sym typeface="Arial"/>
            </a:endParaRPr>
          </a:p>
        </p:txBody>
      </p:sp>
      <p:sp>
        <p:nvSpPr>
          <p:cNvPr id="444" name="Google Shape;444;p10"/>
          <p:cNvSpPr/>
          <p:nvPr/>
        </p:nvSpPr>
        <p:spPr>
          <a:xfrm rot="-1504693">
            <a:off x="6000588" y="2705596"/>
            <a:ext cx="506300" cy="317627"/>
          </a:xfrm>
          <a:prstGeom prst="rightArrow">
            <a:avLst>
              <a:gd fmla="val 50000" name="adj1"/>
              <a:gd fmla="val 50000" name="adj2"/>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FFFF00"/>
              </a:highlight>
              <a:latin typeface="Arial"/>
              <a:ea typeface="Arial"/>
              <a:cs typeface="Arial"/>
              <a:sym typeface="Arial"/>
            </a:endParaRPr>
          </a:p>
        </p:txBody>
      </p:sp>
      <p:sp>
        <p:nvSpPr>
          <p:cNvPr id="445" name="Google Shape;445;p10"/>
          <p:cNvSpPr txBox="1"/>
          <p:nvPr/>
        </p:nvSpPr>
        <p:spPr>
          <a:xfrm>
            <a:off x="5848017" y="3068876"/>
            <a:ext cx="8691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FFFF00"/>
                </a:solidFill>
                <a:latin typeface="Arial"/>
                <a:ea typeface="Arial"/>
                <a:cs typeface="Arial"/>
                <a:sym typeface="Arial"/>
              </a:rPr>
              <a:t>connect</a:t>
            </a:r>
            <a:endParaRPr b="1" i="0" sz="1400" u="none" cap="none" strike="noStrike">
              <a:solidFill>
                <a:srgbClr val="FFFF00"/>
              </a:solidFill>
              <a:latin typeface="Arial"/>
              <a:ea typeface="Arial"/>
              <a:cs typeface="Arial"/>
              <a:sym typeface="Arial"/>
            </a:endParaRPr>
          </a:p>
        </p:txBody>
      </p:sp>
      <p:sp>
        <p:nvSpPr>
          <p:cNvPr id="446" name="Google Shape;446;p10"/>
          <p:cNvSpPr txBox="1"/>
          <p:nvPr/>
        </p:nvSpPr>
        <p:spPr>
          <a:xfrm>
            <a:off x="8507375" y="2307691"/>
            <a:ext cx="80021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1E4E79"/>
                </a:solidFill>
                <a:latin typeface="Arial"/>
                <a:ea typeface="Arial"/>
                <a:cs typeface="Arial"/>
                <a:sym typeface="Arial"/>
              </a:rPr>
              <a:t>転送</a:t>
            </a:r>
            <a:endParaRPr b="0" i="0" sz="1400" u="none" cap="none" strike="noStrike">
              <a:solidFill>
                <a:srgbClr val="000000"/>
              </a:solidFill>
              <a:latin typeface="Arial"/>
              <a:ea typeface="Arial"/>
              <a:cs typeface="Arial"/>
              <a:sym typeface="Arial"/>
            </a:endParaRPr>
          </a:p>
        </p:txBody>
      </p:sp>
      <p:sp>
        <p:nvSpPr>
          <p:cNvPr id="447" name="Google Shape;447;p10"/>
          <p:cNvSpPr/>
          <p:nvPr/>
        </p:nvSpPr>
        <p:spPr>
          <a:xfrm rot="8537212">
            <a:off x="2622388" y="5423698"/>
            <a:ext cx="506300" cy="317627"/>
          </a:xfrm>
          <a:prstGeom prst="rightArrow">
            <a:avLst>
              <a:gd fmla="val 50000" name="adj1"/>
              <a:gd fmla="val 50000" name="adj2"/>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FFFF00"/>
              </a:highlight>
              <a:latin typeface="Arial"/>
              <a:ea typeface="Arial"/>
              <a:cs typeface="Arial"/>
              <a:sym typeface="Arial"/>
            </a:endParaRPr>
          </a:p>
        </p:txBody>
      </p:sp>
      <p:sp>
        <p:nvSpPr>
          <p:cNvPr id="448" name="Google Shape;448;p10"/>
          <p:cNvSpPr txBox="1"/>
          <p:nvPr/>
        </p:nvSpPr>
        <p:spPr>
          <a:xfrm>
            <a:off x="2469817" y="5786978"/>
            <a:ext cx="112723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FFFF00"/>
                </a:solidFill>
                <a:latin typeface="Arial"/>
                <a:ea typeface="Arial"/>
                <a:cs typeface="Arial"/>
                <a:sym typeface="Arial"/>
              </a:rPr>
              <a:t>disconnect</a:t>
            </a:r>
            <a:endParaRPr b="1" i="0" sz="1400" u="none" cap="none" strike="noStrike">
              <a:solidFill>
                <a:srgbClr val="FFFF00"/>
              </a:solidFill>
              <a:latin typeface="Arial"/>
              <a:ea typeface="Arial"/>
              <a:cs typeface="Arial"/>
              <a:sym typeface="Arial"/>
            </a:endParaRPr>
          </a:p>
        </p:txBody>
      </p:sp>
      <p:sp>
        <p:nvSpPr>
          <p:cNvPr id="449" name="Google Shape;449;p10"/>
          <p:cNvSpPr/>
          <p:nvPr/>
        </p:nvSpPr>
        <p:spPr>
          <a:xfrm rot="10800000">
            <a:off x="5500989" y="5302022"/>
            <a:ext cx="287839" cy="377274"/>
          </a:xfrm>
          <a:prstGeom prst="downArrow">
            <a:avLst>
              <a:gd fmla="val 50000" name="adj1"/>
              <a:gd fmla="val 50000" name="adj2"/>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0" name="Google Shape;450;p10"/>
          <p:cNvSpPr txBox="1"/>
          <p:nvPr/>
        </p:nvSpPr>
        <p:spPr>
          <a:xfrm>
            <a:off x="5415002" y="5700116"/>
            <a:ext cx="4539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FFFF00"/>
                </a:solidFill>
                <a:latin typeface="Arial"/>
                <a:ea typeface="Arial"/>
                <a:cs typeface="Arial"/>
                <a:sym typeface="Arial"/>
              </a:rPr>
              <a:t>ON</a:t>
            </a:r>
            <a:endParaRPr b="1" i="0" sz="1400" u="none" cap="none" strike="noStrike">
              <a:solidFill>
                <a:srgbClr val="FFFF00"/>
              </a:solidFill>
              <a:latin typeface="Arial"/>
              <a:ea typeface="Arial"/>
              <a:cs typeface="Arial"/>
              <a:sym typeface="Arial"/>
            </a:endParaRPr>
          </a:p>
        </p:txBody>
      </p:sp>
      <p:sp>
        <p:nvSpPr>
          <p:cNvPr id="451" name="Google Shape;451;p10"/>
          <p:cNvSpPr txBox="1"/>
          <p:nvPr/>
        </p:nvSpPr>
        <p:spPr>
          <a:xfrm>
            <a:off x="8507374" y="5120846"/>
            <a:ext cx="80021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1E4E79"/>
                </a:solidFill>
                <a:latin typeface="Arial"/>
                <a:ea typeface="Arial"/>
                <a:cs typeface="Arial"/>
                <a:sym typeface="Arial"/>
              </a:rPr>
              <a:t>分別</a:t>
            </a:r>
            <a:endParaRPr b="0" i="0" sz="1400" u="none" cap="none" strike="noStrike">
              <a:solidFill>
                <a:srgbClr val="000000"/>
              </a:solidFill>
              <a:latin typeface="Arial"/>
              <a:ea typeface="Arial"/>
              <a:cs typeface="Arial"/>
              <a:sym typeface="Arial"/>
            </a:endParaRPr>
          </a:p>
        </p:txBody>
      </p:sp>
      <p:cxnSp>
        <p:nvCxnSpPr>
          <p:cNvPr id="452" name="Google Shape;452;p10"/>
          <p:cNvCxnSpPr/>
          <p:nvPr/>
        </p:nvCxnSpPr>
        <p:spPr>
          <a:xfrm>
            <a:off x="296100" y="3776133"/>
            <a:ext cx="9313800" cy="0"/>
          </a:xfrm>
          <a:prstGeom prst="straightConnector1">
            <a:avLst/>
          </a:prstGeom>
          <a:noFill/>
          <a:ln cap="flat" cmpd="sng" w="28575">
            <a:solidFill>
              <a:srgbClr val="A5A5A5"/>
            </a:solidFill>
            <a:prstDash val="lgDash"/>
            <a:round/>
            <a:headEnd len="sm" w="sm" type="none"/>
            <a:tailEnd len="sm" w="sm" type="none"/>
          </a:ln>
        </p:spPr>
      </p:cxnSp>
      <p:sp>
        <p:nvSpPr>
          <p:cNvPr id="453" name="Google Shape;453;p10"/>
          <p:cNvSpPr/>
          <p:nvPr/>
        </p:nvSpPr>
        <p:spPr>
          <a:xfrm rot="5400000">
            <a:off x="3420261" y="2409178"/>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4" name="Google Shape;454;p10"/>
          <p:cNvSpPr/>
          <p:nvPr/>
        </p:nvSpPr>
        <p:spPr>
          <a:xfrm rot="5400000">
            <a:off x="8004800" y="2409178"/>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5" name="Google Shape;455;p10"/>
          <p:cNvSpPr/>
          <p:nvPr/>
        </p:nvSpPr>
        <p:spPr>
          <a:xfrm rot="5400000">
            <a:off x="8004800" y="5325618"/>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6" name="Google Shape;456;p10"/>
          <p:cNvSpPr/>
          <p:nvPr/>
        </p:nvSpPr>
        <p:spPr>
          <a:xfrm rot="5400000">
            <a:off x="4703075" y="5325618"/>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7" name="Google Shape;457;p10"/>
          <p:cNvSpPr txBox="1"/>
          <p:nvPr/>
        </p:nvSpPr>
        <p:spPr>
          <a:xfrm>
            <a:off x="1189145" y="2307691"/>
            <a:ext cx="256144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7200" u="none" cap="none" strike="noStrike">
                <a:solidFill>
                  <a:srgbClr val="000000"/>
                </a:solidFill>
                <a:highlight>
                  <a:srgbClr val="FFFF00"/>
                </a:highlight>
                <a:latin typeface="Arial"/>
                <a:ea typeface="Arial"/>
                <a:cs typeface="Arial"/>
                <a:sym typeface="Arial"/>
              </a:rPr>
              <a:t>改訂</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7254"/>
          </a:schemeClr>
        </a:solidFill>
      </p:bgPr>
    </p:bg>
    <p:spTree>
      <p:nvGrpSpPr>
        <p:cNvPr id="63" name="Shape 63"/>
        <p:cNvGrpSpPr/>
        <p:nvPr/>
      </p:nvGrpSpPr>
      <p:grpSpPr>
        <a:xfrm>
          <a:off x="0" y="0"/>
          <a:ext cx="0" cy="0"/>
          <a:chOff x="0" y="0"/>
          <a:chExt cx="0" cy="0"/>
        </a:xfrm>
      </p:grpSpPr>
      <p:sp>
        <p:nvSpPr>
          <p:cNvPr id="64" name="Google Shape;64;p2"/>
          <p:cNvSpPr txBox="1"/>
          <p:nvPr/>
        </p:nvSpPr>
        <p:spPr>
          <a:xfrm>
            <a:off x="969453" y="444592"/>
            <a:ext cx="7967095"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ものづくり0.とは</a:t>
            </a:r>
            <a:endParaRPr b="1" i="0" sz="2889" u="none" cap="none" strike="noStrike">
              <a:solidFill>
                <a:schemeClr val="lt1"/>
              </a:solidFill>
              <a:latin typeface="Arial"/>
              <a:ea typeface="Arial"/>
              <a:cs typeface="Arial"/>
              <a:sym typeface="Arial"/>
            </a:endParaRPr>
          </a:p>
        </p:txBody>
      </p:sp>
      <p:sp>
        <p:nvSpPr>
          <p:cNvPr id="65" name="Google Shape;65;p2"/>
          <p:cNvSpPr/>
          <p:nvPr/>
        </p:nvSpPr>
        <p:spPr>
          <a:xfrm>
            <a:off x="0" y="937801"/>
            <a:ext cx="9905999" cy="471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6" name="Google Shape;66;p2"/>
          <p:cNvPicPr preferRelativeResize="0"/>
          <p:nvPr/>
        </p:nvPicPr>
        <p:blipFill rotWithShape="1">
          <a:blip r:embed="rId3">
            <a:alphaModFix/>
          </a:blip>
          <a:srcRect b="0" l="0" r="0" t="0"/>
          <a:stretch/>
        </p:blipFill>
        <p:spPr>
          <a:xfrm>
            <a:off x="201033" y="1336519"/>
            <a:ext cx="5402325" cy="4801079"/>
          </a:xfrm>
          <a:prstGeom prst="rect">
            <a:avLst/>
          </a:prstGeom>
          <a:noFill/>
          <a:ln>
            <a:noFill/>
          </a:ln>
        </p:spPr>
      </p:pic>
      <p:sp>
        <p:nvSpPr>
          <p:cNvPr id="67" name="Google Shape;67;p2"/>
          <p:cNvSpPr txBox="1"/>
          <p:nvPr/>
        </p:nvSpPr>
        <p:spPr>
          <a:xfrm>
            <a:off x="5709683" y="1336519"/>
            <a:ext cx="3880884"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ja-JP" sz="2000" u="none" cap="none" strike="noStrike">
                <a:solidFill>
                  <a:srgbClr val="000000"/>
                </a:solidFill>
                <a:latin typeface="BIZ UDPGothic"/>
                <a:ea typeface="BIZ UDPGothic"/>
                <a:cs typeface="BIZ UDPGothic"/>
                <a:sym typeface="BIZ UDPGothic"/>
              </a:rPr>
              <a:t>ものづくり0.（ゼロドット）は、中学生や高校生の「ものづくり」を応援することを目的に、THK株式会社と株式会社リバネスがスタートさせたプロジェクトです。</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ja-JP" sz="2000" u="none" cap="none" strike="noStrike">
                <a:solidFill>
                  <a:srgbClr val="000000"/>
                </a:solidFill>
                <a:latin typeface="Arial"/>
                <a:ea typeface="Arial"/>
                <a:cs typeface="Arial"/>
                <a:sym typeface="Arial"/>
              </a:rPr>
            </a:br>
            <a:r>
              <a:rPr b="0" i="0" lang="ja-JP" sz="2000" u="none" cap="none" strike="noStrike">
                <a:solidFill>
                  <a:srgbClr val="DD1514"/>
                </a:solidFill>
                <a:latin typeface="BIZ UDPGothic"/>
                <a:ea typeface="BIZ UDPGothic"/>
                <a:cs typeface="BIZ UDPGothic"/>
                <a:sym typeface="BIZ UDPGothic"/>
              </a:rPr>
              <a:t>生徒たちが何か人のために世のためにものづくりをしたいという思いを、一歩でも、半歩でも、たとえ0.1歩でも、生徒なりの「ものづくり」に足を踏み出せる場をつくるプロジェクトです。</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ja-JP" sz="2000" u="none" cap="none" strike="noStrike">
                <a:solidFill>
                  <a:srgbClr val="000000"/>
                </a:solidFill>
                <a:latin typeface="Arial"/>
                <a:ea typeface="Arial"/>
                <a:cs typeface="Arial"/>
                <a:sym typeface="Arial"/>
              </a:rPr>
            </a:br>
            <a:br>
              <a:rPr b="0" i="0" lang="ja-JP"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2"/>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③プログラムの作成</a:t>
            </a:r>
            <a:endParaRPr b="0" i="0" sz="1400" u="none" cap="none" strike="noStrike">
              <a:solidFill>
                <a:srgbClr val="000000"/>
              </a:solidFill>
              <a:latin typeface="Arial"/>
              <a:ea typeface="Arial"/>
              <a:cs typeface="Arial"/>
              <a:sym typeface="Arial"/>
            </a:endParaRPr>
          </a:p>
        </p:txBody>
      </p:sp>
      <p:sp>
        <p:nvSpPr>
          <p:cNvPr id="463" name="Google Shape;463;p52"/>
          <p:cNvSpPr txBox="1"/>
          <p:nvPr/>
        </p:nvSpPr>
        <p:spPr>
          <a:xfrm>
            <a:off x="3603367" y="727719"/>
            <a:ext cx="5811976" cy="164348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1" i="0" lang="ja-JP" sz="2000" u="none" cap="none" strike="noStrike">
                <a:solidFill>
                  <a:srgbClr val="595959"/>
                </a:solidFill>
                <a:latin typeface="Arial"/>
                <a:ea typeface="Arial"/>
                <a:cs typeface="Arial"/>
                <a:sym typeface="Arial"/>
              </a:rPr>
              <a:t>原点調整</a:t>
            </a:r>
            <a:endParaRPr b="1" i="0" sz="20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まずは0度調整プログラムを作成しよう。</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右のプログラムを作成し、micro:bitに転送しよう。</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p:txBody>
      </p:sp>
      <p:sp>
        <p:nvSpPr>
          <p:cNvPr id="464" name="Google Shape;464;p52"/>
          <p:cNvSpPr/>
          <p:nvPr/>
        </p:nvSpPr>
        <p:spPr>
          <a:xfrm>
            <a:off x="250971" y="2794812"/>
            <a:ext cx="9404058" cy="3456264"/>
          </a:xfrm>
          <a:prstGeom prst="rect">
            <a:avLst/>
          </a:prstGeom>
          <a:solidFill>
            <a:srgbClr val="ECF0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5" name="Google Shape;465;p52"/>
          <p:cNvSpPr txBox="1"/>
          <p:nvPr/>
        </p:nvSpPr>
        <p:spPr>
          <a:xfrm>
            <a:off x="5032227" y="3019166"/>
            <a:ext cx="449353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F4E79"/>
                </a:solidFill>
                <a:latin typeface="Arial"/>
                <a:ea typeface="Arial"/>
                <a:cs typeface="Arial"/>
                <a:sym typeface="Arial"/>
              </a:rPr>
              <a:t>ダウンロードボタンを押してプログラムを転送</a:t>
            </a:r>
            <a:endParaRPr b="1" i="0" sz="16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1F4E79"/>
                </a:solidFill>
                <a:latin typeface="Arial"/>
                <a:ea typeface="Arial"/>
                <a:cs typeface="Arial"/>
                <a:sym typeface="Arial"/>
              </a:rPr>
              <a:t>無線接続の場合は22ページを参照</a:t>
            </a:r>
            <a:endParaRPr b="1" i="0" sz="1200" u="none" cap="none" strike="noStrike">
              <a:solidFill>
                <a:srgbClr val="1F4E79"/>
              </a:solidFill>
              <a:latin typeface="Arial"/>
              <a:ea typeface="Arial"/>
              <a:cs typeface="Arial"/>
              <a:sym typeface="Arial"/>
            </a:endParaRPr>
          </a:p>
        </p:txBody>
      </p:sp>
      <p:pic>
        <p:nvPicPr>
          <p:cNvPr id="466" name="Google Shape;466;p52"/>
          <p:cNvPicPr preferRelativeResize="0"/>
          <p:nvPr/>
        </p:nvPicPr>
        <p:blipFill rotWithShape="1">
          <a:blip r:embed="rId3">
            <a:alphaModFix/>
          </a:blip>
          <a:srcRect b="0" l="0" r="0" t="0"/>
          <a:stretch/>
        </p:blipFill>
        <p:spPr>
          <a:xfrm>
            <a:off x="5142649" y="3602505"/>
            <a:ext cx="4272694" cy="2304977"/>
          </a:xfrm>
          <a:prstGeom prst="rect">
            <a:avLst/>
          </a:prstGeom>
          <a:solidFill>
            <a:srgbClr val="8296B0"/>
          </a:solidFill>
          <a:ln cap="flat" cmpd="sng" w="9525">
            <a:solidFill>
              <a:srgbClr val="0070C0"/>
            </a:solidFill>
            <a:prstDash val="solid"/>
            <a:round/>
            <a:headEnd len="sm" w="sm" type="none"/>
            <a:tailEnd len="sm" w="sm" type="none"/>
          </a:ln>
        </p:spPr>
      </p:pic>
      <p:sp>
        <p:nvSpPr>
          <p:cNvPr id="467" name="Google Shape;467;p52"/>
          <p:cNvSpPr txBox="1"/>
          <p:nvPr/>
        </p:nvSpPr>
        <p:spPr>
          <a:xfrm>
            <a:off x="650109" y="3167477"/>
            <a:ext cx="3368935"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F4E79"/>
                </a:solidFill>
                <a:latin typeface="Arial"/>
                <a:ea typeface="Arial"/>
                <a:cs typeface="Arial"/>
                <a:sym typeface="Arial"/>
              </a:rPr>
              <a:t>PCとmicro:bitを</a:t>
            </a:r>
            <a:endParaRPr b="1" i="0" sz="16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F4E79"/>
                </a:solidFill>
                <a:latin typeface="Arial"/>
                <a:ea typeface="Arial"/>
                <a:cs typeface="Arial"/>
                <a:sym typeface="Arial"/>
              </a:rPr>
              <a:t>USBケーブルで接続</a:t>
            </a:r>
            <a:endParaRPr b="1" i="0" sz="16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rgbClr val="1F4E79"/>
                </a:solidFill>
                <a:latin typeface="Arial"/>
                <a:ea typeface="Arial"/>
                <a:cs typeface="Arial"/>
                <a:sym typeface="Arial"/>
              </a:rPr>
              <a:t>タブレットの場合は20,21ージを参照</a:t>
            </a:r>
            <a:endParaRPr b="1" i="0" sz="1200" u="none" cap="none" strike="noStrike">
              <a:solidFill>
                <a:srgbClr val="1F4E79"/>
              </a:solidFill>
              <a:latin typeface="Arial"/>
              <a:ea typeface="Arial"/>
              <a:cs typeface="Arial"/>
              <a:sym typeface="Arial"/>
            </a:endParaRPr>
          </a:p>
        </p:txBody>
      </p:sp>
      <p:sp>
        <p:nvSpPr>
          <p:cNvPr id="468" name="Google Shape;468;p52"/>
          <p:cNvSpPr/>
          <p:nvPr/>
        </p:nvSpPr>
        <p:spPr>
          <a:xfrm>
            <a:off x="4953000" y="5683425"/>
            <a:ext cx="1226638" cy="317792"/>
          </a:xfrm>
          <a:prstGeom prst="rect">
            <a:avLst/>
          </a:prstGeom>
          <a:noFill/>
          <a:ln cap="flat" cmpd="sng" w="5715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469" name="Google Shape;469;p52"/>
          <p:cNvPicPr preferRelativeResize="0"/>
          <p:nvPr/>
        </p:nvPicPr>
        <p:blipFill rotWithShape="1">
          <a:blip r:embed="rId4">
            <a:alphaModFix/>
          </a:blip>
          <a:srcRect b="0" l="0" r="0" t="0"/>
          <a:stretch/>
        </p:blipFill>
        <p:spPr>
          <a:xfrm>
            <a:off x="5840244" y="5123887"/>
            <a:ext cx="877330" cy="877330"/>
          </a:xfrm>
          <a:prstGeom prst="rect">
            <a:avLst/>
          </a:prstGeom>
          <a:noFill/>
          <a:ln>
            <a:noFill/>
          </a:ln>
        </p:spPr>
      </p:pic>
      <p:pic>
        <p:nvPicPr>
          <p:cNvPr id="470" name="Google Shape;470;p52"/>
          <p:cNvPicPr preferRelativeResize="0"/>
          <p:nvPr/>
        </p:nvPicPr>
        <p:blipFill rotWithShape="1">
          <a:blip r:embed="rId5">
            <a:alphaModFix/>
          </a:blip>
          <a:srcRect b="3473" l="0" r="0" t="0"/>
          <a:stretch/>
        </p:blipFill>
        <p:spPr>
          <a:xfrm>
            <a:off x="520701" y="4035154"/>
            <a:ext cx="1825324" cy="1747317"/>
          </a:xfrm>
          <a:prstGeom prst="rect">
            <a:avLst/>
          </a:prstGeom>
          <a:noFill/>
          <a:ln>
            <a:noFill/>
          </a:ln>
        </p:spPr>
      </p:pic>
      <p:sp>
        <p:nvSpPr>
          <p:cNvPr id="471" name="Google Shape;471;p52"/>
          <p:cNvSpPr txBox="1"/>
          <p:nvPr/>
        </p:nvSpPr>
        <p:spPr>
          <a:xfrm>
            <a:off x="-348885" y="2789512"/>
            <a:ext cx="3368935"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F4E79"/>
                </a:solidFill>
                <a:latin typeface="Arial"/>
                <a:ea typeface="Arial"/>
                <a:cs typeface="Arial"/>
                <a:sym typeface="Arial"/>
              </a:rPr>
              <a:t>プログラム転送方法</a:t>
            </a:r>
            <a:endParaRPr b="1" i="0" sz="1200" u="none" cap="none" strike="noStrike">
              <a:solidFill>
                <a:srgbClr val="1F4E79"/>
              </a:solidFill>
              <a:latin typeface="Arial"/>
              <a:ea typeface="Arial"/>
              <a:cs typeface="Arial"/>
              <a:sym typeface="Arial"/>
            </a:endParaRPr>
          </a:p>
        </p:txBody>
      </p:sp>
      <p:pic>
        <p:nvPicPr>
          <p:cNvPr id="472" name="Google Shape;472;p52"/>
          <p:cNvPicPr preferRelativeResize="0"/>
          <p:nvPr/>
        </p:nvPicPr>
        <p:blipFill rotWithShape="1">
          <a:blip r:embed="rId6">
            <a:alphaModFix/>
          </a:blip>
          <a:srcRect b="0" l="0" r="0" t="0"/>
          <a:stretch/>
        </p:blipFill>
        <p:spPr>
          <a:xfrm>
            <a:off x="521388" y="615441"/>
            <a:ext cx="2564371" cy="1973789"/>
          </a:xfrm>
          <a:prstGeom prst="rect">
            <a:avLst/>
          </a:prstGeom>
          <a:noFill/>
          <a:ln>
            <a:noFill/>
          </a:ln>
        </p:spPr>
      </p:pic>
      <p:sp>
        <p:nvSpPr>
          <p:cNvPr id="473" name="Google Shape;473;p52"/>
          <p:cNvSpPr/>
          <p:nvPr/>
        </p:nvSpPr>
        <p:spPr>
          <a:xfrm rot="10800000">
            <a:off x="1492809" y="2612884"/>
            <a:ext cx="621530" cy="180052"/>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4" name="Google Shape;474;p52"/>
          <p:cNvSpPr/>
          <p:nvPr/>
        </p:nvSpPr>
        <p:spPr>
          <a:xfrm rot="5400000">
            <a:off x="4541009" y="5002791"/>
            <a:ext cx="621530" cy="180052"/>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75" name="Google Shape;475;p52"/>
          <p:cNvPicPr preferRelativeResize="0"/>
          <p:nvPr/>
        </p:nvPicPr>
        <p:blipFill rotWithShape="1">
          <a:blip r:embed="rId7">
            <a:alphaModFix/>
          </a:blip>
          <a:srcRect b="0" l="0" r="0" t="0"/>
          <a:stretch/>
        </p:blipFill>
        <p:spPr>
          <a:xfrm>
            <a:off x="2553855" y="4029568"/>
            <a:ext cx="2094008" cy="1752903"/>
          </a:xfrm>
          <a:prstGeom prst="rect">
            <a:avLst/>
          </a:prstGeom>
          <a:noFill/>
          <a:ln>
            <a:noFill/>
          </a:ln>
        </p:spPr>
      </p:pic>
      <p:sp>
        <p:nvSpPr>
          <p:cNvPr id="476" name="Google Shape;476;p52"/>
          <p:cNvSpPr/>
          <p:nvPr/>
        </p:nvSpPr>
        <p:spPr>
          <a:xfrm>
            <a:off x="1403350" y="5219700"/>
            <a:ext cx="1504950" cy="136525"/>
          </a:xfrm>
          <a:custGeom>
            <a:rect b="b" l="l" r="r" t="t"/>
            <a:pathLst>
              <a:path extrusionOk="0" h="136525" w="1504950">
                <a:moveTo>
                  <a:pt x="0" y="0"/>
                </a:moveTo>
                <a:lnTo>
                  <a:pt x="0" y="136525"/>
                </a:lnTo>
                <a:lnTo>
                  <a:pt x="1504950" y="136525"/>
                </a:lnTo>
              </a:path>
            </a:pathLst>
          </a:custGeom>
          <a:noFill/>
          <a:ln cap="flat" cmpd="sng" w="25400">
            <a:solidFill>
              <a:srgbClr val="FFFF00"/>
            </a:solidFill>
            <a:prstDash val="solid"/>
            <a:round/>
            <a:headEnd len="med" w="med" type="stealth"/>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77" name="Google Shape;477;p52"/>
          <p:cNvGrpSpPr/>
          <p:nvPr/>
        </p:nvGrpSpPr>
        <p:grpSpPr>
          <a:xfrm>
            <a:off x="981765" y="5519562"/>
            <a:ext cx="2265148" cy="1042275"/>
            <a:chOff x="914916" y="5546414"/>
            <a:chExt cx="2265148" cy="1042275"/>
          </a:xfrm>
        </p:grpSpPr>
        <p:sp>
          <p:nvSpPr>
            <p:cNvPr id="478" name="Google Shape;478;p52"/>
            <p:cNvSpPr/>
            <p:nvPr/>
          </p:nvSpPr>
          <p:spPr>
            <a:xfrm>
              <a:off x="914916" y="5546414"/>
              <a:ext cx="2243947" cy="1042275"/>
            </a:xfrm>
            <a:prstGeom prst="roundRect">
              <a:avLst>
                <a:gd fmla="val 16667" name="adj"/>
              </a:avLst>
            </a:prstGeom>
            <a:solidFill>
              <a:schemeClr val="lt1"/>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9" name="Google Shape;479;p52"/>
            <p:cNvSpPr txBox="1"/>
            <p:nvPr/>
          </p:nvSpPr>
          <p:spPr>
            <a:xfrm>
              <a:off x="1019914" y="6177137"/>
              <a:ext cx="2160150" cy="3462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rgbClr val="000000"/>
                  </a:solidFill>
                  <a:latin typeface="Calibri"/>
                  <a:ea typeface="Calibri"/>
                  <a:cs typeface="Calibri"/>
                  <a:sym typeface="Calibri"/>
                </a:rPr>
                <a:t>microUSB ー USB-A 変換ケーブル</a:t>
              </a:r>
              <a:endParaRPr b="0" i="0" sz="1050" u="none" cap="none" strike="noStrike">
                <a:solidFill>
                  <a:srgbClr val="000000"/>
                </a:solidFill>
                <a:latin typeface="Calibri"/>
                <a:ea typeface="Calibri"/>
                <a:cs typeface="Calibri"/>
                <a:sym typeface="Calibri"/>
              </a:endParaRPr>
            </a:p>
          </p:txBody>
        </p:sp>
        <p:pic>
          <p:nvPicPr>
            <p:cNvPr id="480" name="Google Shape;480;p52"/>
            <p:cNvPicPr preferRelativeResize="0"/>
            <p:nvPr/>
          </p:nvPicPr>
          <p:blipFill rotWithShape="1">
            <a:blip r:embed="rId8">
              <a:alphaModFix/>
            </a:blip>
            <a:srcRect b="36282" l="19575" r="16512" t="19361"/>
            <a:stretch/>
          </p:blipFill>
          <p:spPr>
            <a:xfrm>
              <a:off x="1402501" y="5611747"/>
              <a:ext cx="1259459" cy="559508"/>
            </a:xfrm>
            <a:prstGeom prst="rect">
              <a:avLst/>
            </a:prstGeom>
            <a:noFill/>
            <a:ln>
              <a:noFill/>
            </a:ln>
          </p:spPr>
        </p:pic>
        <p:sp>
          <p:nvSpPr>
            <p:cNvPr id="481" name="Google Shape;481;p52"/>
            <p:cNvSpPr txBox="1"/>
            <p:nvPr/>
          </p:nvSpPr>
          <p:spPr>
            <a:xfrm>
              <a:off x="1478984" y="6065062"/>
              <a:ext cx="43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Calibri"/>
                  <a:ea typeface="Calibri"/>
                  <a:cs typeface="Calibri"/>
                  <a:sym typeface="Calibri"/>
                </a:rPr>
                <a:t>micro</a:t>
              </a:r>
              <a:endParaRPr b="0" i="0" sz="800" u="none" cap="none" strike="noStrike">
                <a:solidFill>
                  <a:srgbClr val="000000"/>
                </a:solidFill>
                <a:latin typeface="Calibri"/>
                <a:ea typeface="Calibri"/>
                <a:cs typeface="Calibri"/>
                <a:sym typeface="Calibri"/>
              </a:endParaRPr>
            </a:p>
          </p:txBody>
        </p:sp>
        <p:sp>
          <p:nvSpPr>
            <p:cNvPr id="482" name="Google Shape;482;p52"/>
            <p:cNvSpPr txBox="1"/>
            <p:nvPr/>
          </p:nvSpPr>
          <p:spPr>
            <a:xfrm>
              <a:off x="2165610" y="6065062"/>
              <a:ext cx="43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Calibri"/>
                  <a:ea typeface="Calibri"/>
                  <a:cs typeface="Calibri"/>
                  <a:sym typeface="Calibri"/>
                </a:rPr>
                <a:t>A</a:t>
              </a:r>
              <a:endParaRPr b="0" i="0" sz="800" u="none" cap="none" strike="noStrike">
                <a:solidFill>
                  <a:srgbClr val="000000"/>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3"/>
          <p:cNvPicPr preferRelativeResize="0"/>
          <p:nvPr/>
        </p:nvPicPr>
        <p:blipFill rotWithShape="1">
          <a:blip r:embed="rId3">
            <a:alphaModFix/>
          </a:blip>
          <a:srcRect b="0" l="0" r="0" t="17842"/>
          <a:stretch/>
        </p:blipFill>
        <p:spPr>
          <a:xfrm>
            <a:off x="1843659" y="1428401"/>
            <a:ext cx="6109393" cy="1037598"/>
          </a:xfrm>
          <a:prstGeom prst="rect">
            <a:avLst/>
          </a:prstGeom>
          <a:noFill/>
          <a:ln>
            <a:noFill/>
          </a:ln>
        </p:spPr>
      </p:pic>
      <p:pic>
        <p:nvPicPr>
          <p:cNvPr id="488" name="Google Shape;488;p53"/>
          <p:cNvPicPr preferRelativeResize="0"/>
          <p:nvPr/>
        </p:nvPicPr>
        <p:blipFill rotWithShape="1">
          <a:blip r:embed="rId4">
            <a:alphaModFix/>
          </a:blip>
          <a:srcRect b="0" l="0" r="0" t="0"/>
          <a:stretch/>
        </p:blipFill>
        <p:spPr>
          <a:xfrm>
            <a:off x="206740" y="4324011"/>
            <a:ext cx="2909985" cy="2254046"/>
          </a:xfrm>
          <a:prstGeom prst="rect">
            <a:avLst/>
          </a:prstGeom>
          <a:noFill/>
          <a:ln>
            <a:noFill/>
          </a:ln>
        </p:spPr>
      </p:pic>
      <p:sp>
        <p:nvSpPr>
          <p:cNvPr id="489" name="Google Shape;489;p53"/>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③プログラムの作成</a:t>
            </a:r>
            <a:endParaRPr b="0" i="0" sz="1400" u="none" cap="none" strike="noStrike">
              <a:solidFill>
                <a:srgbClr val="000000"/>
              </a:solidFill>
              <a:latin typeface="Arial"/>
              <a:ea typeface="Arial"/>
              <a:cs typeface="Arial"/>
              <a:sym typeface="Arial"/>
            </a:endParaRPr>
          </a:p>
        </p:txBody>
      </p:sp>
      <p:sp>
        <p:nvSpPr>
          <p:cNvPr id="490" name="Google Shape;490;p53"/>
          <p:cNvSpPr txBox="1"/>
          <p:nvPr/>
        </p:nvSpPr>
        <p:spPr>
          <a:xfrm>
            <a:off x="1041909" y="545131"/>
            <a:ext cx="7822182" cy="6832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プログラムを転送したら、基盤の電源をONにして、モータの角度を確認しよう。</a:t>
            </a:r>
            <a:endParaRPr b="1" i="0" sz="1600" u="none" cap="none" strike="noStrike">
              <a:solidFill>
                <a:srgbClr val="59595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下の写真のように水平になっていない場合は、0度調整が必要になる。</a:t>
            </a:r>
            <a:endParaRPr b="1" i="0" sz="1600" u="none" cap="none" strike="noStrike">
              <a:solidFill>
                <a:srgbClr val="595959"/>
              </a:solidFill>
              <a:latin typeface="Arial"/>
              <a:ea typeface="Arial"/>
              <a:cs typeface="Arial"/>
              <a:sym typeface="Arial"/>
            </a:endParaRPr>
          </a:p>
        </p:txBody>
      </p:sp>
      <p:sp>
        <p:nvSpPr>
          <p:cNvPr id="491" name="Google Shape;491;p53"/>
          <p:cNvSpPr txBox="1"/>
          <p:nvPr/>
        </p:nvSpPr>
        <p:spPr>
          <a:xfrm>
            <a:off x="1077346" y="3543428"/>
            <a:ext cx="7822182" cy="38775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左下図のように、各モータごとに原点をずらし、水平になるよう調整しよう。</a:t>
            </a:r>
            <a:endParaRPr b="1" i="0" sz="1600" u="none" cap="none" strike="noStrike">
              <a:solidFill>
                <a:srgbClr val="595959"/>
              </a:solidFill>
              <a:latin typeface="Arial"/>
              <a:ea typeface="Arial"/>
              <a:cs typeface="Arial"/>
              <a:sym typeface="Arial"/>
            </a:endParaRPr>
          </a:p>
        </p:txBody>
      </p:sp>
      <p:sp>
        <p:nvSpPr>
          <p:cNvPr id="492" name="Google Shape;492;p53"/>
          <p:cNvSpPr txBox="1"/>
          <p:nvPr/>
        </p:nvSpPr>
        <p:spPr>
          <a:xfrm>
            <a:off x="2990203" y="5897294"/>
            <a:ext cx="13516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7F7F7F"/>
                </a:solidFill>
                <a:latin typeface="Arial"/>
                <a:ea typeface="Arial"/>
                <a:cs typeface="Arial"/>
                <a:sym typeface="Arial"/>
              </a:rPr>
              <a:t>転送後電源ON</a:t>
            </a:r>
            <a:endParaRPr b="0" i="0" sz="1400" u="none" cap="none" strike="noStrike">
              <a:solidFill>
                <a:srgbClr val="000000"/>
              </a:solidFill>
              <a:latin typeface="Arial"/>
              <a:ea typeface="Arial"/>
              <a:cs typeface="Arial"/>
              <a:sym typeface="Arial"/>
            </a:endParaRPr>
          </a:p>
        </p:txBody>
      </p:sp>
      <p:sp>
        <p:nvSpPr>
          <p:cNvPr id="493" name="Google Shape;493;p53"/>
          <p:cNvSpPr/>
          <p:nvPr/>
        </p:nvSpPr>
        <p:spPr>
          <a:xfrm>
            <a:off x="2035534" y="4754879"/>
            <a:ext cx="437322" cy="336881"/>
          </a:xfrm>
          <a:prstGeom prst="ellipse">
            <a:avLst/>
          </a:prstGeom>
          <a:no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94" name="Google Shape;494;p53"/>
          <p:cNvCxnSpPr>
            <a:stCxn id="495" idx="2"/>
            <a:endCxn id="493" idx="7"/>
          </p:cNvCxnSpPr>
          <p:nvPr/>
        </p:nvCxnSpPr>
        <p:spPr>
          <a:xfrm flipH="1">
            <a:off x="2408897" y="4356233"/>
            <a:ext cx="469500" cy="447900"/>
          </a:xfrm>
          <a:prstGeom prst="straightConnector1">
            <a:avLst/>
          </a:prstGeom>
          <a:noFill/>
          <a:ln cap="flat" cmpd="sng" w="9525">
            <a:solidFill>
              <a:srgbClr val="0070C0"/>
            </a:solidFill>
            <a:prstDash val="solid"/>
            <a:round/>
            <a:headEnd len="sm" w="sm" type="none"/>
            <a:tailEnd len="sm" w="sm" type="none"/>
          </a:ln>
        </p:spPr>
      </p:cxnSp>
      <p:sp>
        <p:nvSpPr>
          <p:cNvPr id="495" name="Google Shape;495;p53"/>
          <p:cNvSpPr txBox="1"/>
          <p:nvPr/>
        </p:nvSpPr>
        <p:spPr>
          <a:xfrm>
            <a:off x="1708846" y="3940735"/>
            <a:ext cx="2339102"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ja-JP" sz="1050" u="none" cap="none" strike="noStrike">
                <a:solidFill>
                  <a:srgbClr val="1E4E79"/>
                </a:solidFill>
                <a:latin typeface="Arial"/>
                <a:ea typeface="Arial"/>
                <a:cs typeface="Arial"/>
                <a:sym typeface="Arial"/>
              </a:rPr>
              <a:t>プラス方向の時は数字だけ、</a:t>
            </a:r>
            <a:endParaRPr b="1" i="0" sz="105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ja-JP" sz="1050" u="none" cap="none" strike="noStrike">
                <a:solidFill>
                  <a:srgbClr val="1E4E79"/>
                </a:solidFill>
                <a:latin typeface="Arial"/>
                <a:ea typeface="Arial"/>
                <a:cs typeface="Arial"/>
                <a:sym typeface="Arial"/>
              </a:rPr>
              <a:t>マイナス方向の時は「－」をつける</a:t>
            </a:r>
            <a:endParaRPr b="1" i="0" sz="1050" u="none" cap="none" strike="noStrike">
              <a:solidFill>
                <a:srgbClr val="1E4E79"/>
              </a:solidFill>
              <a:latin typeface="Arial"/>
              <a:ea typeface="Arial"/>
              <a:cs typeface="Arial"/>
              <a:sym typeface="Arial"/>
            </a:endParaRPr>
          </a:p>
        </p:txBody>
      </p:sp>
      <p:grpSp>
        <p:nvGrpSpPr>
          <p:cNvPr id="496" name="Google Shape;496;p53"/>
          <p:cNvGrpSpPr/>
          <p:nvPr/>
        </p:nvGrpSpPr>
        <p:grpSpPr>
          <a:xfrm>
            <a:off x="1513821" y="2592916"/>
            <a:ext cx="6578596" cy="677108"/>
            <a:chOff x="1383032" y="2643102"/>
            <a:chExt cx="6578596" cy="677108"/>
          </a:xfrm>
        </p:grpSpPr>
        <p:sp>
          <p:nvSpPr>
            <p:cNvPr id="497" name="Google Shape;497;p53"/>
            <p:cNvSpPr txBox="1"/>
            <p:nvPr/>
          </p:nvSpPr>
          <p:spPr>
            <a:xfrm>
              <a:off x="3680712" y="2643102"/>
              <a:ext cx="1983235"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【SV2】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1E4E79"/>
                  </a:solidFill>
                  <a:latin typeface="Arial"/>
                  <a:ea typeface="Arial"/>
                  <a:cs typeface="Arial"/>
                  <a:sym typeface="Arial"/>
                </a:rPr>
                <a:t>-18度ずれているので、</a:t>
              </a:r>
              <a:endParaRPr b="1" i="0" sz="12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1E4E79"/>
                  </a:solidFill>
                  <a:latin typeface="Arial"/>
                  <a:ea typeface="Arial"/>
                  <a:cs typeface="Arial"/>
                  <a:sym typeface="Arial"/>
                </a:rPr>
                <a:t>+18度調整する必要がある</a:t>
              </a:r>
              <a:endParaRPr b="1" i="0" sz="1200" u="none" cap="none" strike="noStrike">
                <a:solidFill>
                  <a:srgbClr val="1E4E79"/>
                </a:solidFill>
                <a:latin typeface="Arial"/>
                <a:ea typeface="Arial"/>
                <a:cs typeface="Arial"/>
                <a:sym typeface="Arial"/>
              </a:endParaRPr>
            </a:p>
          </p:txBody>
        </p:sp>
        <p:sp>
          <p:nvSpPr>
            <p:cNvPr id="498" name="Google Shape;498;p53"/>
            <p:cNvSpPr txBox="1"/>
            <p:nvPr/>
          </p:nvSpPr>
          <p:spPr>
            <a:xfrm>
              <a:off x="1383032" y="2643102"/>
              <a:ext cx="1983235"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【SV1】</a:t>
              </a:r>
              <a:br>
                <a:rPr b="1" i="0" lang="ja-JP" sz="1400" u="none" cap="none" strike="noStrike">
                  <a:solidFill>
                    <a:srgbClr val="1E4E79"/>
                  </a:solidFill>
                  <a:latin typeface="Arial"/>
                  <a:ea typeface="Arial"/>
                  <a:cs typeface="Arial"/>
                  <a:sym typeface="Arial"/>
                </a:rPr>
              </a:br>
              <a:r>
                <a:rPr b="1" i="0" lang="ja-JP" sz="1200" u="none" cap="none" strike="noStrike">
                  <a:solidFill>
                    <a:srgbClr val="1E4E79"/>
                  </a:solidFill>
                  <a:latin typeface="Arial"/>
                  <a:ea typeface="Arial"/>
                  <a:cs typeface="Arial"/>
                  <a:sym typeface="Arial"/>
                </a:rPr>
                <a:t>-10度ずれているので、</a:t>
              </a:r>
              <a:endParaRPr b="1" i="0" sz="12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1E4E79"/>
                  </a:solidFill>
                  <a:latin typeface="Arial"/>
                  <a:ea typeface="Arial"/>
                  <a:cs typeface="Arial"/>
                  <a:sym typeface="Arial"/>
                </a:rPr>
                <a:t>+10度調整する必要がある</a:t>
              </a:r>
              <a:endParaRPr b="1" i="0" sz="1200" u="none" cap="none" strike="noStrike">
                <a:solidFill>
                  <a:srgbClr val="1E4E79"/>
                </a:solidFill>
                <a:latin typeface="Arial"/>
                <a:ea typeface="Arial"/>
                <a:cs typeface="Arial"/>
                <a:sym typeface="Arial"/>
              </a:endParaRPr>
            </a:p>
          </p:txBody>
        </p:sp>
        <p:sp>
          <p:nvSpPr>
            <p:cNvPr id="499" name="Google Shape;499;p53"/>
            <p:cNvSpPr txBox="1"/>
            <p:nvPr/>
          </p:nvSpPr>
          <p:spPr>
            <a:xfrm>
              <a:off x="5978393" y="2643102"/>
              <a:ext cx="1983235"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【SV3】</a:t>
              </a:r>
              <a:br>
                <a:rPr b="1" i="0" lang="ja-JP" sz="1400" u="none" cap="none" strike="noStrike">
                  <a:solidFill>
                    <a:srgbClr val="1E4E79"/>
                  </a:solidFill>
                  <a:latin typeface="Arial"/>
                  <a:ea typeface="Arial"/>
                  <a:cs typeface="Arial"/>
                  <a:sym typeface="Arial"/>
                </a:rPr>
              </a:br>
              <a:r>
                <a:rPr b="1" i="0" lang="ja-JP" sz="1200" u="none" cap="none" strike="noStrike">
                  <a:solidFill>
                    <a:srgbClr val="1E4E79"/>
                  </a:solidFill>
                  <a:latin typeface="Arial"/>
                  <a:ea typeface="Arial"/>
                  <a:cs typeface="Arial"/>
                  <a:sym typeface="Arial"/>
                </a:rPr>
                <a:t>-10度ずれているので、</a:t>
              </a:r>
              <a:endParaRPr b="1" i="0" sz="12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rgbClr val="1E4E79"/>
                  </a:solidFill>
                  <a:latin typeface="Arial"/>
                  <a:ea typeface="Arial"/>
                  <a:cs typeface="Arial"/>
                  <a:sym typeface="Arial"/>
                </a:rPr>
                <a:t>+10度調整する必要がある</a:t>
              </a:r>
              <a:endParaRPr b="1" i="0" sz="1200" u="none" cap="none" strike="noStrike">
                <a:solidFill>
                  <a:srgbClr val="1E4E79"/>
                </a:solidFill>
                <a:latin typeface="Arial"/>
                <a:ea typeface="Arial"/>
                <a:cs typeface="Arial"/>
                <a:sym typeface="Arial"/>
              </a:endParaRPr>
            </a:p>
          </p:txBody>
        </p:sp>
      </p:grpSp>
      <p:pic>
        <p:nvPicPr>
          <p:cNvPr id="500" name="Google Shape;500;p53"/>
          <p:cNvPicPr preferRelativeResize="0"/>
          <p:nvPr/>
        </p:nvPicPr>
        <p:blipFill rotWithShape="1">
          <a:blip r:embed="rId5">
            <a:alphaModFix/>
          </a:blip>
          <a:srcRect b="0" l="0" r="0" t="0"/>
          <a:stretch/>
        </p:blipFill>
        <p:spPr>
          <a:xfrm>
            <a:off x="4215332" y="4766531"/>
            <a:ext cx="5315875" cy="901607"/>
          </a:xfrm>
          <a:prstGeom prst="rect">
            <a:avLst/>
          </a:prstGeom>
          <a:noFill/>
          <a:ln>
            <a:noFill/>
          </a:ln>
        </p:spPr>
      </p:pic>
      <p:sp>
        <p:nvSpPr>
          <p:cNvPr id="501" name="Google Shape;501;p53"/>
          <p:cNvSpPr txBox="1"/>
          <p:nvPr/>
        </p:nvSpPr>
        <p:spPr>
          <a:xfrm>
            <a:off x="5793486" y="5743406"/>
            <a:ext cx="21595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3F3F3F"/>
                </a:solidFill>
                <a:latin typeface="Arial"/>
                <a:ea typeface="Arial"/>
                <a:cs typeface="Arial"/>
                <a:sym typeface="Arial"/>
              </a:rPr>
              <a:t>概ねすべて水平になった</a:t>
            </a:r>
            <a:endParaRPr b="0" i="0" sz="1400" u="none" cap="none" strike="noStrike">
              <a:solidFill>
                <a:srgbClr val="3F3F3F"/>
              </a:solidFill>
              <a:latin typeface="Arial"/>
              <a:ea typeface="Arial"/>
              <a:cs typeface="Arial"/>
              <a:sym typeface="Arial"/>
            </a:endParaRPr>
          </a:p>
        </p:txBody>
      </p:sp>
      <p:cxnSp>
        <p:nvCxnSpPr>
          <p:cNvPr id="502" name="Google Shape;502;p53"/>
          <p:cNvCxnSpPr/>
          <p:nvPr/>
        </p:nvCxnSpPr>
        <p:spPr>
          <a:xfrm>
            <a:off x="296100" y="3488261"/>
            <a:ext cx="9313800" cy="0"/>
          </a:xfrm>
          <a:prstGeom prst="straightConnector1">
            <a:avLst/>
          </a:prstGeom>
          <a:noFill/>
          <a:ln cap="flat" cmpd="sng" w="28575">
            <a:solidFill>
              <a:srgbClr val="A5A5A5"/>
            </a:solidFill>
            <a:prstDash val="lgDash"/>
            <a:round/>
            <a:headEnd len="sm" w="sm" type="none"/>
            <a:tailEnd len="sm" w="sm" type="none"/>
          </a:ln>
        </p:spPr>
      </p:cxnSp>
      <p:sp>
        <p:nvSpPr>
          <p:cNvPr id="503" name="Google Shape;503;p53"/>
          <p:cNvSpPr/>
          <p:nvPr/>
        </p:nvSpPr>
        <p:spPr>
          <a:xfrm>
            <a:off x="1969477" y="2198077"/>
            <a:ext cx="1213338" cy="448408"/>
          </a:xfrm>
          <a:custGeom>
            <a:rect b="b" l="l" r="r" t="t"/>
            <a:pathLst>
              <a:path extrusionOk="0" h="448408" w="1213338">
                <a:moveTo>
                  <a:pt x="1213338" y="0"/>
                </a:moveTo>
                <a:lnTo>
                  <a:pt x="1213338" y="360485"/>
                </a:lnTo>
                <a:lnTo>
                  <a:pt x="0" y="360485"/>
                </a:lnTo>
                <a:lnTo>
                  <a:pt x="0" y="448408"/>
                </a:lnTo>
              </a:path>
            </a:pathLst>
          </a:cu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4" name="Google Shape;504;p53"/>
          <p:cNvSpPr/>
          <p:nvPr/>
        </p:nvSpPr>
        <p:spPr>
          <a:xfrm>
            <a:off x="4267199" y="2198077"/>
            <a:ext cx="503767" cy="448408"/>
          </a:xfrm>
          <a:custGeom>
            <a:rect b="b" l="l" r="r" t="t"/>
            <a:pathLst>
              <a:path extrusionOk="0" h="448408" w="1213338">
                <a:moveTo>
                  <a:pt x="1213338" y="0"/>
                </a:moveTo>
                <a:lnTo>
                  <a:pt x="1213338" y="360485"/>
                </a:lnTo>
                <a:lnTo>
                  <a:pt x="0" y="360485"/>
                </a:lnTo>
                <a:lnTo>
                  <a:pt x="0" y="448408"/>
                </a:lnTo>
              </a:path>
            </a:pathLst>
          </a:cu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5" name="Google Shape;505;p53"/>
          <p:cNvSpPr/>
          <p:nvPr/>
        </p:nvSpPr>
        <p:spPr>
          <a:xfrm flipH="1">
            <a:off x="6361064" y="2198077"/>
            <a:ext cx="203815" cy="448408"/>
          </a:xfrm>
          <a:custGeom>
            <a:rect b="b" l="l" r="r" t="t"/>
            <a:pathLst>
              <a:path extrusionOk="0" h="448408" w="1213338">
                <a:moveTo>
                  <a:pt x="1213338" y="0"/>
                </a:moveTo>
                <a:lnTo>
                  <a:pt x="1213338" y="360485"/>
                </a:lnTo>
                <a:lnTo>
                  <a:pt x="0" y="360485"/>
                </a:lnTo>
                <a:lnTo>
                  <a:pt x="0" y="448408"/>
                </a:lnTo>
              </a:path>
            </a:pathLst>
          </a:cu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6" name="Google Shape;506;p53"/>
          <p:cNvSpPr/>
          <p:nvPr/>
        </p:nvSpPr>
        <p:spPr>
          <a:xfrm rot="5400000">
            <a:off x="3451704" y="5187883"/>
            <a:ext cx="428649" cy="124176"/>
          </a:xfrm>
          <a:prstGeom prst="triangle">
            <a:avLst>
              <a:gd fmla="val 50000" name="adj"/>
            </a:avLst>
          </a:prstGeom>
          <a:solidFill>
            <a:srgbClr val="8DA9DB"/>
          </a:solid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7" name="Google Shape;507;p53"/>
          <p:cNvSpPr/>
          <p:nvPr/>
        </p:nvSpPr>
        <p:spPr>
          <a:xfrm>
            <a:off x="2408812" y="1696915"/>
            <a:ext cx="1489386" cy="497355"/>
          </a:xfrm>
          <a:prstGeom prst="roundRect">
            <a:avLst>
              <a:gd fmla="val 16667" name="adj"/>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8" name="Google Shape;508;p53"/>
          <p:cNvSpPr/>
          <p:nvPr/>
        </p:nvSpPr>
        <p:spPr>
          <a:xfrm>
            <a:off x="4026274" y="1696915"/>
            <a:ext cx="1489386" cy="497355"/>
          </a:xfrm>
          <a:prstGeom prst="roundRect">
            <a:avLst>
              <a:gd fmla="val 16667" name="adj"/>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9" name="Google Shape;509;p53"/>
          <p:cNvSpPr/>
          <p:nvPr/>
        </p:nvSpPr>
        <p:spPr>
          <a:xfrm>
            <a:off x="5643736" y="1696915"/>
            <a:ext cx="1489386" cy="497355"/>
          </a:xfrm>
          <a:prstGeom prst="roundRect">
            <a:avLst>
              <a:gd fmla="val 16667" name="adj"/>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54"/>
          <p:cNvPicPr preferRelativeResize="0"/>
          <p:nvPr/>
        </p:nvPicPr>
        <p:blipFill rotWithShape="1">
          <a:blip r:embed="rId3">
            <a:alphaModFix/>
          </a:blip>
          <a:srcRect b="0" l="0" r="0" t="0"/>
          <a:stretch/>
        </p:blipFill>
        <p:spPr>
          <a:xfrm>
            <a:off x="1132349" y="2116503"/>
            <a:ext cx="5439497" cy="4400838"/>
          </a:xfrm>
          <a:prstGeom prst="rect">
            <a:avLst/>
          </a:prstGeom>
          <a:noFill/>
          <a:ln>
            <a:noFill/>
          </a:ln>
        </p:spPr>
      </p:pic>
      <p:sp>
        <p:nvSpPr>
          <p:cNvPr id="515" name="Google Shape;515;p54"/>
          <p:cNvSpPr txBox="1"/>
          <p:nvPr/>
        </p:nvSpPr>
        <p:spPr>
          <a:xfrm>
            <a:off x="2207140" y="553260"/>
            <a:ext cx="5811976" cy="97868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フローチャートを基にMakeCodeでプログラムを作成しよう。</a:t>
            </a:r>
            <a:br>
              <a:rPr b="1" i="0" lang="ja-JP" sz="1600" u="none" cap="none" strike="noStrike">
                <a:solidFill>
                  <a:srgbClr val="595959"/>
                </a:solidFill>
                <a:latin typeface="Arial"/>
                <a:ea typeface="Arial"/>
                <a:cs typeface="Arial"/>
                <a:sym typeface="Arial"/>
              </a:rPr>
            </a:br>
            <a:r>
              <a:rPr b="1" i="0" lang="ja-JP" sz="1600" u="none" cap="none" strike="noStrike">
                <a:solidFill>
                  <a:srgbClr val="595959"/>
                </a:solidFill>
                <a:latin typeface="Arial"/>
                <a:ea typeface="Arial"/>
                <a:cs typeface="Arial"/>
                <a:sym typeface="Arial"/>
              </a:rPr>
              <a:t>P12のフローチャートを基に作ったプログラムが下図だ。</a:t>
            </a:r>
            <a:br>
              <a:rPr b="1" i="0" lang="ja-JP" sz="1600" u="none" cap="none" strike="noStrike">
                <a:solidFill>
                  <a:srgbClr val="595959"/>
                </a:solidFill>
                <a:latin typeface="Arial"/>
                <a:ea typeface="Arial"/>
                <a:cs typeface="Arial"/>
                <a:sym typeface="Arial"/>
              </a:rPr>
            </a:br>
            <a:r>
              <a:rPr b="1" i="0" lang="ja-JP" sz="1600" u="none" cap="none" strike="noStrike">
                <a:solidFill>
                  <a:srgbClr val="595959"/>
                </a:solidFill>
                <a:latin typeface="Arial"/>
                <a:ea typeface="Arial"/>
                <a:cs typeface="Arial"/>
                <a:sym typeface="Arial"/>
              </a:rPr>
              <a:t>まずはこのプログラムをつくってみよう。</a:t>
            </a:r>
            <a:endParaRPr b="1" i="0" sz="1600" u="none" cap="none" strike="noStrike">
              <a:solidFill>
                <a:srgbClr val="595959"/>
              </a:solidFill>
              <a:latin typeface="Arial"/>
              <a:ea typeface="Arial"/>
              <a:cs typeface="Arial"/>
              <a:sym typeface="Arial"/>
            </a:endParaRPr>
          </a:p>
        </p:txBody>
      </p:sp>
      <p:sp>
        <p:nvSpPr>
          <p:cNvPr id="516" name="Google Shape;516;p54"/>
          <p:cNvSpPr txBox="1"/>
          <p:nvPr/>
        </p:nvSpPr>
        <p:spPr>
          <a:xfrm>
            <a:off x="6966125" y="2192247"/>
            <a:ext cx="1736373" cy="26161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繰返し動くプログラム</a:t>
            </a:r>
            <a:endParaRPr b="1" i="0" sz="1100" u="none" cap="none" strike="noStrike">
              <a:solidFill>
                <a:schemeClr val="dk1"/>
              </a:solidFill>
              <a:latin typeface="Arial"/>
              <a:ea typeface="Arial"/>
              <a:cs typeface="Arial"/>
              <a:sym typeface="Arial"/>
            </a:endParaRPr>
          </a:p>
        </p:txBody>
      </p:sp>
      <p:sp>
        <p:nvSpPr>
          <p:cNvPr id="517" name="Google Shape;517;p54"/>
          <p:cNvSpPr/>
          <p:nvPr/>
        </p:nvSpPr>
        <p:spPr>
          <a:xfrm>
            <a:off x="3984971" y="5274971"/>
            <a:ext cx="2256313" cy="324000"/>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8" name="Google Shape;518;p54"/>
          <p:cNvSpPr txBox="1"/>
          <p:nvPr/>
        </p:nvSpPr>
        <p:spPr>
          <a:xfrm>
            <a:off x="1802578" y="2039922"/>
            <a:ext cx="2025352" cy="4000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000" u="none" cap="none" strike="noStrike">
                <a:solidFill>
                  <a:srgbClr val="595959"/>
                </a:solidFill>
                <a:latin typeface="Arial"/>
                <a:ea typeface="Arial"/>
                <a:cs typeface="Arial"/>
                <a:sym typeface="Arial"/>
              </a:rPr>
              <a:t>センサやモータの誤作動を防ぐ</a:t>
            </a:r>
            <a:endParaRPr b="1" i="0" sz="10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000" u="none" cap="none" strike="noStrike">
                <a:solidFill>
                  <a:srgbClr val="595959"/>
                </a:solidFill>
                <a:latin typeface="Arial"/>
                <a:ea typeface="Arial"/>
                <a:cs typeface="Arial"/>
                <a:sym typeface="Arial"/>
              </a:rPr>
              <a:t>初期設定用のおまじない</a:t>
            </a:r>
            <a:endParaRPr b="1" i="0" sz="1000" u="none" cap="none" strike="noStrike">
              <a:solidFill>
                <a:srgbClr val="595959"/>
              </a:solidFill>
              <a:latin typeface="Arial"/>
              <a:ea typeface="Arial"/>
              <a:cs typeface="Arial"/>
              <a:sym typeface="Arial"/>
            </a:endParaRPr>
          </a:p>
        </p:txBody>
      </p:sp>
      <p:sp>
        <p:nvSpPr>
          <p:cNvPr id="519" name="Google Shape;519;p54"/>
          <p:cNvSpPr/>
          <p:nvPr/>
        </p:nvSpPr>
        <p:spPr>
          <a:xfrm>
            <a:off x="1243014" y="2462905"/>
            <a:ext cx="1938440" cy="412708"/>
          </a:xfrm>
          <a:prstGeom prst="rect">
            <a:avLst/>
          </a:prstGeom>
          <a:no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0" name="Google Shape;520;p54"/>
          <p:cNvSpPr txBox="1"/>
          <p:nvPr/>
        </p:nvSpPr>
        <p:spPr>
          <a:xfrm>
            <a:off x="6961899" y="2589483"/>
            <a:ext cx="1736372" cy="76950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動かすモータを選択</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モータ1:SV1</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モータ2:SV2</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モータ3: SV3</a:t>
            </a:r>
            <a:endParaRPr b="1" i="0" sz="1100" u="none" cap="none" strike="noStrike">
              <a:solidFill>
                <a:schemeClr val="dk1"/>
              </a:solidFill>
              <a:latin typeface="Arial"/>
              <a:ea typeface="Arial"/>
              <a:cs typeface="Arial"/>
              <a:sym typeface="Arial"/>
            </a:endParaRPr>
          </a:p>
        </p:txBody>
      </p:sp>
      <p:sp>
        <p:nvSpPr>
          <p:cNvPr id="521" name="Google Shape;521;p54"/>
          <p:cNvSpPr/>
          <p:nvPr/>
        </p:nvSpPr>
        <p:spPr>
          <a:xfrm>
            <a:off x="3935954" y="2160080"/>
            <a:ext cx="502515" cy="325945"/>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2" name="Google Shape;522;p54"/>
          <p:cNvSpPr/>
          <p:nvPr/>
        </p:nvSpPr>
        <p:spPr>
          <a:xfrm>
            <a:off x="4176577" y="2846627"/>
            <a:ext cx="1007611" cy="392681"/>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3" name="Google Shape;523;p54"/>
          <p:cNvSpPr txBox="1"/>
          <p:nvPr/>
        </p:nvSpPr>
        <p:spPr>
          <a:xfrm>
            <a:off x="6970383" y="3890691"/>
            <a:ext cx="2677128" cy="127740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反応させるセンサを選択</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p:txBody>
      </p:sp>
      <p:sp>
        <p:nvSpPr>
          <p:cNvPr id="524" name="Google Shape;524;p54"/>
          <p:cNvSpPr txBox="1"/>
          <p:nvPr/>
        </p:nvSpPr>
        <p:spPr>
          <a:xfrm>
            <a:off x="6961899" y="3547479"/>
            <a:ext cx="1736373" cy="261610"/>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モータを動かす角度</a:t>
            </a:r>
            <a:endParaRPr b="1" i="0" sz="1100" u="none" cap="none" strike="noStrike">
              <a:solidFill>
                <a:schemeClr val="dk1"/>
              </a:solidFill>
              <a:latin typeface="Arial"/>
              <a:ea typeface="Arial"/>
              <a:cs typeface="Arial"/>
              <a:sym typeface="Arial"/>
            </a:endParaRPr>
          </a:p>
        </p:txBody>
      </p:sp>
      <p:sp>
        <p:nvSpPr>
          <p:cNvPr id="525" name="Google Shape;525;p54"/>
          <p:cNvSpPr/>
          <p:nvPr/>
        </p:nvSpPr>
        <p:spPr>
          <a:xfrm>
            <a:off x="5347287" y="2842423"/>
            <a:ext cx="470058" cy="390471"/>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6" name="Google Shape;526;p54"/>
          <p:cNvSpPr/>
          <p:nvPr/>
        </p:nvSpPr>
        <p:spPr>
          <a:xfrm>
            <a:off x="4949159" y="4188146"/>
            <a:ext cx="470058" cy="368112"/>
          </a:xfrm>
          <a:prstGeom prst="rect">
            <a:avLst/>
          </a:prstGeom>
          <a:noFill/>
          <a:ln cap="flat" cmpd="sng" w="381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7" name="Google Shape;527;p54"/>
          <p:cNvSpPr txBox="1"/>
          <p:nvPr/>
        </p:nvSpPr>
        <p:spPr>
          <a:xfrm>
            <a:off x="6970383" y="5217973"/>
            <a:ext cx="2159566" cy="430887"/>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プログラムを一時停止する時間</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（最初に戻るまでの時間）</a:t>
            </a:r>
            <a:endParaRPr b="1" i="0" sz="1100" u="none" cap="none" strike="noStrike">
              <a:solidFill>
                <a:schemeClr val="dk1"/>
              </a:solidFill>
              <a:latin typeface="Arial"/>
              <a:ea typeface="Arial"/>
              <a:cs typeface="Arial"/>
              <a:sym typeface="Arial"/>
            </a:endParaRPr>
          </a:p>
        </p:txBody>
      </p:sp>
      <p:grpSp>
        <p:nvGrpSpPr>
          <p:cNvPr id="528" name="Google Shape;528;p54"/>
          <p:cNvGrpSpPr/>
          <p:nvPr/>
        </p:nvGrpSpPr>
        <p:grpSpPr>
          <a:xfrm>
            <a:off x="7041904" y="4207030"/>
            <a:ext cx="2506844" cy="808377"/>
            <a:chOff x="6832986" y="5212680"/>
            <a:chExt cx="2798446" cy="996378"/>
          </a:xfrm>
        </p:grpSpPr>
        <p:sp>
          <p:nvSpPr>
            <p:cNvPr id="529" name="Google Shape;529;p54"/>
            <p:cNvSpPr txBox="1"/>
            <p:nvPr/>
          </p:nvSpPr>
          <p:spPr>
            <a:xfrm>
              <a:off x="6832986" y="5212680"/>
              <a:ext cx="468380" cy="303484"/>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ja-JP" sz="1000" u="none" cap="none" strike="noStrike">
                  <a:solidFill>
                    <a:srgbClr val="EFFBFF"/>
                  </a:solidFill>
                  <a:latin typeface="Arial"/>
                  <a:ea typeface="Arial"/>
                  <a:cs typeface="Arial"/>
                  <a:sym typeface="Arial"/>
                </a:rPr>
                <a:t>P13</a:t>
              </a:r>
              <a:endParaRPr b="1" i="0" sz="1000" u="none" cap="none" strike="noStrike">
                <a:solidFill>
                  <a:srgbClr val="EFFBFF"/>
                </a:solidFill>
                <a:latin typeface="Arial"/>
                <a:ea typeface="Arial"/>
                <a:cs typeface="Arial"/>
                <a:sym typeface="Arial"/>
              </a:endParaRPr>
            </a:p>
          </p:txBody>
        </p:sp>
        <p:sp>
          <p:nvSpPr>
            <p:cNvPr id="530" name="Google Shape;530;p54"/>
            <p:cNvSpPr txBox="1"/>
            <p:nvPr/>
          </p:nvSpPr>
          <p:spPr>
            <a:xfrm>
              <a:off x="7301366" y="5212680"/>
              <a:ext cx="2330066" cy="303484"/>
            </a:xfrm>
            <a:prstGeom prst="rect">
              <a:avLst/>
            </a:prstGeom>
            <a:solidFill>
              <a:schemeClr val="lt1"/>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2A4E8E"/>
                  </a:solidFill>
                  <a:latin typeface="Arial"/>
                  <a:ea typeface="Arial"/>
                  <a:cs typeface="Arial"/>
                  <a:sym typeface="Arial"/>
                </a:rPr>
                <a:t>近接センサ</a:t>
              </a:r>
              <a:r>
                <a:rPr b="1" i="0" lang="ja-JP" sz="1000" u="none" cap="none" strike="noStrike">
                  <a:solidFill>
                    <a:schemeClr val="accent5"/>
                  </a:solidFill>
                  <a:latin typeface="Arial"/>
                  <a:ea typeface="Arial"/>
                  <a:cs typeface="Arial"/>
                  <a:sym typeface="Arial"/>
                </a:rPr>
                <a:t>【鉄検知】</a:t>
              </a:r>
              <a:endParaRPr b="1" i="0" sz="1000" u="none" cap="none" strike="noStrike">
                <a:solidFill>
                  <a:schemeClr val="accent5"/>
                </a:solidFill>
                <a:latin typeface="Arial"/>
                <a:ea typeface="Arial"/>
                <a:cs typeface="Arial"/>
                <a:sym typeface="Arial"/>
              </a:endParaRPr>
            </a:p>
          </p:txBody>
        </p:sp>
        <p:sp>
          <p:nvSpPr>
            <p:cNvPr id="531" name="Google Shape;531;p54"/>
            <p:cNvSpPr txBox="1"/>
            <p:nvPr/>
          </p:nvSpPr>
          <p:spPr>
            <a:xfrm>
              <a:off x="6836805" y="5905574"/>
              <a:ext cx="468380" cy="303484"/>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ja-JP" sz="1000" u="none" cap="none" strike="noStrike">
                  <a:solidFill>
                    <a:srgbClr val="EFFBFF"/>
                  </a:solidFill>
                  <a:latin typeface="Arial"/>
                  <a:ea typeface="Arial"/>
                  <a:cs typeface="Arial"/>
                  <a:sym typeface="Arial"/>
                </a:rPr>
                <a:t>P8</a:t>
              </a:r>
              <a:endParaRPr b="1" i="0" sz="1000" u="none" cap="none" strike="noStrike">
                <a:solidFill>
                  <a:srgbClr val="EFFBFF"/>
                </a:solidFill>
                <a:latin typeface="Arial"/>
                <a:ea typeface="Arial"/>
                <a:cs typeface="Arial"/>
                <a:sym typeface="Arial"/>
              </a:endParaRPr>
            </a:p>
          </p:txBody>
        </p:sp>
        <p:sp>
          <p:nvSpPr>
            <p:cNvPr id="532" name="Google Shape;532;p54"/>
            <p:cNvSpPr txBox="1"/>
            <p:nvPr/>
          </p:nvSpPr>
          <p:spPr>
            <a:xfrm>
              <a:off x="7301366" y="5905574"/>
              <a:ext cx="2330066" cy="303484"/>
            </a:xfrm>
            <a:prstGeom prst="rect">
              <a:avLst/>
            </a:prstGeom>
            <a:solidFill>
              <a:schemeClr val="lt1"/>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2A4E8E"/>
                  </a:solidFill>
                  <a:latin typeface="Arial"/>
                  <a:ea typeface="Arial"/>
                  <a:cs typeface="Arial"/>
                  <a:sym typeface="Arial"/>
                </a:rPr>
                <a:t>近接センサ</a:t>
              </a:r>
              <a:r>
                <a:rPr b="1" i="0" lang="ja-JP" sz="1000" u="none" cap="none" strike="noStrike">
                  <a:solidFill>
                    <a:schemeClr val="accent5"/>
                  </a:solidFill>
                  <a:latin typeface="Arial"/>
                  <a:ea typeface="Arial"/>
                  <a:cs typeface="Arial"/>
                  <a:sym typeface="Arial"/>
                </a:rPr>
                <a:t>【鉄・アルミ検知】</a:t>
              </a:r>
              <a:endParaRPr b="1" i="0" sz="1000" u="none" cap="none" strike="noStrike">
                <a:solidFill>
                  <a:schemeClr val="accent5"/>
                </a:solidFill>
                <a:latin typeface="Arial"/>
                <a:ea typeface="Arial"/>
                <a:cs typeface="Arial"/>
                <a:sym typeface="Arial"/>
              </a:endParaRPr>
            </a:p>
          </p:txBody>
        </p:sp>
        <p:sp>
          <p:nvSpPr>
            <p:cNvPr id="533" name="Google Shape;533;p54"/>
            <p:cNvSpPr txBox="1"/>
            <p:nvPr/>
          </p:nvSpPr>
          <p:spPr>
            <a:xfrm>
              <a:off x="6832986" y="5561077"/>
              <a:ext cx="468380" cy="303484"/>
            </a:xfrm>
            <a:prstGeom prst="rect">
              <a:avLst/>
            </a:prstGeom>
            <a:solidFill>
              <a:srgbClr val="1E4E79"/>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1" i="0" lang="ja-JP" sz="1000" u="none" cap="none" strike="noStrike">
                  <a:solidFill>
                    <a:srgbClr val="EFFBFF"/>
                  </a:solidFill>
                  <a:latin typeface="Arial"/>
                  <a:ea typeface="Arial"/>
                  <a:cs typeface="Arial"/>
                  <a:sym typeface="Arial"/>
                </a:rPr>
                <a:t>P1</a:t>
              </a:r>
              <a:endParaRPr b="1" i="0" sz="1000" u="none" cap="none" strike="noStrike">
                <a:solidFill>
                  <a:srgbClr val="EFFBFF"/>
                </a:solidFill>
                <a:latin typeface="Arial"/>
                <a:ea typeface="Arial"/>
                <a:cs typeface="Arial"/>
                <a:sym typeface="Arial"/>
              </a:endParaRPr>
            </a:p>
          </p:txBody>
        </p:sp>
        <p:sp>
          <p:nvSpPr>
            <p:cNvPr id="534" name="Google Shape;534;p54"/>
            <p:cNvSpPr txBox="1"/>
            <p:nvPr/>
          </p:nvSpPr>
          <p:spPr>
            <a:xfrm>
              <a:off x="7301366" y="5561076"/>
              <a:ext cx="2330066" cy="303484"/>
            </a:xfrm>
            <a:prstGeom prst="rect">
              <a:avLst/>
            </a:prstGeom>
            <a:solidFill>
              <a:schemeClr val="lt1"/>
            </a:solidFill>
            <a:ln cap="flat" cmpd="sng" w="9525">
              <a:solidFill>
                <a:srgbClr val="1F4E7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JP" sz="1000" u="none" cap="none" strike="noStrike">
                  <a:solidFill>
                    <a:srgbClr val="2A4E8E"/>
                  </a:solidFill>
                  <a:latin typeface="Arial"/>
                  <a:ea typeface="Arial"/>
                  <a:cs typeface="Arial"/>
                  <a:sym typeface="Arial"/>
                </a:rPr>
                <a:t>リミットスイッチ</a:t>
              </a:r>
              <a:endParaRPr b="0" i="0" sz="1400" u="none" cap="none" strike="noStrike">
                <a:solidFill>
                  <a:srgbClr val="000000"/>
                </a:solidFill>
                <a:latin typeface="Arial"/>
                <a:ea typeface="Arial"/>
                <a:cs typeface="Arial"/>
                <a:sym typeface="Arial"/>
              </a:endParaRPr>
            </a:p>
          </p:txBody>
        </p:sp>
      </p:grpSp>
      <p:grpSp>
        <p:nvGrpSpPr>
          <p:cNvPr id="535" name="Google Shape;535;p54"/>
          <p:cNvGrpSpPr/>
          <p:nvPr/>
        </p:nvGrpSpPr>
        <p:grpSpPr>
          <a:xfrm>
            <a:off x="1243208" y="5039868"/>
            <a:ext cx="2128276" cy="1325085"/>
            <a:chOff x="7303165" y="2116502"/>
            <a:chExt cx="2128276" cy="1325085"/>
          </a:xfrm>
        </p:grpSpPr>
        <p:pic>
          <p:nvPicPr>
            <p:cNvPr id="536" name="Google Shape;536;p54"/>
            <p:cNvPicPr preferRelativeResize="0"/>
            <p:nvPr/>
          </p:nvPicPr>
          <p:blipFill rotWithShape="1">
            <a:blip r:embed="rId4">
              <a:alphaModFix/>
            </a:blip>
            <a:srcRect b="5314" l="0" r="0" t="4526"/>
            <a:stretch/>
          </p:blipFill>
          <p:spPr>
            <a:xfrm>
              <a:off x="7473449" y="2933969"/>
              <a:ext cx="1787709" cy="362376"/>
            </a:xfrm>
            <a:prstGeom prst="rect">
              <a:avLst/>
            </a:prstGeom>
            <a:noFill/>
            <a:ln>
              <a:noFill/>
            </a:ln>
          </p:spPr>
        </p:pic>
        <p:sp>
          <p:nvSpPr>
            <p:cNvPr id="537" name="Google Shape;537;p54"/>
            <p:cNvSpPr txBox="1"/>
            <p:nvPr/>
          </p:nvSpPr>
          <p:spPr>
            <a:xfrm>
              <a:off x="7710713" y="2138885"/>
              <a:ext cx="131318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595959"/>
                  </a:solidFill>
                  <a:latin typeface="Arial"/>
                  <a:ea typeface="Arial"/>
                  <a:cs typeface="Arial"/>
                  <a:sym typeface="Arial"/>
                </a:rPr>
                <a:t>ブロックは</a:t>
              </a:r>
              <a:endParaRPr b="1" i="0" sz="11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595959"/>
                  </a:solidFill>
                  <a:latin typeface="Arial"/>
                  <a:ea typeface="Arial"/>
                  <a:cs typeface="Arial"/>
                  <a:sym typeface="Arial"/>
                </a:rPr>
                <a:t>この中から探そう</a:t>
              </a:r>
              <a:endParaRPr b="0" i="0" sz="1400" u="none" cap="none" strike="noStrike">
                <a:solidFill>
                  <a:srgbClr val="000000"/>
                </a:solidFill>
                <a:latin typeface="Arial"/>
                <a:ea typeface="Arial"/>
                <a:cs typeface="Arial"/>
                <a:sym typeface="Arial"/>
              </a:endParaRPr>
            </a:p>
          </p:txBody>
        </p:sp>
        <p:pic>
          <p:nvPicPr>
            <p:cNvPr id="538" name="Google Shape;538;p54"/>
            <p:cNvPicPr preferRelativeResize="0"/>
            <p:nvPr/>
          </p:nvPicPr>
          <p:blipFill rotWithShape="1">
            <a:blip r:embed="rId5">
              <a:alphaModFix/>
            </a:blip>
            <a:srcRect b="7306" l="0" r="0" t="1"/>
            <a:stretch/>
          </p:blipFill>
          <p:spPr>
            <a:xfrm>
              <a:off x="7474151" y="2573724"/>
              <a:ext cx="1786304" cy="362377"/>
            </a:xfrm>
            <a:prstGeom prst="rect">
              <a:avLst/>
            </a:prstGeom>
            <a:noFill/>
            <a:ln>
              <a:noFill/>
            </a:ln>
          </p:spPr>
        </p:pic>
        <p:sp>
          <p:nvSpPr>
            <p:cNvPr id="539" name="Google Shape;539;p54"/>
            <p:cNvSpPr/>
            <p:nvPr/>
          </p:nvSpPr>
          <p:spPr>
            <a:xfrm>
              <a:off x="7303165" y="2116502"/>
              <a:ext cx="2128276" cy="1325085"/>
            </a:xfrm>
            <a:prstGeom prst="roundRect">
              <a:avLst>
                <a:gd fmla="val 11441" name="adj"/>
              </a:avLst>
            </a:prstGeom>
            <a:noFill/>
            <a:ln cap="flat" cmpd="sng" w="22225">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40" name="Google Shape;540;p54"/>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③プログラムの作成</a:t>
            </a:r>
            <a:endParaRPr b="0" i="0" sz="1400" u="none" cap="none" strike="noStrike">
              <a:solidFill>
                <a:srgbClr val="000000"/>
              </a:solidFill>
              <a:latin typeface="Arial"/>
              <a:ea typeface="Arial"/>
              <a:cs typeface="Arial"/>
              <a:sym typeface="Arial"/>
            </a:endParaRPr>
          </a:p>
        </p:txBody>
      </p:sp>
      <p:sp>
        <p:nvSpPr>
          <p:cNvPr id="541" name="Google Shape;541;p54"/>
          <p:cNvSpPr txBox="1"/>
          <p:nvPr/>
        </p:nvSpPr>
        <p:spPr>
          <a:xfrm>
            <a:off x="1639752" y="1421029"/>
            <a:ext cx="708887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sng" cap="none" strike="noStrike">
                <a:solidFill>
                  <a:srgbClr val="000000"/>
                </a:solidFill>
                <a:latin typeface="Arial"/>
                <a:ea typeface="Arial"/>
                <a:cs typeface="Arial"/>
                <a:sym typeface="Arial"/>
              </a:rPr>
              <a:t>「缶（鉄・アルミ）」と「ペットボトル」を分別するプログラムの例</a:t>
            </a:r>
            <a:endParaRPr b="0" i="0" sz="1400" u="none" cap="none" strike="noStrike">
              <a:solidFill>
                <a:srgbClr val="000000"/>
              </a:solidFill>
              <a:latin typeface="Arial"/>
              <a:ea typeface="Arial"/>
              <a:cs typeface="Arial"/>
              <a:sym typeface="Arial"/>
            </a:endParaRPr>
          </a:p>
        </p:txBody>
      </p:sp>
      <p:cxnSp>
        <p:nvCxnSpPr>
          <p:cNvPr id="542" name="Google Shape;542;p54"/>
          <p:cNvCxnSpPr>
            <a:stCxn id="521" idx="3"/>
            <a:endCxn id="516" idx="1"/>
          </p:cNvCxnSpPr>
          <p:nvPr/>
        </p:nvCxnSpPr>
        <p:spPr>
          <a:xfrm>
            <a:off x="4438469" y="2323053"/>
            <a:ext cx="2527800" cy="0"/>
          </a:xfrm>
          <a:prstGeom prst="straightConnector1">
            <a:avLst/>
          </a:prstGeom>
          <a:noFill/>
          <a:ln cap="flat" cmpd="sng" w="28575">
            <a:solidFill>
              <a:srgbClr val="FFC000"/>
            </a:solidFill>
            <a:prstDash val="solid"/>
            <a:round/>
            <a:headEnd len="sm" w="sm" type="none"/>
            <a:tailEnd len="sm" w="sm" type="none"/>
          </a:ln>
        </p:spPr>
      </p:cxnSp>
      <p:sp>
        <p:nvSpPr>
          <p:cNvPr id="543" name="Google Shape;543;p54"/>
          <p:cNvSpPr/>
          <p:nvPr/>
        </p:nvSpPr>
        <p:spPr>
          <a:xfrm>
            <a:off x="4693920" y="2735580"/>
            <a:ext cx="2270760" cy="121920"/>
          </a:xfrm>
          <a:custGeom>
            <a:rect b="b" l="l" r="r" t="t"/>
            <a:pathLst>
              <a:path extrusionOk="0" h="121920" w="2270760">
                <a:moveTo>
                  <a:pt x="0" y="121920"/>
                </a:moveTo>
                <a:lnTo>
                  <a:pt x="0" y="0"/>
                </a:lnTo>
                <a:lnTo>
                  <a:pt x="2270760" y="0"/>
                </a:lnTo>
              </a:path>
            </a:pathLst>
          </a:custGeom>
          <a:noFill/>
          <a:ln cap="flat" cmpd="sng" w="2857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4" name="Google Shape;544;p54"/>
          <p:cNvSpPr/>
          <p:nvPr/>
        </p:nvSpPr>
        <p:spPr>
          <a:xfrm flipH="1" rot="10800000">
            <a:off x="5574241" y="3239308"/>
            <a:ext cx="1390439" cy="456200"/>
          </a:xfrm>
          <a:custGeom>
            <a:rect b="b" l="l" r="r" t="t"/>
            <a:pathLst>
              <a:path extrusionOk="0" h="121920" w="2270760">
                <a:moveTo>
                  <a:pt x="0" y="121920"/>
                </a:moveTo>
                <a:lnTo>
                  <a:pt x="0" y="0"/>
                </a:lnTo>
                <a:lnTo>
                  <a:pt x="2270760" y="0"/>
                </a:lnTo>
              </a:path>
            </a:pathLst>
          </a:custGeom>
          <a:noFill/>
          <a:ln cap="flat" cmpd="sng" w="2857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5" name="Google Shape;545;p54"/>
          <p:cNvCxnSpPr>
            <a:stCxn id="526" idx="3"/>
          </p:cNvCxnSpPr>
          <p:nvPr/>
        </p:nvCxnSpPr>
        <p:spPr>
          <a:xfrm flipH="1" rot="10800000">
            <a:off x="5419217" y="4371602"/>
            <a:ext cx="1546800" cy="600"/>
          </a:xfrm>
          <a:prstGeom prst="straightConnector1">
            <a:avLst/>
          </a:prstGeom>
          <a:noFill/>
          <a:ln cap="flat" cmpd="sng" w="28575">
            <a:solidFill>
              <a:srgbClr val="FFC000"/>
            </a:solidFill>
            <a:prstDash val="solid"/>
            <a:round/>
            <a:headEnd len="sm" w="sm" type="none"/>
            <a:tailEnd len="sm" w="sm" type="none"/>
          </a:ln>
        </p:spPr>
      </p:cxnSp>
      <p:cxnSp>
        <p:nvCxnSpPr>
          <p:cNvPr id="546" name="Google Shape;546;p54"/>
          <p:cNvCxnSpPr>
            <a:stCxn id="517" idx="3"/>
            <a:endCxn id="527" idx="1"/>
          </p:cNvCxnSpPr>
          <p:nvPr/>
        </p:nvCxnSpPr>
        <p:spPr>
          <a:xfrm flipH="1" rot="10800000">
            <a:off x="6241284" y="5433371"/>
            <a:ext cx="729000" cy="3600"/>
          </a:xfrm>
          <a:prstGeom prst="straightConnector1">
            <a:avLst/>
          </a:prstGeom>
          <a:noFill/>
          <a:ln cap="flat" cmpd="sng" w="28575">
            <a:solidFill>
              <a:srgbClr val="FFC000"/>
            </a:solidFill>
            <a:prstDash val="solid"/>
            <a:round/>
            <a:headEnd len="sm" w="sm" type="none"/>
            <a:tailEnd len="sm" w="sm" type="none"/>
          </a:ln>
        </p:spPr>
      </p:cxnSp>
      <p:sp>
        <p:nvSpPr>
          <p:cNvPr id="547" name="Google Shape;547;p54"/>
          <p:cNvSpPr txBox="1"/>
          <p:nvPr/>
        </p:nvSpPr>
        <p:spPr>
          <a:xfrm>
            <a:off x="6961898" y="5841773"/>
            <a:ext cx="2159565" cy="461624"/>
          </a:xfrm>
          <a:prstGeom prst="rect">
            <a:avLst/>
          </a:prstGeom>
          <a:solidFill>
            <a:srgbClr val="FFF2CC"/>
          </a:solidFill>
          <a:ln cap="flat" cmpd="sng" w="2857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595959"/>
                </a:solidFill>
                <a:latin typeface="Arial"/>
                <a:ea typeface="Arial"/>
                <a:cs typeface="Arial"/>
                <a:sym typeface="Arial"/>
              </a:rPr>
              <a:t>プログラムが出来たら</a:t>
            </a:r>
            <a:endParaRPr b="1" i="0" sz="12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ja-JP" sz="1200" u="none" cap="none" strike="noStrike">
                <a:solidFill>
                  <a:srgbClr val="595959"/>
                </a:solidFill>
                <a:latin typeface="Arial"/>
                <a:ea typeface="Arial"/>
                <a:cs typeface="Arial"/>
                <a:sym typeface="Arial"/>
              </a:rPr>
              <a:t>転送しよう！</a:t>
            </a:r>
            <a:endParaRPr b="1" i="0" sz="1200" u="none" cap="none" strike="noStrike">
              <a:solidFill>
                <a:srgbClr val="595959"/>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55"/>
          <p:cNvSpPr/>
          <p:nvPr/>
        </p:nvSpPr>
        <p:spPr>
          <a:xfrm>
            <a:off x="466725" y="2057400"/>
            <a:ext cx="4324350" cy="2303906"/>
          </a:xfrm>
          <a:prstGeom prst="rect">
            <a:avLst/>
          </a:prstGeom>
          <a:solidFill>
            <a:schemeClr val="lt1"/>
          </a:solidFill>
          <a:ln cap="flat" cmpd="sng" w="12700">
            <a:solidFill>
              <a:srgbClr val="00206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ja-JP" sz="1600" u="sng" cap="none" strike="noStrike">
                <a:solidFill>
                  <a:schemeClr val="dk1"/>
                </a:solidFill>
                <a:latin typeface="Arial"/>
                <a:ea typeface="Arial"/>
                <a:cs typeface="Arial"/>
                <a:sym typeface="Arial"/>
              </a:rPr>
              <a:t>なぜうまくいかなかった？</a:t>
            </a:r>
            <a:endParaRPr b="0" i="0" sz="1400" u="none" cap="none" strike="noStrike">
              <a:solidFill>
                <a:srgbClr val="000000"/>
              </a:solidFill>
              <a:latin typeface="Arial"/>
              <a:ea typeface="Arial"/>
              <a:cs typeface="Arial"/>
              <a:sym typeface="Arial"/>
            </a:endParaRPr>
          </a:p>
        </p:txBody>
      </p:sp>
      <p:sp>
        <p:nvSpPr>
          <p:cNvPr id="553" name="Google Shape;553;p55"/>
          <p:cNvSpPr/>
          <p:nvPr/>
        </p:nvSpPr>
        <p:spPr>
          <a:xfrm>
            <a:off x="4953000" y="2057400"/>
            <a:ext cx="4486276" cy="2303067"/>
          </a:xfrm>
          <a:prstGeom prst="rect">
            <a:avLst/>
          </a:prstGeom>
          <a:solidFill>
            <a:schemeClr val="lt1"/>
          </a:solidFill>
          <a:ln cap="flat" cmpd="sng" w="12700">
            <a:solidFill>
              <a:srgbClr val="00206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ja-JP" sz="1600" u="sng" cap="none" strike="noStrike">
                <a:solidFill>
                  <a:schemeClr val="dk1"/>
                </a:solidFill>
                <a:latin typeface="Arial"/>
                <a:ea typeface="Arial"/>
                <a:cs typeface="Arial"/>
                <a:sym typeface="Arial"/>
              </a:rPr>
              <a:t>どう改良する？</a:t>
            </a:r>
            <a:endParaRPr b="1" i="0" sz="16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pic>
        <p:nvPicPr>
          <p:cNvPr descr="ヘルプ" id="554" name="Google Shape;554;p55"/>
          <p:cNvPicPr preferRelativeResize="0"/>
          <p:nvPr/>
        </p:nvPicPr>
        <p:blipFill rotWithShape="1">
          <a:blip r:embed="rId3">
            <a:alphaModFix/>
          </a:blip>
          <a:srcRect b="0" l="0" r="0" t="0"/>
          <a:stretch/>
        </p:blipFill>
        <p:spPr>
          <a:xfrm>
            <a:off x="1718398" y="2298851"/>
            <a:ext cx="1821005" cy="1821005"/>
          </a:xfrm>
          <a:prstGeom prst="rect">
            <a:avLst/>
          </a:prstGeom>
          <a:noFill/>
          <a:ln>
            <a:noFill/>
          </a:ln>
        </p:spPr>
      </p:pic>
      <p:pic>
        <p:nvPicPr>
          <p:cNvPr descr="リサイクルの標識" id="555" name="Google Shape;555;p55"/>
          <p:cNvPicPr preferRelativeResize="0"/>
          <p:nvPr/>
        </p:nvPicPr>
        <p:blipFill rotWithShape="1">
          <a:blip r:embed="rId4">
            <a:alphaModFix/>
          </a:blip>
          <a:srcRect b="0" l="0" r="0" t="0"/>
          <a:stretch/>
        </p:blipFill>
        <p:spPr>
          <a:xfrm>
            <a:off x="6331779" y="2344574"/>
            <a:ext cx="1728718" cy="1728718"/>
          </a:xfrm>
          <a:prstGeom prst="rect">
            <a:avLst/>
          </a:prstGeom>
          <a:noFill/>
          <a:ln>
            <a:noFill/>
          </a:ln>
        </p:spPr>
      </p:pic>
      <p:pic>
        <p:nvPicPr>
          <p:cNvPr descr="フラグ" id="556" name="Google Shape;556;p55"/>
          <p:cNvPicPr preferRelativeResize="0"/>
          <p:nvPr/>
        </p:nvPicPr>
        <p:blipFill rotWithShape="1">
          <a:blip r:embed="rId5">
            <a:alphaModFix/>
          </a:blip>
          <a:srcRect b="0" l="0" r="0" t="0"/>
          <a:stretch/>
        </p:blipFill>
        <p:spPr>
          <a:xfrm>
            <a:off x="787042" y="1130391"/>
            <a:ext cx="779621" cy="779621"/>
          </a:xfrm>
          <a:prstGeom prst="rect">
            <a:avLst/>
          </a:prstGeom>
          <a:noFill/>
          <a:ln>
            <a:noFill/>
          </a:ln>
        </p:spPr>
      </p:pic>
      <p:sp>
        <p:nvSpPr>
          <p:cNvPr id="557" name="Google Shape;557;p55"/>
          <p:cNvSpPr txBox="1"/>
          <p:nvPr/>
        </p:nvSpPr>
        <p:spPr>
          <a:xfrm>
            <a:off x="1429547" y="4702457"/>
            <a:ext cx="7046904" cy="142949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設計図を改良する場合は</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3F3F3F"/>
                </a:solidFill>
                <a:latin typeface="Arial"/>
                <a:ea typeface="Arial"/>
                <a:cs typeface="Arial"/>
                <a:sym typeface="Arial"/>
              </a:rPr>
              <a:t> 	[ 設計図.xlsx ] の【例題】シートを編集しよう</a:t>
            </a:r>
            <a:endParaRPr b="1" i="0" sz="16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フローチャート（プログラム）を改良する場合は </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	</a:t>
            </a:r>
            <a:r>
              <a:rPr b="1" i="0" lang="ja-JP" sz="1600" u="none" cap="none" strike="noStrike">
                <a:solidFill>
                  <a:srgbClr val="3F3F3F"/>
                </a:solidFill>
                <a:latin typeface="Arial"/>
                <a:ea typeface="Arial"/>
                <a:cs typeface="Arial"/>
                <a:sym typeface="Arial"/>
              </a:rPr>
              <a:t>[フローチャート.xlsx ] の【例題作業用】シートを編集しよう</a:t>
            </a:r>
            <a:endParaRPr b="1" i="0" sz="1400" u="none" cap="none" strike="noStrike">
              <a:solidFill>
                <a:srgbClr val="3F3F3F"/>
              </a:solidFill>
              <a:latin typeface="Arial"/>
              <a:ea typeface="Arial"/>
              <a:cs typeface="Arial"/>
              <a:sym typeface="Arial"/>
            </a:endParaRPr>
          </a:p>
        </p:txBody>
      </p:sp>
      <p:pic>
        <p:nvPicPr>
          <p:cNvPr descr="プログラミングNo27フローチャートイラスト" id="558" name="Google Shape;558;p55"/>
          <p:cNvPicPr preferRelativeResize="0"/>
          <p:nvPr/>
        </p:nvPicPr>
        <p:blipFill rotWithShape="1">
          <a:blip r:embed="rId6">
            <a:alphaModFix/>
          </a:blip>
          <a:srcRect b="0" l="0" r="0" t="0"/>
          <a:stretch/>
        </p:blipFill>
        <p:spPr>
          <a:xfrm>
            <a:off x="8358520" y="5606792"/>
            <a:ext cx="764694" cy="764694"/>
          </a:xfrm>
          <a:prstGeom prst="rect">
            <a:avLst/>
          </a:prstGeom>
          <a:noFill/>
          <a:ln>
            <a:noFill/>
          </a:ln>
        </p:spPr>
      </p:pic>
      <p:grpSp>
        <p:nvGrpSpPr>
          <p:cNvPr id="559" name="Google Shape;559;p55"/>
          <p:cNvGrpSpPr/>
          <p:nvPr/>
        </p:nvGrpSpPr>
        <p:grpSpPr>
          <a:xfrm>
            <a:off x="7776835" y="4600240"/>
            <a:ext cx="1346379" cy="1168153"/>
            <a:chOff x="7850145" y="4222100"/>
            <a:chExt cx="1346379" cy="1168153"/>
          </a:xfrm>
        </p:grpSpPr>
        <p:pic>
          <p:nvPicPr>
            <p:cNvPr descr="ダイアグラム&#10;&#10;低い精度で自動的に生成された説明" id="560" name="Google Shape;560;p55"/>
            <p:cNvPicPr preferRelativeResize="0"/>
            <p:nvPr/>
          </p:nvPicPr>
          <p:blipFill rotWithShape="1">
            <a:blip r:embed="rId7">
              <a:alphaModFix/>
            </a:blip>
            <a:srcRect b="0" l="0" r="0" t="0"/>
            <a:stretch/>
          </p:blipFill>
          <p:spPr>
            <a:xfrm>
              <a:off x="8060497" y="4222100"/>
              <a:ext cx="1136027" cy="771757"/>
            </a:xfrm>
            <a:prstGeom prst="rect">
              <a:avLst/>
            </a:prstGeom>
            <a:noFill/>
            <a:ln>
              <a:noFill/>
            </a:ln>
          </p:spPr>
        </p:pic>
        <p:pic>
          <p:nvPicPr>
            <p:cNvPr descr="考え事をしている女性会社員のイラスト（スーツ）" id="561" name="Google Shape;561;p55"/>
            <p:cNvPicPr preferRelativeResize="0"/>
            <p:nvPr/>
          </p:nvPicPr>
          <p:blipFill rotWithShape="1">
            <a:blip r:embed="rId8">
              <a:alphaModFix/>
            </a:blip>
            <a:srcRect b="0" l="0" r="0" t="0"/>
            <a:stretch/>
          </p:blipFill>
          <p:spPr>
            <a:xfrm>
              <a:off x="7850145" y="4597460"/>
              <a:ext cx="626306" cy="792793"/>
            </a:xfrm>
            <a:prstGeom prst="rect">
              <a:avLst/>
            </a:prstGeom>
            <a:noFill/>
            <a:ln>
              <a:noFill/>
            </a:ln>
          </p:spPr>
        </p:pic>
      </p:grpSp>
      <p:sp>
        <p:nvSpPr>
          <p:cNvPr id="562" name="Google Shape;562;p55"/>
          <p:cNvSpPr txBox="1"/>
          <p:nvPr/>
        </p:nvSpPr>
        <p:spPr>
          <a:xfrm>
            <a:off x="1021824" y="486514"/>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④ 分別トライ　例題</a:t>
            </a:r>
            <a:endParaRPr b="1" i="0" sz="2889" u="none" cap="none" strike="noStrike">
              <a:solidFill>
                <a:schemeClr val="lt1"/>
              </a:solidFill>
              <a:latin typeface="Arial"/>
              <a:ea typeface="Arial"/>
              <a:cs typeface="Arial"/>
              <a:sym typeface="Arial"/>
            </a:endParaRPr>
          </a:p>
        </p:txBody>
      </p:sp>
      <p:sp>
        <p:nvSpPr>
          <p:cNvPr id="563" name="Google Shape;563;p55"/>
          <p:cNvSpPr txBox="1"/>
          <p:nvPr/>
        </p:nvSpPr>
        <p:spPr>
          <a:xfrm>
            <a:off x="1336106" y="1350944"/>
            <a:ext cx="844632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3F3F3F"/>
                </a:solidFill>
                <a:latin typeface="Arial"/>
                <a:ea typeface="Arial"/>
                <a:cs typeface="Arial"/>
                <a:sym typeface="Arial"/>
              </a:rPr>
              <a:t>プログラムが完成したら、実際に「缶」と「ペットボトル」を分別してみよう！</a:t>
            </a:r>
            <a:endParaRPr b="1" i="0" sz="1600" u="none" cap="none" strike="noStrike">
              <a:solidFill>
                <a:srgbClr val="3F3F3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6"/>
          <p:cNvSpPr txBox="1"/>
          <p:nvPr/>
        </p:nvSpPr>
        <p:spPr>
          <a:xfrm>
            <a:off x="1021824" y="486514"/>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④分別トライ　【演習】3種類分別</a:t>
            </a:r>
            <a:endParaRPr b="1" i="0" sz="2889" u="none" cap="none" strike="noStrike">
              <a:solidFill>
                <a:schemeClr val="lt1"/>
              </a:solidFill>
              <a:latin typeface="Arial"/>
              <a:ea typeface="Arial"/>
              <a:cs typeface="Arial"/>
              <a:sym typeface="Arial"/>
            </a:endParaRPr>
          </a:p>
        </p:txBody>
      </p:sp>
      <p:sp>
        <p:nvSpPr>
          <p:cNvPr id="569" name="Google Shape;569;p56"/>
          <p:cNvSpPr txBox="1"/>
          <p:nvPr/>
        </p:nvSpPr>
        <p:spPr>
          <a:xfrm>
            <a:off x="1336106" y="1350944"/>
            <a:ext cx="844632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3F3F3F"/>
                </a:solidFill>
                <a:latin typeface="Arial"/>
                <a:ea typeface="Arial"/>
                <a:cs typeface="Arial"/>
                <a:sym typeface="Arial"/>
              </a:rPr>
              <a:t>次に「スチール缶」「アルミ缶」「ペットボトル」を分別できるように改良しよう！</a:t>
            </a:r>
            <a:endParaRPr b="1" i="0" sz="1600" u="none" cap="none" strike="noStrike">
              <a:solidFill>
                <a:srgbClr val="3F3F3F"/>
              </a:solidFill>
              <a:latin typeface="Arial"/>
              <a:ea typeface="Arial"/>
              <a:cs typeface="Arial"/>
              <a:sym typeface="Arial"/>
            </a:endParaRPr>
          </a:p>
        </p:txBody>
      </p:sp>
      <p:sp>
        <p:nvSpPr>
          <p:cNvPr id="570" name="Google Shape;570;p56"/>
          <p:cNvSpPr/>
          <p:nvPr/>
        </p:nvSpPr>
        <p:spPr>
          <a:xfrm>
            <a:off x="466725" y="2057400"/>
            <a:ext cx="4324350" cy="2303906"/>
          </a:xfrm>
          <a:prstGeom prst="rect">
            <a:avLst/>
          </a:prstGeom>
          <a:solidFill>
            <a:schemeClr val="lt1"/>
          </a:solidFill>
          <a:ln cap="flat" cmpd="sng" w="12700">
            <a:solidFill>
              <a:srgbClr val="00206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ja-JP" sz="1600" u="sng" cap="none" strike="noStrike">
                <a:solidFill>
                  <a:schemeClr val="dk1"/>
                </a:solidFill>
                <a:latin typeface="Arial"/>
                <a:ea typeface="Arial"/>
                <a:cs typeface="Arial"/>
                <a:sym typeface="Arial"/>
              </a:rPr>
              <a:t>なぜうまくいかなかった？</a:t>
            </a:r>
            <a:endParaRPr b="0" i="0" sz="1400" u="none" cap="none" strike="noStrike">
              <a:solidFill>
                <a:srgbClr val="000000"/>
              </a:solidFill>
              <a:latin typeface="Arial"/>
              <a:ea typeface="Arial"/>
              <a:cs typeface="Arial"/>
              <a:sym typeface="Arial"/>
            </a:endParaRPr>
          </a:p>
        </p:txBody>
      </p:sp>
      <p:sp>
        <p:nvSpPr>
          <p:cNvPr id="571" name="Google Shape;571;p56"/>
          <p:cNvSpPr/>
          <p:nvPr/>
        </p:nvSpPr>
        <p:spPr>
          <a:xfrm>
            <a:off x="4953000" y="2057400"/>
            <a:ext cx="4486276" cy="2303067"/>
          </a:xfrm>
          <a:prstGeom prst="rect">
            <a:avLst/>
          </a:prstGeom>
          <a:solidFill>
            <a:schemeClr val="lt1"/>
          </a:solidFill>
          <a:ln cap="flat" cmpd="sng" w="12700">
            <a:solidFill>
              <a:srgbClr val="00206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ja-JP" sz="1600" u="sng" cap="none" strike="noStrike">
                <a:solidFill>
                  <a:schemeClr val="dk1"/>
                </a:solidFill>
                <a:latin typeface="Arial"/>
                <a:ea typeface="Arial"/>
                <a:cs typeface="Arial"/>
                <a:sym typeface="Arial"/>
              </a:rPr>
              <a:t>どう改良する？</a:t>
            </a:r>
            <a:endParaRPr b="1" i="0" sz="16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pic>
        <p:nvPicPr>
          <p:cNvPr descr="ヘルプ" id="572" name="Google Shape;572;p56"/>
          <p:cNvPicPr preferRelativeResize="0"/>
          <p:nvPr/>
        </p:nvPicPr>
        <p:blipFill rotWithShape="1">
          <a:blip r:embed="rId3">
            <a:alphaModFix/>
          </a:blip>
          <a:srcRect b="0" l="0" r="0" t="0"/>
          <a:stretch/>
        </p:blipFill>
        <p:spPr>
          <a:xfrm>
            <a:off x="1718398" y="2298851"/>
            <a:ext cx="1821005" cy="1821005"/>
          </a:xfrm>
          <a:prstGeom prst="rect">
            <a:avLst/>
          </a:prstGeom>
          <a:noFill/>
          <a:ln>
            <a:noFill/>
          </a:ln>
        </p:spPr>
      </p:pic>
      <p:pic>
        <p:nvPicPr>
          <p:cNvPr descr="リサイクルの標識" id="573" name="Google Shape;573;p56"/>
          <p:cNvPicPr preferRelativeResize="0"/>
          <p:nvPr/>
        </p:nvPicPr>
        <p:blipFill rotWithShape="1">
          <a:blip r:embed="rId4">
            <a:alphaModFix/>
          </a:blip>
          <a:srcRect b="0" l="0" r="0" t="0"/>
          <a:stretch/>
        </p:blipFill>
        <p:spPr>
          <a:xfrm>
            <a:off x="6331779" y="2344574"/>
            <a:ext cx="1728718" cy="1728718"/>
          </a:xfrm>
          <a:prstGeom prst="rect">
            <a:avLst/>
          </a:prstGeom>
          <a:noFill/>
          <a:ln>
            <a:noFill/>
          </a:ln>
        </p:spPr>
      </p:pic>
      <p:pic>
        <p:nvPicPr>
          <p:cNvPr descr="フラグ" id="574" name="Google Shape;574;p56"/>
          <p:cNvPicPr preferRelativeResize="0"/>
          <p:nvPr/>
        </p:nvPicPr>
        <p:blipFill rotWithShape="1">
          <a:blip r:embed="rId5">
            <a:alphaModFix/>
          </a:blip>
          <a:srcRect b="0" l="0" r="0" t="0"/>
          <a:stretch/>
        </p:blipFill>
        <p:spPr>
          <a:xfrm>
            <a:off x="787042" y="1130391"/>
            <a:ext cx="779621" cy="779621"/>
          </a:xfrm>
          <a:prstGeom prst="rect">
            <a:avLst/>
          </a:prstGeom>
          <a:noFill/>
          <a:ln>
            <a:noFill/>
          </a:ln>
        </p:spPr>
      </p:pic>
      <p:sp>
        <p:nvSpPr>
          <p:cNvPr id="575" name="Google Shape;575;p56"/>
          <p:cNvSpPr txBox="1"/>
          <p:nvPr/>
        </p:nvSpPr>
        <p:spPr>
          <a:xfrm>
            <a:off x="1429547" y="4702457"/>
            <a:ext cx="7046904" cy="142949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設計図を改良する場合は</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3F3F3F"/>
                </a:solidFill>
                <a:latin typeface="Arial"/>
                <a:ea typeface="Arial"/>
                <a:cs typeface="Arial"/>
                <a:sym typeface="Arial"/>
              </a:rPr>
              <a:t> 	[ 設計図.xlsx ] の【演習】シートを編集しよう</a:t>
            </a:r>
            <a:endParaRPr b="1" i="0" sz="16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フローチャート（プログラム）を改良する場合は </a:t>
            </a:r>
            <a:endParaRPr b="1" i="0" sz="1400" u="none" cap="none" strike="noStrike">
              <a:solidFill>
                <a:srgbClr val="3F3F3F"/>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1" i="0" lang="ja-JP" sz="1400" u="none" cap="none" strike="noStrike">
                <a:solidFill>
                  <a:srgbClr val="3F3F3F"/>
                </a:solidFill>
                <a:latin typeface="Arial"/>
                <a:ea typeface="Arial"/>
                <a:cs typeface="Arial"/>
                <a:sym typeface="Arial"/>
              </a:rPr>
              <a:t>	</a:t>
            </a:r>
            <a:r>
              <a:rPr b="1" i="0" lang="ja-JP" sz="1600" u="none" cap="none" strike="noStrike">
                <a:solidFill>
                  <a:srgbClr val="3F3F3F"/>
                </a:solidFill>
                <a:latin typeface="Arial"/>
                <a:ea typeface="Arial"/>
                <a:cs typeface="Arial"/>
                <a:sym typeface="Arial"/>
              </a:rPr>
              <a:t>[フローチャート.xlsx ] の【演習】シートを編集しよう</a:t>
            </a:r>
            <a:endParaRPr b="1" i="0" sz="1400" u="none" cap="none" strike="noStrike">
              <a:solidFill>
                <a:srgbClr val="3F3F3F"/>
              </a:solidFill>
              <a:latin typeface="Arial"/>
              <a:ea typeface="Arial"/>
              <a:cs typeface="Arial"/>
              <a:sym typeface="Arial"/>
            </a:endParaRPr>
          </a:p>
        </p:txBody>
      </p:sp>
      <p:pic>
        <p:nvPicPr>
          <p:cNvPr descr="プログラミングNo27フローチャートイラスト" id="576" name="Google Shape;576;p56"/>
          <p:cNvPicPr preferRelativeResize="0"/>
          <p:nvPr/>
        </p:nvPicPr>
        <p:blipFill rotWithShape="1">
          <a:blip r:embed="rId6">
            <a:alphaModFix/>
          </a:blip>
          <a:srcRect b="0" l="0" r="0" t="0"/>
          <a:stretch/>
        </p:blipFill>
        <p:spPr>
          <a:xfrm>
            <a:off x="8358520" y="5606792"/>
            <a:ext cx="764694" cy="764694"/>
          </a:xfrm>
          <a:prstGeom prst="rect">
            <a:avLst/>
          </a:prstGeom>
          <a:noFill/>
          <a:ln>
            <a:noFill/>
          </a:ln>
        </p:spPr>
      </p:pic>
      <p:grpSp>
        <p:nvGrpSpPr>
          <p:cNvPr id="577" name="Google Shape;577;p56"/>
          <p:cNvGrpSpPr/>
          <p:nvPr/>
        </p:nvGrpSpPr>
        <p:grpSpPr>
          <a:xfrm>
            <a:off x="7776835" y="4600240"/>
            <a:ext cx="1346379" cy="1168153"/>
            <a:chOff x="7850145" y="4222100"/>
            <a:chExt cx="1346379" cy="1168153"/>
          </a:xfrm>
        </p:grpSpPr>
        <p:pic>
          <p:nvPicPr>
            <p:cNvPr descr="ダイアグラム&#10;&#10;低い精度で自動的に生成された説明" id="578" name="Google Shape;578;p56"/>
            <p:cNvPicPr preferRelativeResize="0"/>
            <p:nvPr/>
          </p:nvPicPr>
          <p:blipFill rotWithShape="1">
            <a:blip r:embed="rId7">
              <a:alphaModFix/>
            </a:blip>
            <a:srcRect b="0" l="0" r="0" t="0"/>
            <a:stretch/>
          </p:blipFill>
          <p:spPr>
            <a:xfrm>
              <a:off x="8060497" y="4222100"/>
              <a:ext cx="1136027" cy="771757"/>
            </a:xfrm>
            <a:prstGeom prst="rect">
              <a:avLst/>
            </a:prstGeom>
            <a:noFill/>
            <a:ln>
              <a:noFill/>
            </a:ln>
          </p:spPr>
        </p:pic>
        <p:pic>
          <p:nvPicPr>
            <p:cNvPr descr="考え事をしている女性会社員のイラスト（スーツ）" id="579" name="Google Shape;579;p56"/>
            <p:cNvPicPr preferRelativeResize="0"/>
            <p:nvPr/>
          </p:nvPicPr>
          <p:blipFill rotWithShape="1">
            <a:blip r:embed="rId8">
              <a:alphaModFix/>
            </a:blip>
            <a:srcRect b="0" l="0" r="0" t="0"/>
            <a:stretch/>
          </p:blipFill>
          <p:spPr>
            <a:xfrm>
              <a:off x="7850145" y="4597460"/>
              <a:ext cx="626306" cy="792793"/>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g108ea01c89d_0_7"/>
          <p:cNvPicPr preferRelativeResize="0"/>
          <p:nvPr/>
        </p:nvPicPr>
        <p:blipFill>
          <a:blip r:embed="rId3">
            <a:alphaModFix/>
          </a:blip>
          <a:stretch>
            <a:fillRect/>
          </a:stretch>
        </p:blipFill>
        <p:spPr>
          <a:xfrm>
            <a:off x="4052975" y="657219"/>
            <a:ext cx="5188574" cy="1834625"/>
          </a:xfrm>
          <a:prstGeom prst="rect">
            <a:avLst/>
          </a:prstGeom>
          <a:noFill/>
          <a:ln>
            <a:noFill/>
          </a:ln>
        </p:spPr>
      </p:pic>
      <p:pic>
        <p:nvPicPr>
          <p:cNvPr id="585" name="Google Shape;585;g108ea01c89d_0_7"/>
          <p:cNvPicPr preferRelativeResize="0"/>
          <p:nvPr/>
        </p:nvPicPr>
        <p:blipFill>
          <a:blip r:embed="rId4">
            <a:alphaModFix/>
          </a:blip>
          <a:stretch>
            <a:fillRect/>
          </a:stretch>
        </p:blipFill>
        <p:spPr>
          <a:xfrm>
            <a:off x="17450" y="3444425"/>
            <a:ext cx="4035525" cy="3092574"/>
          </a:xfrm>
          <a:prstGeom prst="rect">
            <a:avLst/>
          </a:prstGeom>
          <a:noFill/>
          <a:ln>
            <a:noFill/>
          </a:ln>
        </p:spPr>
      </p:pic>
      <p:sp>
        <p:nvSpPr>
          <p:cNvPr id="586" name="Google Shape;586;g108ea01c89d_0_7"/>
          <p:cNvSpPr txBox="1"/>
          <p:nvPr/>
        </p:nvSpPr>
        <p:spPr>
          <a:xfrm>
            <a:off x="1573972" y="-46650"/>
            <a:ext cx="7878900" cy="537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片付け方法</a:t>
            </a:r>
            <a:endParaRPr b="1" i="0" sz="2889" u="none" cap="none" strike="noStrike">
              <a:solidFill>
                <a:schemeClr val="lt1"/>
              </a:solidFill>
              <a:latin typeface="Arial"/>
              <a:ea typeface="Arial"/>
              <a:cs typeface="Arial"/>
              <a:sym typeface="Arial"/>
            </a:endParaRPr>
          </a:p>
        </p:txBody>
      </p:sp>
      <p:grpSp>
        <p:nvGrpSpPr>
          <p:cNvPr id="587" name="Google Shape;587;g108ea01c89d_0_7"/>
          <p:cNvGrpSpPr/>
          <p:nvPr/>
        </p:nvGrpSpPr>
        <p:grpSpPr>
          <a:xfrm>
            <a:off x="262648" y="564050"/>
            <a:ext cx="9090502" cy="6049150"/>
            <a:chOff x="262648" y="564050"/>
            <a:chExt cx="9090502" cy="6049150"/>
          </a:xfrm>
        </p:grpSpPr>
        <p:pic>
          <p:nvPicPr>
            <p:cNvPr id="588" name="Google Shape;588;g108ea01c89d_0_7"/>
            <p:cNvPicPr preferRelativeResize="0"/>
            <p:nvPr/>
          </p:nvPicPr>
          <p:blipFill rotWithShape="1">
            <a:blip r:embed="rId5">
              <a:alphaModFix/>
            </a:blip>
            <a:srcRect b="0" l="0" r="0" t="0"/>
            <a:stretch/>
          </p:blipFill>
          <p:spPr>
            <a:xfrm>
              <a:off x="262648" y="564050"/>
              <a:ext cx="1785226" cy="1338900"/>
            </a:xfrm>
            <a:prstGeom prst="rect">
              <a:avLst/>
            </a:prstGeom>
            <a:noFill/>
            <a:ln>
              <a:noFill/>
            </a:ln>
          </p:spPr>
        </p:pic>
        <p:sp>
          <p:nvSpPr>
            <p:cNvPr id="589" name="Google Shape;589;g108ea01c89d_0_7"/>
            <p:cNvSpPr txBox="1"/>
            <p:nvPr/>
          </p:nvSpPr>
          <p:spPr>
            <a:xfrm>
              <a:off x="2060066" y="571842"/>
              <a:ext cx="19152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ラベルがついているので同じ数字のラベルの箱に教材を入れてください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例）1001</a:t>
              </a:r>
              <a:endParaRPr b="0" i="0" sz="1400" u="none" cap="none" strike="noStrike">
                <a:solidFill>
                  <a:srgbClr val="000000"/>
                </a:solidFill>
                <a:latin typeface="Arial"/>
                <a:ea typeface="Arial"/>
                <a:cs typeface="Arial"/>
                <a:sym typeface="Arial"/>
              </a:endParaRPr>
            </a:p>
          </p:txBody>
        </p:sp>
        <p:sp>
          <p:nvSpPr>
            <p:cNvPr id="590" name="Google Shape;590;g108ea01c89d_0_7"/>
            <p:cNvSpPr/>
            <p:nvPr/>
          </p:nvSpPr>
          <p:spPr>
            <a:xfrm>
              <a:off x="3968900" y="2750300"/>
              <a:ext cx="1728000" cy="2160000"/>
            </a:xfrm>
            <a:prstGeom prst="wedgeRectCallout">
              <a:avLst>
                <a:gd fmla="val -2531" name="adj1"/>
                <a:gd fmla="val -76965" name="adj2"/>
              </a:avLst>
            </a:prstGeom>
            <a:solidFill>
              <a:schemeClr val="lt1"/>
            </a:solidFill>
            <a:ln cap="flat" cmpd="sng" w="952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108ea01c89d_0_7"/>
            <p:cNvSpPr/>
            <p:nvPr/>
          </p:nvSpPr>
          <p:spPr>
            <a:xfrm>
              <a:off x="7625150" y="2750300"/>
              <a:ext cx="1728000" cy="2160000"/>
            </a:xfrm>
            <a:prstGeom prst="wedgeRectCallout">
              <a:avLst>
                <a:gd fmla="val -2531" name="adj1"/>
                <a:gd fmla="val -76965" name="adj2"/>
              </a:avLst>
            </a:prstGeom>
            <a:solidFill>
              <a:schemeClr val="lt1"/>
            </a:solidFill>
            <a:ln cap="flat" cmpd="sng" w="952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108ea01c89d_0_7"/>
            <p:cNvSpPr/>
            <p:nvPr/>
          </p:nvSpPr>
          <p:spPr>
            <a:xfrm>
              <a:off x="3963075" y="5030400"/>
              <a:ext cx="5112000" cy="1582800"/>
            </a:xfrm>
            <a:prstGeom prst="wedgeRectCallout">
              <a:avLst>
                <a:gd fmla="val -83083" name="adj1"/>
                <a:gd fmla="val -16585" name="adj2"/>
              </a:avLst>
            </a:prstGeom>
            <a:solidFill>
              <a:schemeClr val="lt1"/>
            </a:solidFill>
            <a:ln cap="flat" cmpd="sng" w="952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3" name="Google Shape;593;g108ea01c89d_0_7"/>
            <p:cNvPicPr preferRelativeResize="0"/>
            <p:nvPr/>
          </p:nvPicPr>
          <p:blipFill rotWithShape="1">
            <a:blip r:embed="rId6">
              <a:alphaModFix/>
            </a:blip>
            <a:srcRect b="0" l="0" r="33288" t="0"/>
            <a:stretch/>
          </p:blipFill>
          <p:spPr>
            <a:xfrm rot="-5400000">
              <a:off x="4654000" y="4941399"/>
              <a:ext cx="1013276" cy="2025226"/>
            </a:xfrm>
            <a:prstGeom prst="rect">
              <a:avLst/>
            </a:prstGeom>
            <a:noFill/>
            <a:ln>
              <a:noFill/>
            </a:ln>
          </p:spPr>
        </p:pic>
        <p:pic>
          <p:nvPicPr>
            <p:cNvPr id="594" name="Google Shape;594;g108ea01c89d_0_7"/>
            <p:cNvPicPr preferRelativeResize="0"/>
            <p:nvPr/>
          </p:nvPicPr>
          <p:blipFill rotWithShape="1">
            <a:blip r:embed="rId7">
              <a:alphaModFix/>
            </a:blip>
            <a:srcRect b="0" l="0" r="0" t="0"/>
            <a:stretch/>
          </p:blipFill>
          <p:spPr>
            <a:xfrm rot="5400000">
              <a:off x="6957675" y="4622473"/>
              <a:ext cx="1426799" cy="2401951"/>
            </a:xfrm>
            <a:prstGeom prst="rect">
              <a:avLst/>
            </a:prstGeom>
            <a:noFill/>
            <a:ln>
              <a:noFill/>
            </a:ln>
          </p:spPr>
        </p:pic>
      </p:grpSp>
      <p:pic>
        <p:nvPicPr>
          <p:cNvPr id="595" name="Google Shape;595;g108ea01c89d_0_7"/>
          <p:cNvPicPr preferRelativeResize="0"/>
          <p:nvPr/>
        </p:nvPicPr>
        <p:blipFill>
          <a:blip r:embed="rId8">
            <a:alphaModFix/>
          </a:blip>
          <a:stretch>
            <a:fillRect/>
          </a:stretch>
        </p:blipFill>
        <p:spPr>
          <a:xfrm>
            <a:off x="7721599" y="2853125"/>
            <a:ext cx="1443750" cy="1939861"/>
          </a:xfrm>
          <a:prstGeom prst="rect">
            <a:avLst/>
          </a:prstGeom>
          <a:noFill/>
          <a:ln>
            <a:noFill/>
          </a:ln>
        </p:spPr>
      </p:pic>
      <p:pic>
        <p:nvPicPr>
          <p:cNvPr id="596" name="Google Shape;596;g108ea01c89d_0_7"/>
          <p:cNvPicPr preferRelativeResize="0"/>
          <p:nvPr/>
        </p:nvPicPr>
        <p:blipFill>
          <a:blip r:embed="rId9">
            <a:alphaModFix/>
          </a:blip>
          <a:stretch>
            <a:fillRect/>
          </a:stretch>
        </p:blipFill>
        <p:spPr>
          <a:xfrm>
            <a:off x="4052975" y="2856625"/>
            <a:ext cx="1573002" cy="1939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7"/>
          <p:cNvSpPr txBox="1"/>
          <p:nvPr/>
        </p:nvSpPr>
        <p:spPr>
          <a:xfrm>
            <a:off x="1021824" y="430241"/>
            <a:ext cx="7862351" cy="536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⑤ iPadとmicro:bitの接続方法</a:t>
            </a:r>
            <a:endParaRPr b="0" i="0" sz="1400" u="none" cap="none" strike="noStrike">
              <a:solidFill>
                <a:srgbClr val="000000"/>
              </a:solidFill>
              <a:latin typeface="Arial"/>
              <a:ea typeface="Arial"/>
              <a:cs typeface="Arial"/>
              <a:sym typeface="Arial"/>
            </a:endParaRPr>
          </a:p>
        </p:txBody>
      </p:sp>
      <p:cxnSp>
        <p:nvCxnSpPr>
          <p:cNvPr id="602" name="Google Shape;602;p57"/>
          <p:cNvCxnSpPr/>
          <p:nvPr/>
        </p:nvCxnSpPr>
        <p:spPr>
          <a:xfrm>
            <a:off x="159391" y="4035628"/>
            <a:ext cx="9594208" cy="0"/>
          </a:xfrm>
          <a:prstGeom prst="straightConnector1">
            <a:avLst/>
          </a:prstGeom>
          <a:noFill/>
          <a:ln cap="flat" cmpd="sng" w="9525">
            <a:solidFill>
              <a:schemeClr val="accent1"/>
            </a:solidFill>
            <a:prstDash val="lgDash"/>
            <a:miter lim="800000"/>
            <a:headEnd len="sm" w="sm" type="none"/>
            <a:tailEnd len="sm" w="sm" type="none"/>
          </a:ln>
        </p:spPr>
      </p:cxnSp>
      <p:grpSp>
        <p:nvGrpSpPr>
          <p:cNvPr id="603" name="Google Shape;603;p57"/>
          <p:cNvGrpSpPr/>
          <p:nvPr/>
        </p:nvGrpSpPr>
        <p:grpSpPr>
          <a:xfrm>
            <a:off x="203898" y="1044923"/>
            <a:ext cx="9605835" cy="5595428"/>
            <a:chOff x="203898" y="1044923"/>
            <a:chExt cx="9605835" cy="5595428"/>
          </a:xfrm>
        </p:grpSpPr>
        <p:sp>
          <p:nvSpPr>
            <p:cNvPr id="604" name="Google Shape;604;p57"/>
            <p:cNvSpPr txBox="1"/>
            <p:nvPr/>
          </p:nvSpPr>
          <p:spPr>
            <a:xfrm>
              <a:off x="6362407" y="1044923"/>
              <a:ext cx="3447326"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micro:bitの</a:t>
              </a:r>
              <a:endParaRPr b="1" i="0" sz="12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1F4E79"/>
                  </a:solidFill>
                  <a:latin typeface="Arial"/>
                  <a:ea typeface="Arial"/>
                  <a:cs typeface="Arial"/>
                  <a:sym typeface="Arial"/>
                </a:rPr>
                <a:t>Aボタン・Bボタン・リセットボタン</a:t>
              </a:r>
              <a:endParaRPr b="1" i="0" sz="11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1F4E79"/>
                  </a:solidFill>
                  <a:latin typeface="Arial"/>
                  <a:ea typeface="Arial"/>
                  <a:cs typeface="Arial"/>
                  <a:sym typeface="Arial"/>
                </a:rPr>
                <a:t>を同時に押し、リセットボタンだけ離す。</a:t>
              </a:r>
              <a:endParaRPr b="0" i="0" sz="1200" u="none" cap="none" strike="noStrike">
                <a:solidFill>
                  <a:srgbClr val="000000"/>
                </a:solidFill>
                <a:latin typeface="Arial"/>
                <a:ea typeface="Arial"/>
                <a:cs typeface="Arial"/>
                <a:sym typeface="Arial"/>
              </a:endParaRPr>
            </a:p>
          </p:txBody>
        </p:sp>
        <p:grpSp>
          <p:nvGrpSpPr>
            <p:cNvPr id="605" name="Google Shape;605;p57"/>
            <p:cNvGrpSpPr/>
            <p:nvPr/>
          </p:nvGrpSpPr>
          <p:grpSpPr>
            <a:xfrm>
              <a:off x="203898" y="1175359"/>
              <a:ext cx="9204751" cy="5464992"/>
              <a:chOff x="203898" y="1175359"/>
              <a:chExt cx="9204751" cy="5464992"/>
            </a:xfrm>
          </p:grpSpPr>
          <p:pic>
            <p:nvPicPr>
              <p:cNvPr id="606" name="Google Shape;606;p57"/>
              <p:cNvPicPr preferRelativeResize="0"/>
              <p:nvPr/>
            </p:nvPicPr>
            <p:blipFill rotWithShape="1">
              <a:blip r:embed="rId3">
                <a:alphaModFix/>
              </a:blip>
              <a:srcRect b="0" l="0" r="0" t="0"/>
              <a:stretch/>
            </p:blipFill>
            <p:spPr>
              <a:xfrm>
                <a:off x="626084" y="4772755"/>
                <a:ext cx="2193510" cy="1866053"/>
              </a:xfrm>
              <a:prstGeom prst="rect">
                <a:avLst/>
              </a:prstGeom>
              <a:noFill/>
              <a:ln>
                <a:noFill/>
              </a:ln>
            </p:spPr>
          </p:pic>
          <p:grpSp>
            <p:nvGrpSpPr>
              <p:cNvPr id="607" name="Google Shape;607;p57"/>
              <p:cNvGrpSpPr/>
              <p:nvPr/>
            </p:nvGrpSpPr>
            <p:grpSpPr>
              <a:xfrm>
                <a:off x="2521257" y="1887423"/>
                <a:ext cx="1181525" cy="1943544"/>
                <a:chOff x="474723" y="3094960"/>
                <a:chExt cx="1638379" cy="3000729"/>
              </a:xfrm>
            </p:grpSpPr>
            <p:pic>
              <p:nvPicPr>
                <p:cNvPr id="608" name="Google Shape;608;p57"/>
                <p:cNvPicPr preferRelativeResize="0"/>
                <p:nvPr/>
              </p:nvPicPr>
              <p:blipFill rotWithShape="1">
                <a:blip r:embed="rId4">
                  <a:alphaModFix/>
                </a:blip>
                <a:srcRect b="0" l="0" r="0" t="0"/>
                <a:stretch/>
              </p:blipFill>
              <p:spPr>
                <a:xfrm>
                  <a:off x="505317" y="3094960"/>
                  <a:ext cx="1591120" cy="3000729"/>
                </a:xfrm>
                <a:prstGeom prst="rect">
                  <a:avLst/>
                </a:prstGeom>
                <a:noFill/>
                <a:ln>
                  <a:noFill/>
                </a:ln>
              </p:spPr>
            </p:pic>
            <p:sp>
              <p:nvSpPr>
                <p:cNvPr id="609" name="Google Shape;609;p57"/>
                <p:cNvSpPr/>
                <p:nvPr/>
              </p:nvSpPr>
              <p:spPr>
                <a:xfrm>
                  <a:off x="474723" y="4156793"/>
                  <a:ext cx="1638379" cy="417894"/>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pic>
            <p:nvPicPr>
              <p:cNvPr id="610" name="Google Shape;610;p57"/>
              <p:cNvPicPr preferRelativeResize="0"/>
              <p:nvPr/>
            </p:nvPicPr>
            <p:blipFill rotWithShape="1">
              <a:blip r:embed="rId5">
                <a:alphaModFix/>
              </a:blip>
              <a:srcRect b="0" l="0" r="0" t="0"/>
              <a:stretch/>
            </p:blipFill>
            <p:spPr>
              <a:xfrm>
                <a:off x="4676010" y="1838717"/>
                <a:ext cx="1140303" cy="1992250"/>
              </a:xfrm>
              <a:prstGeom prst="rect">
                <a:avLst/>
              </a:prstGeom>
              <a:noFill/>
              <a:ln>
                <a:noFill/>
              </a:ln>
            </p:spPr>
          </p:pic>
          <p:sp>
            <p:nvSpPr>
              <p:cNvPr id="611" name="Google Shape;611;p57"/>
              <p:cNvSpPr txBox="1"/>
              <p:nvPr/>
            </p:nvSpPr>
            <p:spPr>
              <a:xfrm>
                <a:off x="2298623" y="1180945"/>
                <a:ext cx="1626792"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Choose micro:bitを</a:t>
                </a:r>
                <a:endParaRPr b="1" i="0" sz="12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タップ</a:t>
                </a:r>
                <a:endParaRPr b="0" i="0" sz="1200" u="none" cap="none" strike="noStrike">
                  <a:solidFill>
                    <a:srgbClr val="000000"/>
                  </a:solidFill>
                  <a:latin typeface="Arial"/>
                  <a:ea typeface="Arial"/>
                  <a:cs typeface="Arial"/>
                  <a:sym typeface="Arial"/>
                </a:endParaRPr>
              </a:p>
            </p:txBody>
          </p:sp>
          <p:sp>
            <p:nvSpPr>
              <p:cNvPr id="612" name="Google Shape;612;p57"/>
              <p:cNvSpPr txBox="1"/>
              <p:nvPr/>
            </p:nvSpPr>
            <p:spPr>
              <a:xfrm>
                <a:off x="4378061" y="1175359"/>
                <a:ext cx="1858009"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Pair a new micro:bitを</a:t>
                </a:r>
                <a:endParaRPr b="1" i="0" sz="12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タップ</a:t>
                </a:r>
                <a:endParaRPr b="0" i="0" sz="1200" u="none" cap="none" strike="noStrike">
                  <a:solidFill>
                    <a:srgbClr val="000000"/>
                  </a:solidFill>
                  <a:latin typeface="Arial"/>
                  <a:ea typeface="Arial"/>
                  <a:cs typeface="Arial"/>
                  <a:sym typeface="Arial"/>
                </a:endParaRPr>
              </a:p>
            </p:txBody>
          </p:sp>
          <p:sp>
            <p:nvSpPr>
              <p:cNvPr id="613" name="Google Shape;613;p57"/>
              <p:cNvSpPr txBox="1"/>
              <p:nvPr/>
            </p:nvSpPr>
            <p:spPr>
              <a:xfrm>
                <a:off x="384691" y="1244417"/>
                <a:ext cx="139135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micro:bitを起動</a:t>
                </a:r>
                <a:endParaRPr b="1" i="0" sz="1200" u="none" cap="none" strike="noStrike">
                  <a:solidFill>
                    <a:srgbClr val="1F4E79"/>
                  </a:solidFill>
                  <a:latin typeface="Arial"/>
                  <a:ea typeface="Arial"/>
                  <a:cs typeface="Arial"/>
                  <a:sym typeface="Arial"/>
                </a:endParaRPr>
              </a:p>
            </p:txBody>
          </p:sp>
          <p:sp>
            <p:nvSpPr>
              <p:cNvPr id="614" name="Google Shape;614;p57"/>
              <p:cNvSpPr/>
              <p:nvPr/>
            </p:nvSpPr>
            <p:spPr>
              <a:xfrm>
                <a:off x="1917976" y="2582078"/>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615" name="Google Shape;615;p57"/>
              <p:cNvPicPr preferRelativeResize="0"/>
              <p:nvPr/>
            </p:nvPicPr>
            <p:blipFill rotWithShape="1">
              <a:blip r:embed="rId6">
                <a:alphaModFix/>
              </a:blip>
              <a:srcRect b="0" l="0" r="0" t="0"/>
              <a:stretch/>
            </p:blipFill>
            <p:spPr>
              <a:xfrm>
                <a:off x="632319" y="2391188"/>
                <a:ext cx="855761" cy="866413"/>
              </a:xfrm>
              <a:prstGeom prst="rect">
                <a:avLst/>
              </a:prstGeom>
              <a:noFill/>
              <a:ln>
                <a:noFill/>
              </a:ln>
            </p:spPr>
          </p:pic>
          <p:sp>
            <p:nvSpPr>
              <p:cNvPr id="616" name="Google Shape;616;p57"/>
              <p:cNvSpPr/>
              <p:nvPr/>
            </p:nvSpPr>
            <p:spPr>
              <a:xfrm>
                <a:off x="4655398" y="3481223"/>
                <a:ext cx="1181525" cy="270666"/>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17" name="Google Shape;617;p57"/>
              <p:cNvSpPr/>
              <p:nvPr/>
            </p:nvSpPr>
            <p:spPr>
              <a:xfrm>
                <a:off x="4082307" y="2582078"/>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618" name="Google Shape;618;p57"/>
              <p:cNvGrpSpPr/>
              <p:nvPr/>
            </p:nvGrpSpPr>
            <p:grpSpPr>
              <a:xfrm>
                <a:off x="6812493" y="1792145"/>
                <a:ext cx="2559728" cy="1010440"/>
                <a:chOff x="6223709" y="1629538"/>
                <a:chExt cx="3361659" cy="1326998"/>
              </a:xfrm>
            </p:grpSpPr>
            <p:grpSp>
              <p:nvGrpSpPr>
                <p:cNvPr id="619" name="Google Shape;619;p57"/>
                <p:cNvGrpSpPr/>
                <p:nvPr/>
              </p:nvGrpSpPr>
              <p:grpSpPr>
                <a:xfrm>
                  <a:off x="6650091" y="1629538"/>
                  <a:ext cx="2555700" cy="1326998"/>
                  <a:chOff x="6418580" y="1591365"/>
                  <a:chExt cx="3056080" cy="1586811"/>
                </a:xfrm>
              </p:grpSpPr>
              <p:pic>
                <p:nvPicPr>
                  <p:cNvPr descr="17d6eafd577cd6806341" id="620" name="Google Shape;620;p57"/>
                  <p:cNvPicPr preferRelativeResize="0"/>
                  <p:nvPr/>
                </p:nvPicPr>
                <p:blipFill rotWithShape="1">
                  <a:blip r:embed="rId7">
                    <a:alphaModFix/>
                  </a:blip>
                  <a:srcRect b="28568" l="23030" r="23372" t="35381"/>
                  <a:stretch/>
                </p:blipFill>
                <p:spPr>
                  <a:xfrm>
                    <a:off x="6418580" y="1591365"/>
                    <a:ext cx="3056080" cy="1586811"/>
                  </a:xfrm>
                  <a:prstGeom prst="rect">
                    <a:avLst/>
                  </a:prstGeom>
                  <a:noFill/>
                  <a:ln>
                    <a:noFill/>
                  </a:ln>
                </p:spPr>
              </p:pic>
              <p:sp>
                <p:nvSpPr>
                  <p:cNvPr id="621" name="Google Shape;621;p57"/>
                  <p:cNvSpPr/>
                  <p:nvPr/>
                </p:nvSpPr>
                <p:spPr>
                  <a:xfrm>
                    <a:off x="7270750" y="1699866"/>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2" name="Google Shape;622;p57"/>
                  <p:cNvSpPr/>
                  <p:nvPr/>
                </p:nvSpPr>
                <p:spPr>
                  <a:xfrm>
                    <a:off x="6880225" y="2479519"/>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3" name="Google Shape;623;p57"/>
                  <p:cNvSpPr/>
                  <p:nvPr/>
                </p:nvSpPr>
                <p:spPr>
                  <a:xfrm>
                    <a:off x="8550275" y="2479519"/>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24" name="Google Shape;624;p57"/>
                <p:cNvSpPr txBox="1"/>
                <p:nvPr/>
              </p:nvSpPr>
              <p:spPr>
                <a:xfrm>
                  <a:off x="6223709" y="1662536"/>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リセット</a:t>
                  </a:r>
                  <a:endParaRPr b="0" i="0" sz="1400" u="none" cap="none" strike="noStrike">
                    <a:solidFill>
                      <a:srgbClr val="000000"/>
                    </a:solidFill>
                    <a:latin typeface="Arial"/>
                    <a:ea typeface="Arial"/>
                    <a:cs typeface="Arial"/>
                    <a:sym typeface="Arial"/>
                  </a:endParaRPr>
                </a:p>
              </p:txBody>
            </p:sp>
            <p:sp>
              <p:nvSpPr>
                <p:cNvPr id="625" name="Google Shape;625;p57"/>
                <p:cNvSpPr txBox="1"/>
                <p:nvPr/>
              </p:nvSpPr>
              <p:spPr>
                <a:xfrm>
                  <a:off x="6249593" y="2338272"/>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A</a:t>
                  </a:r>
                  <a:endParaRPr b="1" i="0" sz="1400" u="none" cap="none" strike="noStrike">
                    <a:solidFill>
                      <a:srgbClr val="FF0000"/>
                    </a:solidFill>
                    <a:latin typeface="Arial"/>
                    <a:ea typeface="Arial"/>
                    <a:cs typeface="Arial"/>
                    <a:sym typeface="Arial"/>
                  </a:endParaRPr>
                </a:p>
              </p:txBody>
            </p:sp>
            <p:sp>
              <p:nvSpPr>
                <p:cNvPr id="626" name="Google Shape;626;p57"/>
                <p:cNvSpPr txBox="1"/>
                <p:nvPr/>
              </p:nvSpPr>
              <p:spPr>
                <a:xfrm>
                  <a:off x="8332830" y="2338272"/>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B</a:t>
                  </a:r>
                  <a:endParaRPr b="1" i="0" sz="1400" u="none" cap="none" strike="noStrike">
                    <a:solidFill>
                      <a:srgbClr val="FF0000"/>
                    </a:solidFill>
                    <a:latin typeface="Arial"/>
                    <a:ea typeface="Arial"/>
                    <a:cs typeface="Arial"/>
                    <a:sym typeface="Arial"/>
                  </a:endParaRPr>
                </a:p>
              </p:txBody>
            </p:sp>
          </p:grpSp>
          <p:grpSp>
            <p:nvGrpSpPr>
              <p:cNvPr id="627" name="Google Shape;627;p57"/>
              <p:cNvGrpSpPr/>
              <p:nvPr/>
            </p:nvGrpSpPr>
            <p:grpSpPr>
              <a:xfrm>
                <a:off x="6751600" y="2672284"/>
                <a:ext cx="2657049" cy="1174583"/>
                <a:chOff x="6361310" y="2246806"/>
                <a:chExt cx="3153739" cy="1394151"/>
              </a:xfrm>
            </p:grpSpPr>
            <p:pic>
              <p:nvPicPr>
                <p:cNvPr id="628" name="Google Shape;628;p57"/>
                <p:cNvPicPr preferRelativeResize="0"/>
                <p:nvPr/>
              </p:nvPicPr>
              <p:blipFill rotWithShape="1">
                <a:blip r:embed="rId8">
                  <a:alphaModFix/>
                </a:blip>
                <a:srcRect b="0" l="5746" r="38014" t="0"/>
                <a:stretch/>
              </p:blipFill>
              <p:spPr>
                <a:xfrm rot="5400000">
                  <a:off x="6547327" y="2340021"/>
                  <a:ext cx="1114919" cy="1486953"/>
                </a:xfrm>
                <a:prstGeom prst="rect">
                  <a:avLst/>
                </a:prstGeom>
                <a:noFill/>
                <a:ln>
                  <a:noFill/>
                </a:ln>
              </p:spPr>
            </p:pic>
            <p:pic>
              <p:nvPicPr>
                <p:cNvPr id="629" name="Google Shape;629;p57"/>
                <p:cNvPicPr preferRelativeResize="0"/>
                <p:nvPr/>
              </p:nvPicPr>
              <p:blipFill rotWithShape="1">
                <a:blip r:embed="rId9">
                  <a:alphaModFix/>
                </a:blip>
                <a:srcRect b="0" l="0" r="0" t="0"/>
                <a:stretch/>
              </p:blipFill>
              <p:spPr>
                <a:xfrm>
                  <a:off x="8058236" y="2745224"/>
                  <a:ext cx="1456813" cy="893809"/>
                </a:xfrm>
                <a:prstGeom prst="rect">
                  <a:avLst/>
                </a:prstGeom>
                <a:noFill/>
                <a:ln>
                  <a:noFill/>
                </a:ln>
              </p:spPr>
            </p:pic>
            <p:pic>
              <p:nvPicPr>
                <p:cNvPr descr="強調注目イラスト／無料イラストなら「イラストAC」" id="630" name="Google Shape;630;p57"/>
                <p:cNvPicPr preferRelativeResize="0"/>
                <p:nvPr/>
              </p:nvPicPr>
              <p:blipFill rotWithShape="1">
                <a:blip r:embed="rId10">
                  <a:alphaModFix/>
                </a:blip>
                <a:srcRect b="0" l="0" r="0" t="0"/>
                <a:stretch/>
              </p:blipFill>
              <p:spPr>
                <a:xfrm flipH="1" rot="484379">
                  <a:off x="8420515" y="2299265"/>
                  <a:ext cx="788877" cy="592094"/>
                </a:xfrm>
                <a:prstGeom prst="rect">
                  <a:avLst/>
                </a:prstGeom>
                <a:noFill/>
                <a:ln>
                  <a:noFill/>
                </a:ln>
              </p:spPr>
            </p:pic>
            <p:pic>
              <p:nvPicPr>
                <p:cNvPr descr="ぎゅっ – マンガ文字素材dddFont" id="631" name="Google Shape;631;p57"/>
                <p:cNvPicPr preferRelativeResize="0"/>
                <p:nvPr/>
              </p:nvPicPr>
              <p:blipFill rotWithShape="1">
                <a:blip r:embed="rId11">
                  <a:alphaModFix/>
                </a:blip>
                <a:srcRect b="0" l="0" r="0" t="0"/>
                <a:stretch/>
              </p:blipFill>
              <p:spPr>
                <a:xfrm>
                  <a:off x="6940559" y="2582853"/>
                  <a:ext cx="238936" cy="238936"/>
                </a:xfrm>
                <a:prstGeom prst="rect">
                  <a:avLst/>
                </a:prstGeom>
                <a:noFill/>
                <a:ln>
                  <a:noFill/>
                </a:ln>
              </p:spPr>
            </p:pic>
            <p:pic>
              <p:nvPicPr>
                <p:cNvPr descr="ぎゅっ – マンガ文字素材dddFont" id="632" name="Google Shape;632;p57"/>
                <p:cNvPicPr preferRelativeResize="0"/>
                <p:nvPr/>
              </p:nvPicPr>
              <p:blipFill rotWithShape="1">
                <a:blip r:embed="rId11">
                  <a:alphaModFix/>
                </a:blip>
                <a:srcRect b="0" l="0" r="0" t="0"/>
                <a:stretch/>
              </p:blipFill>
              <p:spPr>
                <a:xfrm>
                  <a:off x="6495775" y="3182493"/>
                  <a:ext cx="238936" cy="238936"/>
                </a:xfrm>
                <a:prstGeom prst="rect">
                  <a:avLst/>
                </a:prstGeom>
                <a:noFill/>
                <a:ln>
                  <a:noFill/>
                </a:ln>
              </p:spPr>
            </p:pic>
            <p:pic>
              <p:nvPicPr>
                <p:cNvPr descr="ぎゅっ – マンガ文字素材dddFont" id="633" name="Google Shape;633;p57"/>
                <p:cNvPicPr preferRelativeResize="0"/>
                <p:nvPr/>
              </p:nvPicPr>
              <p:blipFill rotWithShape="1">
                <a:blip r:embed="rId11">
                  <a:alphaModFix/>
                </a:blip>
                <a:srcRect b="0" l="0" r="0" t="0"/>
                <a:stretch/>
              </p:blipFill>
              <p:spPr>
                <a:xfrm>
                  <a:off x="7482617" y="3220816"/>
                  <a:ext cx="238936" cy="238936"/>
                </a:xfrm>
                <a:prstGeom prst="rect">
                  <a:avLst/>
                </a:prstGeom>
                <a:noFill/>
                <a:ln>
                  <a:noFill/>
                </a:ln>
              </p:spPr>
            </p:pic>
            <p:pic>
              <p:nvPicPr>
                <p:cNvPr descr="ぎゅっ – マンガ文字素材dddFont" id="634" name="Google Shape;634;p57"/>
                <p:cNvPicPr preferRelativeResize="0"/>
                <p:nvPr/>
              </p:nvPicPr>
              <p:blipFill rotWithShape="1">
                <a:blip r:embed="rId11">
                  <a:alphaModFix/>
                </a:blip>
                <a:srcRect b="0" l="0" r="0" t="0"/>
                <a:stretch/>
              </p:blipFill>
              <p:spPr>
                <a:xfrm>
                  <a:off x="8190672" y="3182493"/>
                  <a:ext cx="238936" cy="238936"/>
                </a:xfrm>
                <a:prstGeom prst="rect">
                  <a:avLst/>
                </a:prstGeom>
                <a:noFill/>
                <a:ln>
                  <a:noFill/>
                </a:ln>
              </p:spPr>
            </p:pic>
            <p:pic>
              <p:nvPicPr>
                <p:cNvPr descr="ぎゅっ – マンガ文字素材dddFont" id="635" name="Google Shape;635;p57"/>
                <p:cNvPicPr preferRelativeResize="0"/>
                <p:nvPr/>
              </p:nvPicPr>
              <p:blipFill rotWithShape="1">
                <a:blip r:embed="rId11">
                  <a:alphaModFix/>
                </a:blip>
                <a:srcRect b="0" l="0" r="0" t="0"/>
                <a:stretch/>
              </p:blipFill>
              <p:spPr>
                <a:xfrm>
                  <a:off x="9177514" y="3220816"/>
                  <a:ext cx="238936" cy="238936"/>
                </a:xfrm>
                <a:prstGeom prst="rect">
                  <a:avLst/>
                </a:prstGeom>
                <a:noFill/>
                <a:ln>
                  <a:noFill/>
                </a:ln>
              </p:spPr>
            </p:pic>
            <p:pic>
              <p:nvPicPr>
                <p:cNvPr descr="ぱああああ – マンガ文字素材dddFont" id="636" name="Google Shape;636;p57"/>
                <p:cNvPicPr preferRelativeResize="0"/>
                <p:nvPr/>
              </p:nvPicPr>
              <p:blipFill rotWithShape="1">
                <a:blip r:embed="rId12">
                  <a:alphaModFix/>
                </a:blip>
                <a:srcRect b="29830" l="0" r="70747" t="29073"/>
                <a:stretch/>
              </p:blipFill>
              <p:spPr>
                <a:xfrm>
                  <a:off x="8378356" y="2533446"/>
                  <a:ext cx="169863" cy="238622"/>
                </a:xfrm>
                <a:prstGeom prst="rect">
                  <a:avLst/>
                </a:prstGeom>
                <a:noFill/>
                <a:ln>
                  <a:noFill/>
                </a:ln>
              </p:spPr>
            </p:pic>
          </p:grpSp>
          <p:sp>
            <p:nvSpPr>
              <p:cNvPr id="637" name="Google Shape;637;p57"/>
              <p:cNvSpPr/>
              <p:nvPr/>
            </p:nvSpPr>
            <p:spPr>
              <a:xfrm>
                <a:off x="6155982" y="2582078"/>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8" name="Google Shape;638;p57"/>
              <p:cNvSpPr txBox="1"/>
              <p:nvPr/>
            </p:nvSpPr>
            <p:spPr>
              <a:xfrm>
                <a:off x="205572" y="4136705"/>
                <a:ext cx="3087705"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LEDが下図のような表示に</a:t>
                </a:r>
                <a:endParaRPr b="1" i="0" sz="12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なったらAボタン・Bボタンを離す。</a:t>
                </a:r>
                <a:endParaRPr b="1" i="0" sz="1200" u="none" cap="none" strike="noStrike">
                  <a:solidFill>
                    <a:srgbClr val="1F4E79"/>
                  </a:solidFill>
                  <a:latin typeface="Arial"/>
                  <a:ea typeface="Arial"/>
                  <a:cs typeface="Arial"/>
                  <a:sym typeface="Arial"/>
                </a:endParaRPr>
              </a:p>
            </p:txBody>
          </p:sp>
          <p:sp>
            <p:nvSpPr>
              <p:cNvPr id="639" name="Google Shape;639;p57"/>
              <p:cNvSpPr txBox="1"/>
              <p:nvPr/>
            </p:nvSpPr>
            <p:spPr>
              <a:xfrm>
                <a:off x="5425670" y="4123048"/>
                <a:ext cx="2253246"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Maico:bitのLEDに合わせて</a:t>
                </a:r>
                <a:endParaRPr b="1" i="0" sz="1200" u="none" cap="none" strike="noStrike">
                  <a:solidFill>
                    <a:srgbClr val="1F4E79"/>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点灯させる</a:t>
                </a:r>
                <a:endParaRPr b="1" i="0" sz="1200" u="none" cap="none" strike="noStrike">
                  <a:solidFill>
                    <a:srgbClr val="1F4E79"/>
                  </a:solidFill>
                  <a:latin typeface="Arial"/>
                  <a:ea typeface="Arial"/>
                  <a:cs typeface="Arial"/>
                  <a:sym typeface="Arial"/>
                </a:endParaRPr>
              </a:p>
            </p:txBody>
          </p:sp>
          <p:sp>
            <p:nvSpPr>
              <p:cNvPr id="640" name="Google Shape;640;p57"/>
              <p:cNvSpPr txBox="1"/>
              <p:nvPr/>
            </p:nvSpPr>
            <p:spPr>
              <a:xfrm>
                <a:off x="3683300" y="4256918"/>
                <a:ext cx="1252651"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Nextをタップ</a:t>
                </a:r>
                <a:endParaRPr b="0" i="0" sz="1200" u="none" cap="none" strike="noStrike">
                  <a:solidFill>
                    <a:srgbClr val="000000"/>
                  </a:solidFill>
                  <a:latin typeface="Arial"/>
                  <a:ea typeface="Arial"/>
                  <a:cs typeface="Arial"/>
                  <a:sym typeface="Arial"/>
                </a:endParaRPr>
              </a:p>
            </p:txBody>
          </p:sp>
          <p:sp>
            <p:nvSpPr>
              <p:cNvPr id="641" name="Google Shape;641;p57"/>
              <p:cNvSpPr txBox="1"/>
              <p:nvPr/>
            </p:nvSpPr>
            <p:spPr>
              <a:xfrm>
                <a:off x="7929579" y="4223126"/>
                <a:ext cx="1252651"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Nextをタップ</a:t>
                </a:r>
                <a:endParaRPr b="0" i="0" sz="1200" u="none" cap="none" strike="noStrike">
                  <a:solidFill>
                    <a:srgbClr val="000000"/>
                  </a:solidFill>
                  <a:latin typeface="Arial"/>
                  <a:ea typeface="Arial"/>
                  <a:cs typeface="Arial"/>
                  <a:sym typeface="Arial"/>
                </a:endParaRPr>
              </a:p>
            </p:txBody>
          </p:sp>
          <p:sp>
            <p:nvSpPr>
              <p:cNvPr id="642" name="Google Shape;642;p57"/>
              <p:cNvSpPr/>
              <p:nvPr/>
            </p:nvSpPr>
            <p:spPr>
              <a:xfrm>
                <a:off x="3191098" y="54708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強調注目イラスト／無料イラストなら「イラストAC」" id="643" name="Google Shape;643;p57"/>
              <p:cNvPicPr preferRelativeResize="0"/>
              <p:nvPr/>
            </p:nvPicPr>
            <p:blipFill rotWithShape="1">
              <a:blip r:embed="rId10">
                <a:alphaModFix/>
              </a:blip>
              <a:srcRect b="0" l="0" r="0" t="0"/>
              <a:stretch/>
            </p:blipFill>
            <p:spPr>
              <a:xfrm flipH="1" rot="2129548">
                <a:off x="2598581" y="5084812"/>
                <a:ext cx="664635" cy="498844"/>
              </a:xfrm>
              <a:prstGeom prst="rect">
                <a:avLst/>
              </a:prstGeom>
              <a:noFill/>
              <a:ln>
                <a:noFill/>
              </a:ln>
            </p:spPr>
          </p:pic>
          <p:pic>
            <p:nvPicPr>
              <p:cNvPr descr="ぱああああ – マンガ文字素材dddFont" id="644" name="Google Shape;644;p57"/>
              <p:cNvPicPr preferRelativeResize="0"/>
              <p:nvPr/>
            </p:nvPicPr>
            <p:blipFill rotWithShape="1">
              <a:blip r:embed="rId12">
                <a:alphaModFix/>
              </a:blip>
              <a:srcRect b="29830" l="0" r="70747" t="29073"/>
              <a:stretch/>
            </p:blipFill>
            <p:spPr>
              <a:xfrm>
                <a:off x="2661561" y="5225429"/>
                <a:ext cx="143111" cy="201041"/>
              </a:xfrm>
              <a:prstGeom prst="rect">
                <a:avLst/>
              </a:prstGeom>
              <a:noFill/>
              <a:ln>
                <a:noFill/>
              </a:ln>
            </p:spPr>
          </p:pic>
          <p:pic>
            <p:nvPicPr>
              <p:cNvPr descr="強調注目イラスト／無料イラストなら「イラストAC」" id="645" name="Google Shape;645;p57"/>
              <p:cNvPicPr preferRelativeResize="0"/>
              <p:nvPr/>
            </p:nvPicPr>
            <p:blipFill rotWithShape="1">
              <a:blip r:embed="rId10">
                <a:alphaModFix/>
              </a:blip>
              <a:srcRect b="0" l="0" r="0" t="0"/>
              <a:stretch/>
            </p:blipFill>
            <p:spPr>
              <a:xfrm flipH="1" rot="-4128046">
                <a:off x="224294" y="5131733"/>
                <a:ext cx="664635" cy="498844"/>
              </a:xfrm>
              <a:prstGeom prst="rect">
                <a:avLst/>
              </a:prstGeom>
              <a:noFill/>
              <a:ln>
                <a:noFill/>
              </a:ln>
            </p:spPr>
          </p:pic>
          <p:pic>
            <p:nvPicPr>
              <p:cNvPr descr="ぱああああ – マンガ文字素材dddFont" id="646" name="Google Shape;646;p57"/>
              <p:cNvPicPr preferRelativeResize="0"/>
              <p:nvPr/>
            </p:nvPicPr>
            <p:blipFill rotWithShape="1">
              <a:blip r:embed="rId12">
                <a:alphaModFix/>
              </a:blip>
              <a:srcRect b="29830" l="0" r="70747" t="29073"/>
              <a:stretch/>
            </p:blipFill>
            <p:spPr>
              <a:xfrm>
                <a:off x="728395" y="5268672"/>
                <a:ext cx="143111" cy="201041"/>
              </a:xfrm>
              <a:prstGeom prst="rect">
                <a:avLst/>
              </a:prstGeom>
              <a:noFill/>
              <a:ln>
                <a:noFill/>
              </a:ln>
            </p:spPr>
          </p:pic>
          <p:pic>
            <p:nvPicPr>
              <p:cNvPr id="647" name="Google Shape;647;p57"/>
              <p:cNvPicPr preferRelativeResize="0"/>
              <p:nvPr/>
            </p:nvPicPr>
            <p:blipFill rotWithShape="1">
              <a:blip r:embed="rId13">
                <a:alphaModFix/>
              </a:blip>
              <a:srcRect b="0" l="0" r="0" t="0"/>
              <a:stretch/>
            </p:blipFill>
            <p:spPr>
              <a:xfrm>
                <a:off x="3807798" y="4713759"/>
                <a:ext cx="921980" cy="1922382"/>
              </a:xfrm>
              <a:prstGeom prst="rect">
                <a:avLst/>
              </a:prstGeom>
              <a:noFill/>
              <a:ln>
                <a:noFill/>
              </a:ln>
            </p:spPr>
          </p:pic>
          <p:pic>
            <p:nvPicPr>
              <p:cNvPr id="648" name="Google Shape;648;p57"/>
              <p:cNvPicPr preferRelativeResize="0"/>
              <p:nvPr/>
            </p:nvPicPr>
            <p:blipFill rotWithShape="1">
              <a:blip r:embed="rId14">
                <a:alphaModFix/>
              </a:blip>
              <a:srcRect b="0" l="0" r="0" t="0"/>
              <a:stretch/>
            </p:blipFill>
            <p:spPr>
              <a:xfrm>
                <a:off x="6047449" y="4713759"/>
                <a:ext cx="918091" cy="1926592"/>
              </a:xfrm>
              <a:prstGeom prst="rect">
                <a:avLst/>
              </a:prstGeom>
              <a:noFill/>
              <a:ln>
                <a:noFill/>
              </a:ln>
            </p:spPr>
          </p:pic>
          <p:pic>
            <p:nvPicPr>
              <p:cNvPr id="649" name="Google Shape;649;p57"/>
              <p:cNvPicPr preferRelativeResize="0"/>
              <p:nvPr/>
            </p:nvPicPr>
            <p:blipFill rotWithShape="1">
              <a:blip r:embed="rId14">
                <a:alphaModFix/>
              </a:blip>
              <a:srcRect b="0" l="0" r="0" t="0"/>
              <a:stretch/>
            </p:blipFill>
            <p:spPr>
              <a:xfrm>
                <a:off x="8119427" y="4713759"/>
                <a:ext cx="918091" cy="1926592"/>
              </a:xfrm>
              <a:prstGeom prst="rect">
                <a:avLst/>
              </a:prstGeom>
              <a:noFill/>
              <a:ln>
                <a:noFill/>
              </a:ln>
            </p:spPr>
          </p:pic>
          <p:sp>
            <p:nvSpPr>
              <p:cNvPr id="650" name="Google Shape;650;p57"/>
              <p:cNvSpPr/>
              <p:nvPr/>
            </p:nvSpPr>
            <p:spPr>
              <a:xfrm>
                <a:off x="5274954" y="54708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1" name="Google Shape;651;p57"/>
              <p:cNvSpPr/>
              <p:nvPr/>
            </p:nvSpPr>
            <p:spPr>
              <a:xfrm>
                <a:off x="7429494" y="54708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2" name="Google Shape;652;p57"/>
              <p:cNvSpPr/>
              <p:nvPr/>
            </p:nvSpPr>
            <p:spPr>
              <a:xfrm>
                <a:off x="4262245" y="6248397"/>
                <a:ext cx="467533" cy="270666"/>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53" name="Google Shape;653;p57"/>
              <p:cNvSpPr/>
              <p:nvPr/>
            </p:nvSpPr>
            <p:spPr>
              <a:xfrm>
                <a:off x="5936238" y="4894508"/>
                <a:ext cx="1142569" cy="1050139"/>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654" name="Google Shape;654;p57"/>
              <p:cNvSpPr/>
              <p:nvPr/>
            </p:nvSpPr>
            <p:spPr>
              <a:xfrm>
                <a:off x="8578472" y="6248397"/>
                <a:ext cx="467533" cy="270666"/>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pic>
            <p:nvPicPr>
              <p:cNvPr descr="人差し指を立てた手のイラスト（掌・甲） | かわいいフリー素材集 いらすとや" id="655" name="Google Shape;655;p57"/>
              <p:cNvPicPr preferRelativeResize="0"/>
              <p:nvPr/>
            </p:nvPicPr>
            <p:blipFill rotWithShape="1">
              <a:blip r:embed="rId15">
                <a:alphaModFix/>
              </a:blip>
              <a:srcRect b="0" l="0" r="0" t="0"/>
              <a:stretch/>
            </p:blipFill>
            <p:spPr>
              <a:xfrm>
                <a:off x="5936985" y="5319850"/>
                <a:ext cx="728105" cy="944002"/>
              </a:xfrm>
              <a:prstGeom prst="rect">
                <a:avLst/>
              </a:prstGeom>
              <a:noFill/>
              <a:ln>
                <a:noFill/>
              </a:ln>
            </p:spPr>
          </p:pic>
        </p:gr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6"/>
          <p:cNvSpPr txBox="1"/>
          <p:nvPr/>
        </p:nvSpPr>
        <p:spPr>
          <a:xfrm>
            <a:off x="1573972" y="-46650"/>
            <a:ext cx="787902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⑤ iPadとmicro:bitの接続方法</a:t>
            </a:r>
            <a:endParaRPr b="1" i="0" sz="2889" u="none" cap="none" strike="noStrike">
              <a:solidFill>
                <a:schemeClr val="lt1"/>
              </a:solidFill>
              <a:latin typeface="Arial"/>
              <a:ea typeface="Arial"/>
              <a:cs typeface="Arial"/>
              <a:sym typeface="Arial"/>
            </a:endParaRPr>
          </a:p>
        </p:txBody>
      </p:sp>
      <p:cxnSp>
        <p:nvCxnSpPr>
          <p:cNvPr id="661" name="Google Shape;661;p26"/>
          <p:cNvCxnSpPr/>
          <p:nvPr/>
        </p:nvCxnSpPr>
        <p:spPr>
          <a:xfrm>
            <a:off x="159391" y="3528357"/>
            <a:ext cx="9630561" cy="0"/>
          </a:xfrm>
          <a:prstGeom prst="straightConnector1">
            <a:avLst/>
          </a:prstGeom>
          <a:noFill/>
          <a:ln cap="flat" cmpd="sng" w="9525">
            <a:solidFill>
              <a:schemeClr val="accent1"/>
            </a:solidFill>
            <a:prstDash val="lgDash"/>
            <a:miter lim="800000"/>
            <a:headEnd len="sm" w="sm" type="none"/>
            <a:tailEnd len="sm" w="sm" type="none"/>
          </a:ln>
        </p:spPr>
      </p:cxnSp>
      <p:grpSp>
        <p:nvGrpSpPr>
          <p:cNvPr id="662" name="Google Shape;662;p26"/>
          <p:cNvGrpSpPr/>
          <p:nvPr/>
        </p:nvGrpSpPr>
        <p:grpSpPr>
          <a:xfrm>
            <a:off x="471762" y="567694"/>
            <a:ext cx="8661661" cy="5749248"/>
            <a:chOff x="471762" y="567694"/>
            <a:chExt cx="8661661" cy="5749248"/>
          </a:xfrm>
        </p:grpSpPr>
        <p:sp>
          <p:nvSpPr>
            <p:cNvPr id="663" name="Google Shape;663;p26"/>
            <p:cNvSpPr txBox="1"/>
            <p:nvPr/>
          </p:nvSpPr>
          <p:spPr>
            <a:xfrm>
              <a:off x="663789" y="593729"/>
              <a:ext cx="241867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Micro:bitのAボタンを押す。</a:t>
              </a:r>
              <a:endParaRPr b="1" i="0" sz="1200" u="none" cap="none" strike="noStrike">
                <a:solidFill>
                  <a:srgbClr val="1F4E79"/>
                </a:solidFill>
                <a:latin typeface="Arial"/>
                <a:ea typeface="Arial"/>
                <a:cs typeface="Arial"/>
                <a:sym typeface="Arial"/>
              </a:endParaRPr>
            </a:p>
          </p:txBody>
        </p:sp>
        <p:sp>
          <p:nvSpPr>
            <p:cNvPr id="664" name="Google Shape;664;p26"/>
            <p:cNvSpPr txBox="1"/>
            <p:nvPr/>
          </p:nvSpPr>
          <p:spPr>
            <a:xfrm>
              <a:off x="7871539" y="567694"/>
              <a:ext cx="1261884"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ペアリング中</a:t>
              </a:r>
              <a:endParaRPr b="0" i="0" sz="1200" u="none" cap="none" strike="noStrike">
                <a:solidFill>
                  <a:srgbClr val="000000"/>
                </a:solidFill>
                <a:latin typeface="Arial"/>
                <a:ea typeface="Arial"/>
                <a:cs typeface="Arial"/>
                <a:sym typeface="Arial"/>
              </a:endParaRPr>
            </a:p>
          </p:txBody>
        </p:sp>
        <p:sp>
          <p:nvSpPr>
            <p:cNvPr id="665" name="Google Shape;665;p26"/>
            <p:cNvSpPr txBox="1"/>
            <p:nvPr/>
          </p:nvSpPr>
          <p:spPr>
            <a:xfrm>
              <a:off x="5556249" y="586341"/>
              <a:ext cx="1800493"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ペアリングをタップ</a:t>
              </a:r>
              <a:endParaRPr b="0" i="0" sz="1200" u="none" cap="none" strike="noStrike">
                <a:solidFill>
                  <a:srgbClr val="000000"/>
                </a:solidFill>
                <a:latin typeface="Arial"/>
                <a:ea typeface="Arial"/>
                <a:cs typeface="Arial"/>
                <a:sym typeface="Arial"/>
              </a:endParaRPr>
            </a:p>
          </p:txBody>
        </p:sp>
        <p:sp>
          <p:nvSpPr>
            <p:cNvPr id="666" name="Google Shape;666;p26"/>
            <p:cNvSpPr txBox="1"/>
            <p:nvPr/>
          </p:nvSpPr>
          <p:spPr>
            <a:xfrm>
              <a:off x="3877552" y="590872"/>
              <a:ext cx="1252651"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Nextをタップ</a:t>
              </a:r>
              <a:endParaRPr b="0" i="0" sz="1200" u="none" cap="none" strike="noStrike">
                <a:solidFill>
                  <a:srgbClr val="000000"/>
                </a:solidFill>
                <a:latin typeface="Arial"/>
                <a:ea typeface="Arial"/>
                <a:cs typeface="Arial"/>
                <a:sym typeface="Arial"/>
              </a:endParaRPr>
            </a:p>
          </p:txBody>
        </p:sp>
        <p:pic>
          <p:nvPicPr>
            <p:cNvPr id="667" name="Google Shape;667;p26"/>
            <p:cNvPicPr preferRelativeResize="0"/>
            <p:nvPr/>
          </p:nvPicPr>
          <p:blipFill rotWithShape="1">
            <a:blip r:embed="rId3">
              <a:alphaModFix/>
            </a:blip>
            <a:srcRect b="0" l="0" r="0" t="0"/>
            <a:stretch/>
          </p:blipFill>
          <p:spPr>
            <a:xfrm>
              <a:off x="7959540" y="836261"/>
              <a:ext cx="1080587" cy="2293599"/>
            </a:xfrm>
            <a:prstGeom prst="rect">
              <a:avLst/>
            </a:prstGeom>
            <a:noFill/>
            <a:ln>
              <a:noFill/>
            </a:ln>
          </p:spPr>
        </p:pic>
        <p:pic>
          <p:nvPicPr>
            <p:cNvPr id="668" name="Google Shape;668;p26"/>
            <p:cNvPicPr preferRelativeResize="0"/>
            <p:nvPr/>
          </p:nvPicPr>
          <p:blipFill rotWithShape="1">
            <a:blip r:embed="rId4">
              <a:alphaModFix/>
            </a:blip>
            <a:srcRect b="0" l="0" r="0" t="0"/>
            <a:stretch/>
          </p:blipFill>
          <p:spPr>
            <a:xfrm>
              <a:off x="3953182" y="836261"/>
              <a:ext cx="1060823" cy="2293599"/>
            </a:xfrm>
            <a:prstGeom prst="rect">
              <a:avLst/>
            </a:prstGeom>
            <a:noFill/>
            <a:ln>
              <a:noFill/>
            </a:ln>
          </p:spPr>
        </p:pic>
        <p:pic>
          <p:nvPicPr>
            <p:cNvPr id="669" name="Google Shape;669;p26"/>
            <p:cNvPicPr preferRelativeResize="0"/>
            <p:nvPr/>
          </p:nvPicPr>
          <p:blipFill rotWithShape="1">
            <a:blip r:embed="rId5">
              <a:alphaModFix/>
            </a:blip>
            <a:srcRect b="0" l="0" r="0" t="0"/>
            <a:stretch/>
          </p:blipFill>
          <p:spPr>
            <a:xfrm>
              <a:off x="5980038" y="847250"/>
              <a:ext cx="1055464" cy="2289820"/>
            </a:xfrm>
            <a:prstGeom prst="rect">
              <a:avLst/>
            </a:prstGeom>
            <a:noFill/>
            <a:ln>
              <a:noFill/>
            </a:ln>
          </p:spPr>
        </p:pic>
        <p:pic>
          <p:nvPicPr>
            <p:cNvPr id="670" name="Google Shape;670;p26"/>
            <p:cNvPicPr preferRelativeResize="0"/>
            <p:nvPr/>
          </p:nvPicPr>
          <p:blipFill rotWithShape="1">
            <a:blip r:embed="rId6">
              <a:alphaModFix/>
            </a:blip>
            <a:srcRect b="0" l="0" r="0" t="0"/>
            <a:stretch/>
          </p:blipFill>
          <p:spPr>
            <a:xfrm>
              <a:off x="471762" y="1015062"/>
              <a:ext cx="2771226" cy="2114798"/>
            </a:xfrm>
            <a:prstGeom prst="rect">
              <a:avLst/>
            </a:prstGeom>
            <a:noFill/>
            <a:ln>
              <a:noFill/>
            </a:ln>
          </p:spPr>
        </p:pic>
        <p:sp>
          <p:nvSpPr>
            <p:cNvPr id="671" name="Google Shape;671;p26"/>
            <p:cNvSpPr/>
            <p:nvPr/>
          </p:nvSpPr>
          <p:spPr>
            <a:xfrm>
              <a:off x="564028" y="1747439"/>
              <a:ext cx="846762" cy="994352"/>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ぎゅっ – マンガ文字素材dddFont" id="672" name="Google Shape;672;p26"/>
            <p:cNvPicPr preferRelativeResize="0"/>
            <p:nvPr/>
          </p:nvPicPr>
          <p:blipFill rotWithShape="1">
            <a:blip r:embed="rId7">
              <a:alphaModFix/>
            </a:blip>
            <a:srcRect b="0" l="0" r="0" t="0"/>
            <a:stretch/>
          </p:blipFill>
          <p:spPr>
            <a:xfrm>
              <a:off x="640849" y="2244615"/>
              <a:ext cx="450047" cy="450047"/>
            </a:xfrm>
            <a:prstGeom prst="rect">
              <a:avLst/>
            </a:prstGeom>
            <a:noFill/>
            <a:ln>
              <a:noFill/>
            </a:ln>
          </p:spPr>
        </p:pic>
        <p:sp>
          <p:nvSpPr>
            <p:cNvPr id="673" name="Google Shape;673;p26"/>
            <p:cNvSpPr/>
            <p:nvPr/>
          </p:nvSpPr>
          <p:spPr>
            <a:xfrm>
              <a:off x="4484688" y="2647406"/>
              <a:ext cx="571312" cy="307777"/>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74" name="Google Shape;674;p26"/>
            <p:cNvSpPr/>
            <p:nvPr/>
          </p:nvSpPr>
          <p:spPr>
            <a:xfrm>
              <a:off x="6433327" y="2004195"/>
              <a:ext cx="571312" cy="307777"/>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75" name="Google Shape;675;p26"/>
            <p:cNvSpPr/>
            <p:nvPr/>
          </p:nvSpPr>
          <p:spPr>
            <a:xfrm>
              <a:off x="3484425" y="1891284"/>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6" name="Google Shape;676;p26"/>
            <p:cNvSpPr/>
            <p:nvPr/>
          </p:nvSpPr>
          <p:spPr>
            <a:xfrm>
              <a:off x="5383362" y="1891284"/>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7" name="Google Shape;677;p26"/>
            <p:cNvSpPr/>
            <p:nvPr/>
          </p:nvSpPr>
          <p:spPr>
            <a:xfrm>
              <a:off x="7383861" y="1891284"/>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8" name="Google Shape;678;p26"/>
            <p:cNvSpPr/>
            <p:nvPr/>
          </p:nvSpPr>
          <p:spPr>
            <a:xfrm>
              <a:off x="2714582" y="49624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79" name="Google Shape;679;p26"/>
            <p:cNvPicPr preferRelativeResize="0"/>
            <p:nvPr/>
          </p:nvPicPr>
          <p:blipFill rotWithShape="1">
            <a:blip r:embed="rId8">
              <a:alphaModFix/>
            </a:blip>
            <a:srcRect b="0" l="0" r="0" t="0"/>
            <a:stretch/>
          </p:blipFill>
          <p:spPr>
            <a:xfrm>
              <a:off x="1311748" y="4019904"/>
              <a:ext cx="1060824" cy="2297038"/>
            </a:xfrm>
            <a:prstGeom prst="rect">
              <a:avLst/>
            </a:prstGeom>
            <a:noFill/>
            <a:ln>
              <a:noFill/>
            </a:ln>
          </p:spPr>
        </p:pic>
        <p:pic>
          <p:nvPicPr>
            <p:cNvPr id="680" name="Google Shape;680;p26"/>
            <p:cNvPicPr preferRelativeResize="0"/>
            <p:nvPr/>
          </p:nvPicPr>
          <p:blipFill rotWithShape="1">
            <a:blip r:embed="rId9">
              <a:alphaModFix/>
            </a:blip>
            <a:srcRect b="0" l="0" r="0" t="0"/>
            <a:stretch/>
          </p:blipFill>
          <p:spPr>
            <a:xfrm>
              <a:off x="5155075" y="4019904"/>
              <a:ext cx="1057205" cy="2293599"/>
            </a:xfrm>
            <a:prstGeom prst="rect">
              <a:avLst/>
            </a:prstGeom>
            <a:noFill/>
            <a:ln>
              <a:noFill/>
            </a:ln>
          </p:spPr>
        </p:pic>
        <p:sp>
          <p:nvSpPr>
            <p:cNvPr id="681" name="Google Shape;681;p26"/>
            <p:cNvSpPr txBox="1"/>
            <p:nvPr/>
          </p:nvSpPr>
          <p:spPr>
            <a:xfrm>
              <a:off x="1300171" y="3683063"/>
              <a:ext cx="1114408"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OKをタップ</a:t>
              </a:r>
              <a:endParaRPr b="0" i="0" sz="1200" u="none" cap="none" strike="noStrike">
                <a:solidFill>
                  <a:srgbClr val="000000"/>
                </a:solidFill>
                <a:latin typeface="Arial"/>
                <a:ea typeface="Arial"/>
                <a:cs typeface="Arial"/>
                <a:sym typeface="Arial"/>
              </a:endParaRPr>
            </a:p>
          </p:txBody>
        </p:sp>
        <p:sp>
          <p:nvSpPr>
            <p:cNvPr id="682" name="Google Shape;682;p26"/>
            <p:cNvSpPr txBox="1"/>
            <p:nvPr/>
          </p:nvSpPr>
          <p:spPr>
            <a:xfrm>
              <a:off x="5022652" y="3683063"/>
              <a:ext cx="1375698"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HOMEをタップ</a:t>
              </a:r>
              <a:endParaRPr b="0" i="0" sz="1200" u="none" cap="none" strike="noStrike">
                <a:solidFill>
                  <a:srgbClr val="000000"/>
                </a:solidFill>
                <a:latin typeface="Arial"/>
                <a:ea typeface="Arial"/>
                <a:cs typeface="Arial"/>
                <a:sym typeface="Arial"/>
              </a:endParaRPr>
            </a:p>
          </p:txBody>
        </p:sp>
        <p:pic>
          <p:nvPicPr>
            <p:cNvPr id="683" name="Google Shape;683;p26"/>
            <p:cNvPicPr preferRelativeResize="0"/>
            <p:nvPr/>
          </p:nvPicPr>
          <p:blipFill rotWithShape="1">
            <a:blip r:embed="rId10">
              <a:alphaModFix/>
            </a:blip>
            <a:srcRect b="0" l="0" r="0" t="0"/>
            <a:stretch/>
          </p:blipFill>
          <p:spPr>
            <a:xfrm>
              <a:off x="7261378" y="4019904"/>
              <a:ext cx="1141974" cy="2293599"/>
            </a:xfrm>
            <a:prstGeom prst="rect">
              <a:avLst/>
            </a:prstGeom>
            <a:noFill/>
            <a:ln>
              <a:noFill/>
            </a:ln>
          </p:spPr>
        </p:pic>
        <p:sp>
          <p:nvSpPr>
            <p:cNvPr id="684" name="Google Shape;684;p26"/>
            <p:cNvSpPr txBox="1"/>
            <p:nvPr/>
          </p:nvSpPr>
          <p:spPr>
            <a:xfrm>
              <a:off x="7004639" y="3675462"/>
              <a:ext cx="1620957"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1F4E79"/>
                  </a:solidFill>
                  <a:latin typeface="Arial"/>
                  <a:ea typeface="Arial"/>
                  <a:cs typeface="Arial"/>
                  <a:sym typeface="Arial"/>
                </a:rPr>
                <a:t>プログラムに戻る</a:t>
              </a:r>
              <a:endParaRPr b="0" i="0" sz="1200" u="none" cap="none" strike="noStrike">
                <a:solidFill>
                  <a:srgbClr val="000000"/>
                </a:solidFill>
                <a:latin typeface="Arial"/>
                <a:ea typeface="Arial"/>
                <a:cs typeface="Arial"/>
                <a:sym typeface="Arial"/>
              </a:endParaRPr>
            </a:p>
          </p:txBody>
        </p:sp>
        <p:sp>
          <p:nvSpPr>
            <p:cNvPr id="685" name="Google Shape;685;p26"/>
            <p:cNvSpPr/>
            <p:nvPr/>
          </p:nvSpPr>
          <p:spPr>
            <a:xfrm>
              <a:off x="1257742" y="5842938"/>
              <a:ext cx="1156837" cy="338306"/>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86" name="Google Shape;686;p26"/>
            <p:cNvSpPr/>
            <p:nvPr/>
          </p:nvSpPr>
          <p:spPr>
            <a:xfrm>
              <a:off x="5055443" y="4124190"/>
              <a:ext cx="430957" cy="169466"/>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87" name="Google Shape;687;p26"/>
            <p:cNvSpPr/>
            <p:nvPr/>
          </p:nvSpPr>
          <p:spPr>
            <a:xfrm>
              <a:off x="4656684" y="49624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8" name="Google Shape;688;p26"/>
            <p:cNvSpPr/>
            <p:nvPr/>
          </p:nvSpPr>
          <p:spPr>
            <a:xfrm>
              <a:off x="6623169" y="4962482"/>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9" name="Google Shape;689;p26"/>
            <p:cNvSpPr/>
            <p:nvPr/>
          </p:nvSpPr>
          <p:spPr>
            <a:xfrm>
              <a:off x="7239780" y="5078824"/>
              <a:ext cx="1192024" cy="365115"/>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90" name="Google Shape;690;p26"/>
            <p:cNvSpPr txBox="1"/>
            <p:nvPr/>
          </p:nvSpPr>
          <p:spPr>
            <a:xfrm>
              <a:off x="2988814" y="5035521"/>
              <a:ext cx="162095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E4E79"/>
                  </a:solidFill>
                  <a:latin typeface="Calibri"/>
                  <a:ea typeface="Calibri"/>
                  <a:cs typeface="Calibri"/>
                  <a:sym typeface="Calibri"/>
                </a:rPr>
                <a:t>ペアリング完了</a:t>
              </a:r>
              <a:endParaRPr b="1" i="0" sz="1600" u="none" cap="none" strike="noStrike">
                <a:solidFill>
                  <a:srgbClr val="1E4E79"/>
                </a:solidFill>
                <a:latin typeface="Calibri"/>
                <a:ea typeface="Calibri"/>
                <a:cs typeface="Calibri"/>
                <a:sym typeface="Calibri"/>
              </a:endParaRPr>
            </a:p>
          </p:txBody>
        </p:sp>
        <p:pic>
          <p:nvPicPr>
            <p:cNvPr descr="チェック マーク" id="691" name="Google Shape;691;p26"/>
            <p:cNvPicPr preferRelativeResize="0"/>
            <p:nvPr/>
          </p:nvPicPr>
          <p:blipFill rotWithShape="1">
            <a:blip r:embed="rId11">
              <a:alphaModFix/>
            </a:blip>
            <a:srcRect b="0" l="0" r="0" t="0"/>
            <a:stretch/>
          </p:blipFill>
          <p:spPr>
            <a:xfrm>
              <a:off x="3191857" y="4508014"/>
              <a:ext cx="1317377" cy="1317377"/>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27"/>
          <p:cNvSpPr txBox="1"/>
          <p:nvPr/>
        </p:nvSpPr>
        <p:spPr>
          <a:xfrm>
            <a:off x="1573972" y="-46650"/>
            <a:ext cx="787902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 プログラムの転送方法</a:t>
            </a:r>
            <a:endParaRPr b="1" i="0" sz="2889" u="none" cap="none" strike="noStrike">
              <a:solidFill>
                <a:schemeClr val="lt1"/>
              </a:solidFill>
              <a:latin typeface="Arial"/>
              <a:ea typeface="Arial"/>
              <a:cs typeface="Arial"/>
              <a:sym typeface="Arial"/>
            </a:endParaRPr>
          </a:p>
        </p:txBody>
      </p:sp>
      <p:sp>
        <p:nvSpPr>
          <p:cNvPr id="697" name="Google Shape;697;p27"/>
          <p:cNvSpPr txBox="1"/>
          <p:nvPr/>
        </p:nvSpPr>
        <p:spPr>
          <a:xfrm>
            <a:off x="452834" y="858199"/>
            <a:ext cx="2980303" cy="6309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2A4E8E"/>
                </a:solidFill>
                <a:latin typeface="Arial"/>
                <a:ea typeface="Arial"/>
                <a:cs typeface="Arial"/>
                <a:sym typeface="Arial"/>
              </a:rPr>
              <a:t>micro:bitの</a:t>
            </a:r>
            <a:endParaRPr b="1" i="0" sz="1200" u="none" cap="none" strike="noStrike">
              <a:solidFill>
                <a:srgbClr val="2A4E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2A4E8E"/>
                </a:solidFill>
                <a:latin typeface="Arial"/>
                <a:ea typeface="Arial"/>
                <a:cs typeface="Arial"/>
                <a:sym typeface="Arial"/>
              </a:rPr>
              <a:t>Aボタン・Bボタン・リセットボタンを</a:t>
            </a:r>
            <a:endParaRPr b="1" i="0" sz="1100" u="none" cap="none" strike="noStrike">
              <a:solidFill>
                <a:srgbClr val="2A4E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2A4E8E"/>
                </a:solidFill>
                <a:latin typeface="Arial"/>
                <a:ea typeface="Arial"/>
                <a:cs typeface="Arial"/>
                <a:sym typeface="Arial"/>
              </a:rPr>
              <a:t>同時に押し、リセットボタンだけ離す</a:t>
            </a:r>
            <a:r>
              <a:rPr b="1" i="0" lang="ja-JP" sz="1200" u="none" cap="none" strike="noStrike">
                <a:solidFill>
                  <a:srgbClr val="2A4E8E"/>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cxnSp>
        <p:nvCxnSpPr>
          <p:cNvPr id="698" name="Google Shape;698;p27"/>
          <p:cNvCxnSpPr/>
          <p:nvPr/>
        </p:nvCxnSpPr>
        <p:spPr>
          <a:xfrm>
            <a:off x="159391" y="3641282"/>
            <a:ext cx="9594206" cy="0"/>
          </a:xfrm>
          <a:prstGeom prst="straightConnector1">
            <a:avLst/>
          </a:prstGeom>
          <a:noFill/>
          <a:ln cap="flat" cmpd="sng" w="9525">
            <a:solidFill>
              <a:schemeClr val="accent1"/>
            </a:solidFill>
            <a:prstDash val="lgDash"/>
            <a:miter lim="800000"/>
            <a:headEnd len="sm" w="sm" type="none"/>
            <a:tailEnd len="sm" w="sm" type="none"/>
          </a:ln>
        </p:spPr>
      </p:cxnSp>
      <p:sp>
        <p:nvSpPr>
          <p:cNvPr id="699" name="Google Shape;699;p27"/>
          <p:cNvSpPr/>
          <p:nvPr/>
        </p:nvSpPr>
        <p:spPr>
          <a:xfrm>
            <a:off x="3735386" y="5031068"/>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0" name="Google Shape;700;p27"/>
          <p:cNvSpPr/>
          <p:nvPr/>
        </p:nvSpPr>
        <p:spPr>
          <a:xfrm>
            <a:off x="3762666" y="1961971"/>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1" name="Google Shape;701;p27"/>
          <p:cNvSpPr txBox="1"/>
          <p:nvPr/>
        </p:nvSpPr>
        <p:spPr>
          <a:xfrm>
            <a:off x="5124659" y="1035171"/>
            <a:ext cx="1299438"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200" u="none" cap="none" strike="noStrike">
                <a:solidFill>
                  <a:srgbClr val="2A4E8E"/>
                </a:solidFill>
                <a:latin typeface="Arial"/>
                <a:ea typeface="Arial"/>
                <a:cs typeface="Arial"/>
                <a:sym typeface="Arial"/>
              </a:rPr>
              <a:t>LEDが点灯</a:t>
            </a:r>
            <a:endParaRPr b="0" i="0" sz="1200" u="none" cap="none" strike="noStrike">
              <a:solidFill>
                <a:srgbClr val="000000"/>
              </a:solidFill>
              <a:latin typeface="Arial"/>
              <a:ea typeface="Arial"/>
              <a:cs typeface="Arial"/>
              <a:sym typeface="Arial"/>
            </a:endParaRPr>
          </a:p>
        </p:txBody>
      </p:sp>
      <p:sp>
        <p:nvSpPr>
          <p:cNvPr id="702" name="Google Shape;702;p27"/>
          <p:cNvSpPr/>
          <p:nvPr/>
        </p:nvSpPr>
        <p:spPr>
          <a:xfrm>
            <a:off x="7337347" y="1959303"/>
            <a:ext cx="227319" cy="484632"/>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03" name="Google Shape;703;p27"/>
          <p:cNvPicPr preferRelativeResize="0"/>
          <p:nvPr/>
        </p:nvPicPr>
        <p:blipFill rotWithShape="1">
          <a:blip r:embed="rId3">
            <a:alphaModFix/>
          </a:blip>
          <a:srcRect b="0" l="0" r="0" t="5462"/>
          <a:stretch/>
        </p:blipFill>
        <p:spPr>
          <a:xfrm>
            <a:off x="8068538" y="1408767"/>
            <a:ext cx="1039530" cy="2127971"/>
          </a:xfrm>
          <a:prstGeom prst="rect">
            <a:avLst/>
          </a:prstGeom>
          <a:noFill/>
          <a:ln>
            <a:noFill/>
          </a:ln>
        </p:spPr>
      </p:pic>
      <p:sp>
        <p:nvSpPr>
          <p:cNvPr id="704" name="Google Shape;704;p27"/>
          <p:cNvSpPr txBox="1"/>
          <p:nvPr/>
        </p:nvSpPr>
        <p:spPr>
          <a:xfrm>
            <a:off x="7763113" y="942838"/>
            <a:ext cx="1723549"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2A4E8E"/>
                </a:solidFill>
                <a:latin typeface="Arial"/>
                <a:ea typeface="Arial"/>
                <a:cs typeface="Arial"/>
                <a:sym typeface="Arial"/>
              </a:rPr>
              <a:t>Makecodeの</a:t>
            </a:r>
            <a:endParaRPr b="1" i="0" sz="1200" u="none" cap="none" strike="noStrike">
              <a:solidFill>
                <a:srgbClr val="2A4E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2A4E8E"/>
                </a:solidFill>
                <a:latin typeface="Arial"/>
                <a:ea typeface="Arial"/>
                <a:cs typeface="Arial"/>
                <a:sym typeface="Arial"/>
              </a:rPr>
              <a:t>ダウンロードをタップ</a:t>
            </a:r>
            <a:endParaRPr b="0" i="0" sz="1200" u="none" cap="none" strike="noStrike">
              <a:solidFill>
                <a:srgbClr val="000000"/>
              </a:solidFill>
              <a:latin typeface="Arial"/>
              <a:ea typeface="Arial"/>
              <a:cs typeface="Arial"/>
              <a:sym typeface="Arial"/>
            </a:endParaRPr>
          </a:p>
        </p:txBody>
      </p:sp>
      <p:sp>
        <p:nvSpPr>
          <p:cNvPr id="705" name="Google Shape;705;p27"/>
          <p:cNvSpPr txBox="1"/>
          <p:nvPr/>
        </p:nvSpPr>
        <p:spPr>
          <a:xfrm>
            <a:off x="152397" y="501257"/>
            <a:ext cx="2817306" cy="33855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LEDが消えている場合</a:t>
            </a:r>
            <a:endParaRPr b="0" i="0" sz="1400" u="none" cap="none" strike="noStrike">
              <a:solidFill>
                <a:srgbClr val="000000"/>
              </a:solidFill>
              <a:latin typeface="Arial"/>
              <a:ea typeface="Arial"/>
              <a:cs typeface="Arial"/>
              <a:sym typeface="Arial"/>
            </a:endParaRPr>
          </a:p>
        </p:txBody>
      </p:sp>
      <p:sp>
        <p:nvSpPr>
          <p:cNvPr id="706" name="Google Shape;706;p27"/>
          <p:cNvSpPr txBox="1"/>
          <p:nvPr/>
        </p:nvSpPr>
        <p:spPr>
          <a:xfrm>
            <a:off x="152397" y="3723596"/>
            <a:ext cx="2817306" cy="338554"/>
          </a:xfrm>
          <a:prstGeom prst="rect">
            <a:avLst/>
          </a:prstGeom>
          <a:solidFill>
            <a:srgbClr val="1F386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LEDがついている場合</a:t>
            </a:r>
            <a:endParaRPr b="0" i="0" sz="1400" u="none" cap="none" strike="noStrike">
              <a:solidFill>
                <a:srgbClr val="000000"/>
              </a:solidFill>
              <a:latin typeface="Arial"/>
              <a:ea typeface="Arial"/>
              <a:cs typeface="Arial"/>
              <a:sym typeface="Arial"/>
            </a:endParaRPr>
          </a:p>
        </p:txBody>
      </p:sp>
      <p:grpSp>
        <p:nvGrpSpPr>
          <p:cNvPr id="707" name="Google Shape;707;p27"/>
          <p:cNvGrpSpPr/>
          <p:nvPr/>
        </p:nvGrpSpPr>
        <p:grpSpPr>
          <a:xfrm>
            <a:off x="699066" y="1626400"/>
            <a:ext cx="2559728" cy="1010440"/>
            <a:chOff x="6223709" y="1629538"/>
            <a:chExt cx="3361659" cy="1326998"/>
          </a:xfrm>
        </p:grpSpPr>
        <p:grpSp>
          <p:nvGrpSpPr>
            <p:cNvPr id="708" name="Google Shape;708;p27"/>
            <p:cNvGrpSpPr/>
            <p:nvPr/>
          </p:nvGrpSpPr>
          <p:grpSpPr>
            <a:xfrm>
              <a:off x="6650091" y="1629538"/>
              <a:ext cx="2555700" cy="1326998"/>
              <a:chOff x="6418580" y="1591365"/>
              <a:chExt cx="3056080" cy="1586811"/>
            </a:xfrm>
          </p:grpSpPr>
          <p:pic>
            <p:nvPicPr>
              <p:cNvPr descr="17d6eafd577cd6806341" id="709" name="Google Shape;709;p27"/>
              <p:cNvPicPr preferRelativeResize="0"/>
              <p:nvPr/>
            </p:nvPicPr>
            <p:blipFill rotWithShape="1">
              <a:blip r:embed="rId4">
                <a:alphaModFix/>
              </a:blip>
              <a:srcRect b="28568" l="23030" r="23372" t="35381"/>
              <a:stretch/>
            </p:blipFill>
            <p:spPr>
              <a:xfrm>
                <a:off x="6418580" y="1591365"/>
                <a:ext cx="3056080" cy="1586811"/>
              </a:xfrm>
              <a:prstGeom prst="rect">
                <a:avLst/>
              </a:prstGeom>
              <a:noFill/>
              <a:ln>
                <a:noFill/>
              </a:ln>
            </p:spPr>
          </p:pic>
          <p:sp>
            <p:nvSpPr>
              <p:cNvPr id="710" name="Google Shape;710;p27"/>
              <p:cNvSpPr/>
              <p:nvPr/>
            </p:nvSpPr>
            <p:spPr>
              <a:xfrm>
                <a:off x="7270750" y="1699866"/>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1" name="Google Shape;711;p27"/>
              <p:cNvSpPr/>
              <p:nvPr/>
            </p:nvSpPr>
            <p:spPr>
              <a:xfrm>
                <a:off x="6880225" y="2479519"/>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12" name="Google Shape;712;p27"/>
              <p:cNvSpPr/>
              <p:nvPr/>
            </p:nvSpPr>
            <p:spPr>
              <a:xfrm>
                <a:off x="8550275" y="2479519"/>
                <a:ext cx="447675" cy="303559"/>
              </a:xfrm>
              <a:prstGeom prst="roundRect">
                <a:avLst>
                  <a:gd fmla="val 16667" name="adj"/>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713" name="Google Shape;713;p27"/>
            <p:cNvSpPr txBox="1"/>
            <p:nvPr/>
          </p:nvSpPr>
          <p:spPr>
            <a:xfrm>
              <a:off x="6223709" y="1662536"/>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Calibri"/>
                  <a:ea typeface="Calibri"/>
                  <a:cs typeface="Calibri"/>
                  <a:sym typeface="Calibri"/>
                </a:rPr>
                <a:t>リセット</a:t>
              </a:r>
              <a:endParaRPr b="0" i="0" sz="1400" u="none" cap="none" strike="noStrike">
                <a:solidFill>
                  <a:srgbClr val="000000"/>
                </a:solidFill>
                <a:latin typeface="Arial"/>
                <a:ea typeface="Arial"/>
                <a:cs typeface="Arial"/>
                <a:sym typeface="Arial"/>
              </a:endParaRPr>
            </a:p>
          </p:txBody>
        </p:sp>
        <p:sp>
          <p:nvSpPr>
            <p:cNvPr id="714" name="Google Shape;714;p27"/>
            <p:cNvSpPr txBox="1"/>
            <p:nvPr/>
          </p:nvSpPr>
          <p:spPr>
            <a:xfrm>
              <a:off x="6249593" y="2338272"/>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Calibri"/>
                  <a:ea typeface="Calibri"/>
                  <a:cs typeface="Calibri"/>
                  <a:sym typeface="Calibri"/>
                </a:rPr>
                <a:t>A</a:t>
              </a:r>
              <a:endParaRPr b="1" i="0" sz="1400" u="none" cap="none" strike="noStrike">
                <a:solidFill>
                  <a:srgbClr val="FF0000"/>
                </a:solidFill>
                <a:latin typeface="Calibri"/>
                <a:ea typeface="Calibri"/>
                <a:cs typeface="Calibri"/>
                <a:sym typeface="Calibri"/>
              </a:endParaRPr>
            </a:p>
          </p:txBody>
        </p:sp>
        <p:sp>
          <p:nvSpPr>
            <p:cNvPr id="715" name="Google Shape;715;p27"/>
            <p:cNvSpPr txBox="1"/>
            <p:nvPr/>
          </p:nvSpPr>
          <p:spPr>
            <a:xfrm>
              <a:off x="8332830" y="2338272"/>
              <a:ext cx="1252538" cy="40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Calibri"/>
                  <a:ea typeface="Calibri"/>
                  <a:cs typeface="Calibri"/>
                  <a:sym typeface="Calibri"/>
                </a:rPr>
                <a:t>B</a:t>
              </a:r>
              <a:endParaRPr b="1" i="0" sz="1400" u="none" cap="none" strike="noStrike">
                <a:solidFill>
                  <a:srgbClr val="FF0000"/>
                </a:solidFill>
                <a:latin typeface="Calibri"/>
                <a:ea typeface="Calibri"/>
                <a:cs typeface="Calibri"/>
                <a:sym typeface="Calibri"/>
              </a:endParaRPr>
            </a:p>
          </p:txBody>
        </p:sp>
      </p:grpSp>
      <p:grpSp>
        <p:nvGrpSpPr>
          <p:cNvPr id="716" name="Google Shape;716;p27"/>
          <p:cNvGrpSpPr/>
          <p:nvPr/>
        </p:nvGrpSpPr>
        <p:grpSpPr>
          <a:xfrm>
            <a:off x="638173" y="2363777"/>
            <a:ext cx="2657049" cy="1174583"/>
            <a:chOff x="6361310" y="2246806"/>
            <a:chExt cx="3153739" cy="1394151"/>
          </a:xfrm>
        </p:grpSpPr>
        <p:pic>
          <p:nvPicPr>
            <p:cNvPr id="717" name="Google Shape;717;p27"/>
            <p:cNvPicPr preferRelativeResize="0"/>
            <p:nvPr/>
          </p:nvPicPr>
          <p:blipFill rotWithShape="1">
            <a:blip r:embed="rId5">
              <a:alphaModFix/>
            </a:blip>
            <a:srcRect b="0" l="5746" r="38014" t="0"/>
            <a:stretch/>
          </p:blipFill>
          <p:spPr>
            <a:xfrm rot="5400000">
              <a:off x="6547327" y="2340021"/>
              <a:ext cx="1114919" cy="1486953"/>
            </a:xfrm>
            <a:prstGeom prst="rect">
              <a:avLst/>
            </a:prstGeom>
            <a:noFill/>
            <a:ln>
              <a:noFill/>
            </a:ln>
          </p:spPr>
        </p:pic>
        <p:pic>
          <p:nvPicPr>
            <p:cNvPr id="718" name="Google Shape;718;p27"/>
            <p:cNvPicPr preferRelativeResize="0"/>
            <p:nvPr/>
          </p:nvPicPr>
          <p:blipFill rotWithShape="1">
            <a:blip r:embed="rId6">
              <a:alphaModFix/>
            </a:blip>
            <a:srcRect b="0" l="0" r="0" t="0"/>
            <a:stretch/>
          </p:blipFill>
          <p:spPr>
            <a:xfrm>
              <a:off x="8058236" y="2745224"/>
              <a:ext cx="1456813" cy="893809"/>
            </a:xfrm>
            <a:prstGeom prst="rect">
              <a:avLst/>
            </a:prstGeom>
            <a:noFill/>
            <a:ln>
              <a:noFill/>
            </a:ln>
          </p:spPr>
        </p:pic>
        <p:pic>
          <p:nvPicPr>
            <p:cNvPr descr="強調注目イラスト／無料イラストなら「イラストAC」" id="719" name="Google Shape;719;p27"/>
            <p:cNvPicPr preferRelativeResize="0"/>
            <p:nvPr/>
          </p:nvPicPr>
          <p:blipFill rotWithShape="1">
            <a:blip r:embed="rId7">
              <a:alphaModFix/>
            </a:blip>
            <a:srcRect b="0" l="0" r="0" t="0"/>
            <a:stretch/>
          </p:blipFill>
          <p:spPr>
            <a:xfrm flipH="1" rot="484379">
              <a:off x="8420515" y="2299265"/>
              <a:ext cx="788877" cy="592094"/>
            </a:xfrm>
            <a:prstGeom prst="rect">
              <a:avLst/>
            </a:prstGeom>
            <a:noFill/>
            <a:ln>
              <a:noFill/>
            </a:ln>
          </p:spPr>
        </p:pic>
        <p:pic>
          <p:nvPicPr>
            <p:cNvPr descr="ぎゅっ – マンガ文字素材dddFont" id="720" name="Google Shape;720;p27"/>
            <p:cNvPicPr preferRelativeResize="0"/>
            <p:nvPr/>
          </p:nvPicPr>
          <p:blipFill rotWithShape="1">
            <a:blip r:embed="rId8">
              <a:alphaModFix/>
            </a:blip>
            <a:srcRect b="0" l="0" r="0" t="0"/>
            <a:stretch/>
          </p:blipFill>
          <p:spPr>
            <a:xfrm>
              <a:off x="6940559" y="2582853"/>
              <a:ext cx="238936" cy="238936"/>
            </a:xfrm>
            <a:prstGeom prst="rect">
              <a:avLst/>
            </a:prstGeom>
            <a:noFill/>
            <a:ln>
              <a:noFill/>
            </a:ln>
          </p:spPr>
        </p:pic>
        <p:pic>
          <p:nvPicPr>
            <p:cNvPr descr="ぎゅっ – マンガ文字素材dddFont" id="721" name="Google Shape;721;p27"/>
            <p:cNvPicPr preferRelativeResize="0"/>
            <p:nvPr/>
          </p:nvPicPr>
          <p:blipFill rotWithShape="1">
            <a:blip r:embed="rId8">
              <a:alphaModFix/>
            </a:blip>
            <a:srcRect b="0" l="0" r="0" t="0"/>
            <a:stretch/>
          </p:blipFill>
          <p:spPr>
            <a:xfrm>
              <a:off x="6495775" y="3182493"/>
              <a:ext cx="238936" cy="238936"/>
            </a:xfrm>
            <a:prstGeom prst="rect">
              <a:avLst/>
            </a:prstGeom>
            <a:noFill/>
            <a:ln>
              <a:noFill/>
            </a:ln>
          </p:spPr>
        </p:pic>
        <p:pic>
          <p:nvPicPr>
            <p:cNvPr descr="ぎゅっ – マンガ文字素材dddFont" id="722" name="Google Shape;722;p27"/>
            <p:cNvPicPr preferRelativeResize="0"/>
            <p:nvPr/>
          </p:nvPicPr>
          <p:blipFill rotWithShape="1">
            <a:blip r:embed="rId8">
              <a:alphaModFix/>
            </a:blip>
            <a:srcRect b="0" l="0" r="0" t="0"/>
            <a:stretch/>
          </p:blipFill>
          <p:spPr>
            <a:xfrm>
              <a:off x="7482617" y="3220816"/>
              <a:ext cx="238936" cy="238936"/>
            </a:xfrm>
            <a:prstGeom prst="rect">
              <a:avLst/>
            </a:prstGeom>
            <a:noFill/>
            <a:ln>
              <a:noFill/>
            </a:ln>
          </p:spPr>
        </p:pic>
        <p:pic>
          <p:nvPicPr>
            <p:cNvPr descr="ぎゅっ – マンガ文字素材dddFont" id="723" name="Google Shape;723;p27"/>
            <p:cNvPicPr preferRelativeResize="0"/>
            <p:nvPr/>
          </p:nvPicPr>
          <p:blipFill rotWithShape="1">
            <a:blip r:embed="rId8">
              <a:alphaModFix/>
            </a:blip>
            <a:srcRect b="0" l="0" r="0" t="0"/>
            <a:stretch/>
          </p:blipFill>
          <p:spPr>
            <a:xfrm>
              <a:off x="8190672" y="3182493"/>
              <a:ext cx="238936" cy="238936"/>
            </a:xfrm>
            <a:prstGeom prst="rect">
              <a:avLst/>
            </a:prstGeom>
            <a:noFill/>
            <a:ln>
              <a:noFill/>
            </a:ln>
          </p:spPr>
        </p:pic>
        <p:pic>
          <p:nvPicPr>
            <p:cNvPr descr="ぎゅっ – マンガ文字素材dddFont" id="724" name="Google Shape;724;p27"/>
            <p:cNvPicPr preferRelativeResize="0"/>
            <p:nvPr/>
          </p:nvPicPr>
          <p:blipFill rotWithShape="1">
            <a:blip r:embed="rId8">
              <a:alphaModFix/>
            </a:blip>
            <a:srcRect b="0" l="0" r="0" t="0"/>
            <a:stretch/>
          </p:blipFill>
          <p:spPr>
            <a:xfrm>
              <a:off x="9177514" y="3220816"/>
              <a:ext cx="238936" cy="238936"/>
            </a:xfrm>
            <a:prstGeom prst="rect">
              <a:avLst/>
            </a:prstGeom>
            <a:noFill/>
            <a:ln>
              <a:noFill/>
            </a:ln>
          </p:spPr>
        </p:pic>
        <p:pic>
          <p:nvPicPr>
            <p:cNvPr descr="ぱああああ – マンガ文字素材dddFont" id="725" name="Google Shape;725;p27"/>
            <p:cNvPicPr preferRelativeResize="0"/>
            <p:nvPr/>
          </p:nvPicPr>
          <p:blipFill rotWithShape="1">
            <a:blip r:embed="rId9">
              <a:alphaModFix/>
            </a:blip>
            <a:srcRect b="29830" l="0" r="70747" t="29073"/>
            <a:stretch/>
          </p:blipFill>
          <p:spPr>
            <a:xfrm>
              <a:off x="8378356" y="2533446"/>
              <a:ext cx="169863" cy="238622"/>
            </a:xfrm>
            <a:prstGeom prst="rect">
              <a:avLst/>
            </a:prstGeom>
            <a:noFill/>
            <a:ln>
              <a:noFill/>
            </a:ln>
          </p:spPr>
        </p:pic>
      </p:grpSp>
      <p:pic>
        <p:nvPicPr>
          <p:cNvPr id="726" name="Google Shape;726;p27"/>
          <p:cNvPicPr preferRelativeResize="0"/>
          <p:nvPr/>
        </p:nvPicPr>
        <p:blipFill rotWithShape="1">
          <a:blip r:embed="rId10">
            <a:alphaModFix/>
          </a:blip>
          <a:srcRect b="0" l="0" r="0" t="0"/>
          <a:stretch/>
        </p:blipFill>
        <p:spPr>
          <a:xfrm>
            <a:off x="4510620" y="1549595"/>
            <a:ext cx="2371829" cy="1993884"/>
          </a:xfrm>
          <a:prstGeom prst="rect">
            <a:avLst/>
          </a:prstGeom>
          <a:noFill/>
          <a:ln>
            <a:noFill/>
          </a:ln>
        </p:spPr>
      </p:pic>
      <p:sp>
        <p:nvSpPr>
          <p:cNvPr id="727" name="Google Shape;727;p27"/>
          <p:cNvSpPr/>
          <p:nvPr/>
        </p:nvSpPr>
        <p:spPr>
          <a:xfrm>
            <a:off x="8010325" y="3213191"/>
            <a:ext cx="257375" cy="291561"/>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728" name="Google Shape;728;p27"/>
          <p:cNvPicPr preferRelativeResize="0"/>
          <p:nvPr/>
        </p:nvPicPr>
        <p:blipFill rotWithShape="1">
          <a:blip r:embed="rId3">
            <a:alphaModFix/>
          </a:blip>
          <a:srcRect b="4478" l="0" r="85797" t="89412"/>
          <a:stretch/>
        </p:blipFill>
        <p:spPr>
          <a:xfrm>
            <a:off x="9034956" y="462706"/>
            <a:ext cx="539758" cy="502513"/>
          </a:xfrm>
          <a:prstGeom prst="rect">
            <a:avLst/>
          </a:prstGeom>
          <a:noFill/>
          <a:ln>
            <a:noFill/>
          </a:ln>
        </p:spPr>
      </p:pic>
      <p:sp>
        <p:nvSpPr>
          <p:cNvPr id="729" name="Google Shape;729;p27"/>
          <p:cNvSpPr/>
          <p:nvPr/>
        </p:nvSpPr>
        <p:spPr>
          <a:xfrm>
            <a:off x="8956675" y="477394"/>
            <a:ext cx="727076" cy="500724"/>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0" name="Google Shape;730;p27"/>
          <p:cNvSpPr/>
          <p:nvPr/>
        </p:nvSpPr>
        <p:spPr>
          <a:xfrm>
            <a:off x="9504816" y="1027409"/>
            <a:ext cx="156710" cy="71140"/>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1" name="Google Shape;731;p27"/>
          <p:cNvSpPr/>
          <p:nvPr/>
        </p:nvSpPr>
        <p:spPr>
          <a:xfrm>
            <a:off x="9489735" y="1142192"/>
            <a:ext cx="74565" cy="46064"/>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32" name="Google Shape;732;p27"/>
          <p:cNvPicPr preferRelativeResize="0"/>
          <p:nvPr/>
        </p:nvPicPr>
        <p:blipFill rotWithShape="1">
          <a:blip r:embed="rId3">
            <a:alphaModFix/>
          </a:blip>
          <a:srcRect b="0" l="0" r="0" t="5462"/>
          <a:stretch/>
        </p:blipFill>
        <p:spPr>
          <a:xfrm>
            <a:off x="4481311" y="4467831"/>
            <a:ext cx="1039530" cy="2127971"/>
          </a:xfrm>
          <a:prstGeom prst="rect">
            <a:avLst/>
          </a:prstGeom>
          <a:noFill/>
          <a:ln>
            <a:noFill/>
          </a:ln>
        </p:spPr>
      </p:pic>
      <p:sp>
        <p:nvSpPr>
          <p:cNvPr id="733" name="Google Shape;733;p27"/>
          <p:cNvSpPr txBox="1"/>
          <p:nvPr/>
        </p:nvSpPr>
        <p:spPr>
          <a:xfrm>
            <a:off x="4175886" y="4009596"/>
            <a:ext cx="1723549"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200" u="none" cap="none" strike="noStrike">
                <a:solidFill>
                  <a:srgbClr val="2A4E8E"/>
                </a:solidFill>
                <a:latin typeface="Arial"/>
                <a:ea typeface="Arial"/>
                <a:cs typeface="Arial"/>
                <a:sym typeface="Arial"/>
              </a:rPr>
              <a:t>Makecodeの</a:t>
            </a:r>
            <a:endParaRPr b="1" i="0" sz="1200" u="none" cap="none" strike="noStrike">
              <a:solidFill>
                <a:srgbClr val="2A4E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100" u="none" cap="none" strike="noStrike">
                <a:solidFill>
                  <a:srgbClr val="2A4E8E"/>
                </a:solidFill>
                <a:latin typeface="Arial"/>
                <a:ea typeface="Arial"/>
                <a:cs typeface="Arial"/>
                <a:sym typeface="Arial"/>
              </a:rPr>
              <a:t>ダウンロードをタップ</a:t>
            </a:r>
            <a:endParaRPr b="0" i="0" sz="1200" u="none" cap="none" strike="noStrike">
              <a:solidFill>
                <a:srgbClr val="000000"/>
              </a:solidFill>
              <a:latin typeface="Arial"/>
              <a:ea typeface="Arial"/>
              <a:cs typeface="Arial"/>
              <a:sym typeface="Arial"/>
            </a:endParaRPr>
          </a:p>
        </p:txBody>
      </p:sp>
      <p:sp>
        <p:nvSpPr>
          <p:cNvPr id="734" name="Google Shape;734;p27"/>
          <p:cNvSpPr/>
          <p:nvPr/>
        </p:nvSpPr>
        <p:spPr>
          <a:xfrm>
            <a:off x="4423098" y="6272255"/>
            <a:ext cx="257375" cy="291561"/>
          </a:xfrm>
          <a:prstGeom prst="rect">
            <a:avLst/>
          </a:prstGeom>
          <a:noFill/>
          <a:ln cap="flat" cmpd="sng" w="38100">
            <a:solidFill>
              <a:srgbClr val="FF0000"/>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735" name="Google Shape;735;p27"/>
          <p:cNvPicPr preferRelativeResize="0"/>
          <p:nvPr/>
        </p:nvPicPr>
        <p:blipFill rotWithShape="1">
          <a:blip r:embed="rId3">
            <a:alphaModFix/>
          </a:blip>
          <a:srcRect b="4478" l="0" r="85797" t="89412"/>
          <a:stretch/>
        </p:blipFill>
        <p:spPr>
          <a:xfrm>
            <a:off x="6101497" y="3703297"/>
            <a:ext cx="539758" cy="502513"/>
          </a:xfrm>
          <a:prstGeom prst="rect">
            <a:avLst/>
          </a:prstGeom>
          <a:noFill/>
          <a:ln>
            <a:noFill/>
          </a:ln>
        </p:spPr>
      </p:pic>
      <p:sp>
        <p:nvSpPr>
          <p:cNvPr id="736" name="Google Shape;736;p27"/>
          <p:cNvSpPr/>
          <p:nvPr/>
        </p:nvSpPr>
        <p:spPr>
          <a:xfrm>
            <a:off x="6023216" y="3717985"/>
            <a:ext cx="727076" cy="500724"/>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7" name="Google Shape;737;p27"/>
          <p:cNvSpPr/>
          <p:nvPr/>
        </p:nvSpPr>
        <p:spPr>
          <a:xfrm>
            <a:off x="5973479" y="4278891"/>
            <a:ext cx="156710" cy="71140"/>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27"/>
          <p:cNvSpPr/>
          <p:nvPr/>
        </p:nvSpPr>
        <p:spPr>
          <a:xfrm>
            <a:off x="5849478" y="4388460"/>
            <a:ext cx="74565" cy="46064"/>
          </a:xfrm>
          <a:prstGeom prst="roundRect">
            <a:avLst>
              <a:gd fmla="val 16667" name="adj"/>
            </a:avLst>
          </a:pr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p27"/>
          <p:cNvSpPr txBox="1"/>
          <p:nvPr/>
        </p:nvSpPr>
        <p:spPr>
          <a:xfrm>
            <a:off x="1372017" y="4202966"/>
            <a:ext cx="1299438"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200" u="none" cap="none" strike="noStrike">
                <a:solidFill>
                  <a:srgbClr val="2A4E8E"/>
                </a:solidFill>
                <a:latin typeface="Arial"/>
                <a:ea typeface="Arial"/>
                <a:cs typeface="Arial"/>
                <a:sym typeface="Arial"/>
              </a:rPr>
              <a:t>LEDが点灯</a:t>
            </a:r>
            <a:endParaRPr b="0" i="0" sz="1200" u="none" cap="none" strike="noStrike">
              <a:solidFill>
                <a:srgbClr val="000000"/>
              </a:solidFill>
              <a:latin typeface="Arial"/>
              <a:ea typeface="Arial"/>
              <a:cs typeface="Arial"/>
              <a:sym typeface="Arial"/>
            </a:endParaRPr>
          </a:p>
        </p:txBody>
      </p:sp>
      <p:pic>
        <p:nvPicPr>
          <p:cNvPr id="740" name="Google Shape;740;p27"/>
          <p:cNvPicPr preferRelativeResize="0"/>
          <p:nvPr/>
        </p:nvPicPr>
        <p:blipFill rotWithShape="1">
          <a:blip r:embed="rId10">
            <a:alphaModFix/>
          </a:blip>
          <a:srcRect b="0" l="0" r="0" t="0"/>
          <a:stretch/>
        </p:blipFill>
        <p:spPr>
          <a:xfrm>
            <a:off x="757978" y="4614994"/>
            <a:ext cx="2371829" cy="199388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36"/>
          <p:cNvSpPr txBox="1"/>
          <p:nvPr/>
        </p:nvSpPr>
        <p:spPr>
          <a:xfrm>
            <a:off x="4286250" y="3752813"/>
            <a:ext cx="5817870" cy="5369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分別機を構成する技術（知識編）</a:t>
            </a:r>
            <a:endParaRPr b="1" i="0" sz="2889" u="none" cap="none" strike="noStrike">
              <a:solidFill>
                <a:schemeClr val="lt1"/>
              </a:solidFill>
              <a:latin typeface="Arial"/>
              <a:ea typeface="Arial"/>
              <a:cs typeface="Arial"/>
              <a:sym typeface="Arial"/>
            </a:endParaRPr>
          </a:p>
        </p:txBody>
      </p:sp>
      <p:sp>
        <p:nvSpPr>
          <p:cNvPr id="746" name="Google Shape;746;p36"/>
          <p:cNvSpPr txBox="1"/>
          <p:nvPr/>
        </p:nvSpPr>
        <p:spPr>
          <a:xfrm>
            <a:off x="959361" y="3219838"/>
            <a:ext cx="8720638"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技術資料</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
          <p:cNvSpPr txBox="1"/>
          <p:nvPr/>
        </p:nvSpPr>
        <p:spPr>
          <a:xfrm>
            <a:off x="1021824" y="444592"/>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THKものづくり探究教材のねらい</a:t>
            </a:r>
            <a:endParaRPr b="1" i="0" sz="2889" u="none" cap="none" strike="noStrike">
              <a:solidFill>
                <a:schemeClr val="lt1"/>
              </a:solidFill>
              <a:latin typeface="Arial"/>
              <a:ea typeface="Arial"/>
              <a:cs typeface="Arial"/>
              <a:sym typeface="Arial"/>
            </a:endParaRPr>
          </a:p>
        </p:txBody>
      </p:sp>
      <p:sp>
        <p:nvSpPr>
          <p:cNvPr id="73" name="Google Shape;73;p3"/>
          <p:cNvSpPr txBox="1"/>
          <p:nvPr/>
        </p:nvSpPr>
        <p:spPr>
          <a:xfrm>
            <a:off x="381000" y="1208292"/>
            <a:ext cx="9144000" cy="102916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595959"/>
              </a:buClr>
              <a:buSzPts val="2400"/>
              <a:buFont typeface="Calibri"/>
              <a:buNone/>
            </a:pPr>
            <a:r>
              <a:rPr b="1" i="0" lang="ja-JP" sz="2400" u="none" cap="none" strike="noStrike">
                <a:solidFill>
                  <a:srgbClr val="595959"/>
                </a:solidFill>
                <a:latin typeface="Arial"/>
                <a:ea typeface="Arial"/>
                <a:cs typeface="Arial"/>
                <a:sym typeface="Arial"/>
              </a:rPr>
              <a:t>対話的かつ協働的な課題解決をする実体験を通じて</a:t>
            </a:r>
            <a:endParaRPr b="1" i="0" sz="2400" u="none" cap="none" strike="noStrike">
              <a:solidFill>
                <a:srgbClr val="595959"/>
              </a:solidFill>
              <a:latin typeface="Arial"/>
              <a:ea typeface="Arial"/>
              <a:cs typeface="Arial"/>
              <a:sym typeface="Arial"/>
            </a:endParaRPr>
          </a:p>
          <a:p>
            <a:pPr indent="0" lvl="0" marL="0" marR="0" rtl="0" algn="ctr">
              <a:lnSpc>
                <a:spcPct val="115000"/>
              </a:lnSpc>
              <a:spcBef>
                <a:spcPts val="0"/>
              </a:spcBef>
              <a:spcAft>
                <a:spcPts val="0"/>
              </a:spcAft>
              <a:buClr>
                <a:srgbClr val="595959"/>
              </a:buClr>
              <a:buSzPts val="2400"/>
              <a:buFont typeface="Calibri"/>
              <a:buNone/>
            </a:pPr>
            <a:r>
              <a:rPr b="1" i="0" lang="ja-JP" sz="2400" u="none" cap="none" strike="noStrike">
                <a:solidFill>
                  <a:srgbClr val="595959"/>
                </a:solidFill>
                <a:latin typeface="Arial"/>
                <a:ea typeface="Arial"/>
                <a:cs typeface="Arial"/>
                <a:sym typeface="Arial"/>
              </a:rPr>
              <a:t>困難に挑戦する意欲と態度を養う</a:t>
            </a:r>
            <a:endParaRPr b="0" i="0" sz="1800" u="none" cap="none" strike="noStrike">
              <a:solidFill>
                <a:srgbClr val="595959"/>
              </a:solidFill>
              <a:latin typeface="Arial"/>
              <a:ea typeface="Arial"/>
              <a:cs typeface="Arial"/>
              <a:sym typeface="Arial"/>
            </a:endParaRPr>
          </a:p>
        </p:txBody>
      </p:sp>
      <p:sp>
        <p:nvSpPr>
          <p:cNvPr id="74" name="Google Shape;74;p3"/>
          <p:cNvSpPr txBox="1"/>
          <p:nvPr/>
        </p:nvSpPr>
        <p:spPr>
          <a:xfrm>
            <a:off x="0" y="2361659"/>
            <a:ext cx="9905999" cy="3137434"/>
          </a:xfrm>
          <a:prstGeom prst="rect">
            <a:avLst/>
          </a:prstGeom>
          <a:gradFill>
            <a:gsLst>
              <a:gs pos="0">
                <a:srgbClr val="EAF0F9">
                  <a:alpha val="6274"/>
                </a:srgbClr>
              </a:gs>
              <a:gs pos="20000">
                <a:srgbClr val="EAF0F9">
                  <a:alpha val="6274"/>
                </a:srgbClr>
              </a:gs>
              <a:gs pos="60000">
                <a:srgbClr val="D5E0F2">
                  <a:alpha val="45098"/>
                </a:srgbClr>
              </a:gs>
              <a:gs pos="100000">
                <a:srgbClr val="A9BEE4">
                  <a:alpha val="40000"/>
                </a:srgbClr>
              </a:gs>
            </a:gsLst>
            <a:lin ang="5400000" scaled="0"/>
          </a:gra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
          <p:cNvSpPr txBox="1"/>
          <p:nvPr/>
        </p:nvSpPr>
        <p:spPr>
          <a:xfrm>
            <a:off x="302250" y="6061620"/>
            <a:ext cx="9301500" cy="70357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1F4E79"/>
              </a:buClr>
              <a:buSzPts val="1600"/>
              <a:buFont typeface="Calibri"/>
              <a:buNone/>
            </a:pPr>
            <a:r>
              <a:rPr b="1" i="0" lang="ja-JP" sz="1600" u="none" cap="none" strike="noStrike">
                <a:solidFill>
                  <a:srgbClr val="1F4E79"/>
                </a:solidFill>
                <a:latin typeface="Arial"/>
                <a:ea typeface="Arial"/>
                <a:cs typeface="Arial"/>
                <a:sym typeface="Arial"/>
              </a:rPr>
              <a:t>チームで力を合わせて </a:t>
            </a:r>
            <a:r>
              <a:rPr b="1" i="0" lang="ja-JP" sz="2000" u="none" cap="none" strike="noStrike">
                <a:solidFill>
                  <a:srgbClr val="1F4E79"/>
                </a:solidFill>
                <a:latin typeface="Arial"/>
                <a:ea typeface="Arial"/>
                <a:cs typeface="Arial"/>
                <a:sym typeface="Arial"/>
              </a:rPr>
              <a:t>課題解決型のものづくり</a:t>
            </a:r>
            <a:r>
              <a:rPr b="1" i="0" lang="ja-JP" sz="1600" u="none" cap="none" strike="noStrike">
                <a:solidFill>
                  <a:srgbClr val="1F4E79"/>
                </a:solidFill>
                <a:latin typeface="Arial"/>
                <a:ea typeface="Arial"/>
                <a:cs typeface="Arial"/>
                <a:sym typeface="Arial"/>
              </a:rPr>
              <a:t>に挑戦する経験と次につながる自信</a:t>
            </a:r>
            <a:endParaRPr b="1" i="0" sz="1600" u="none" cap="none" strike="noStrike">
              <a:solidFill>
                <a:srgbClr val="1F4E79"/>
              </a:solidFill>
              <a:latin typeface="Arial"/>
              <a:ea typeface="Arial"/>
              <a:cs typeface="Arial"/>
              <a:sym typeface="Arial"/>
            </a:endParaRPr>
          </a:p>
        </p:txBody>
      </p:sp>
      <p:sp>
        <p:nvSpPr>
          <p:cNvPr id="76" name="Google Shape;76;p3"/>
          <p:cNvSpPr/>
          <p:nvPr/>
        </p:nvSpPr>
        <p:spPr>
          <a:xfrm>
            <a:off x="162639" y="2362867"/>
            <a:ext cx="1228725" cy="30210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 name="Google Shape;77;p3"/>
          <p:cNvSpPr txBox="1"/>
          <p:nvPr/>
        </p:nvSpPr>
        <p:spPr>
          <a:xfrm>
            <a:off x="228956" y="2364014"/>
            <a:ext cx="109608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体験・経験</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590550" y="2660160"/>
            <a:ext cx="974407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 身の回りの「もの」の仕組みを知り、それを「つくる、改良する、直す」といった実体験。</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 「失敗」を知り、</a:t>
            </a:r>
            <a:r>
              <a:rPr b="1" i="0" lang="ja-JP" sz="1800" u="none" cap="none" strike="noStrike">
                <a:solidFill>
                  <a:srgbClr val="1F4E79"/>
                </a:solidFill>
                <a:latin typeface="Arial"/>
                <a:ea typeface="Arial"/>
                <a:cs typeface="Arial"/>
                <a:sym typeface="Arial"/>
              </a:rPr>
              <a:t>試行錯誤</a:t>
            </a:r>
            <a:r>
              <a:rPr b="0" i="0" lang="ja-JP" sz="1600" u="none" cap="none" strike="noStrike">
                <a:solidFill>
                  <a:schemeClr val="dk2"/>
                </a:solidFill>
                <a:latin typeface="Arial"/>
                <a:ea typeface="Arial"/>
                <a:cs typeface="Arial"/>
                <a:sym typeface="Arial"/>
              </a:rPr>
              <a:t>を繰り返して</a:t>
            </a:r>
            <a:r>
              <a:rPr b="1" i="0" lang="ja-JP" sz="1800" u="none" cap="none" strike="noStrike">
                <a:solidFill>
                  <a:srgbClr val="1F4E79"/>
                </a:solidFill>
                <a:latin typeface="Arial"/>
                <a:ea typeface="Arial"/>
                <a:cs typeface="Arial"/>
                <a:sym typeface="Arial"/>
              </a:rPr>
              <a:t>課題を解決する「開発プロセス」の体験</a:t>
            </a:r>
            <a:r>
              <a:rPr b="0" i="0" lang="ja-JP" sz="1600" u="none" cap="none" strike="noStrike">
                <a:solidFill>
                  <a:schemeClr val="dk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590550" y="3705975"/>
            <a:ext cx="974407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 理論通りにいかない</a:t>
            </a:r>
            <a:r>
              <a:rPr b="1" i="0" lang="ja-JP" sz="1800" u="none" cap="none" strike="noStrike">
                <a:solidFill>
                  <a:srgbClr val="1F4E79"/>
                </a:solidFill>
                <a:latin typeface="Arial"/>
                <a:ea typeface="Arial"/>
                <a:cs typeface="Arial"/>
                <a:sym typeface="Arial"/>
              </a:rPr>
              <a:t>難しさ</a:t>
            </a:r>
            <a:r>
              <a:rPr b="0" i="0" lang="ja-JP" sz="1600" u="none" cap="none" strike="noStrike">
                <a:solidFill>
                  <a:schemeClr val="dk2"/>
                </a:solidFill>
                <a:latin typeface="Arial"/>
                <a:ea typeface="Arial"/>
                <a:cs typeface="Arial"/>
                <a:sym typeface="Arial"/>
              </a:rPr>
              <a:t>と、誰かと力を合わせることでできる</a:t>
            </a:r>
            <a:r>
              <a:rPr b="1" i="0" lang="ja-JP" sz="1800" u="none" cap="none" strike="noStrike">
                <a:solidFill>
                  <a:srgbClr val="1F4E79"/>
                </a:solidFill>
                <a:latin typeface="Arial"/>
                <a:ea typeface="Arial"/>
                <a:cs typeface="Arial"/>
                <a:sym typeface="Arial"/>
              </a:rPr>
              <a:t>楽しさ</a:t>
            </a:r>
            <a:r>
              <a:rPr b="0" i="0" lang="ja-JP" sz="1600" u="none" cap="none" strike="noStrike">
                <a:solidFill>
                  <a:schemeClr val="dk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 上手くいかない、わからないのが当たり前。試行錯誤を繰り返すことで課題の本質が見えてくる。</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162637" y="3399722"/>
            <a:ext cx="1739205" cy="30210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 name="Google Shape;81;p3"/>
          <p:cNvSpPr txBox="1"/>
          <p:nvPr/>
        </p:nvSpPr>
        <p:spPr>
          <a:xfrm>
            <a:off x="216273" y="3397263"/>
            <a:ext cx="168556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得てほしい気づき</a:t>
            </a:r>
            <a:endParaRPr b="0" i="0" sz="1400" u="none" cap="none" strike="noStrike">
              <a:solidFill>
                <a:srgbClr val="000000"/>
              </a:solidFill>
              <a:latin typeface="Arial"/>
              <a:ea typeface="Arial"/>
              <a:cs typeface="Arial"/>
              <a:sym typeface="Arial"/>
            </a:endParaRPr>
          </a:p>
        </p:txBody>
      </p:sp>
      <p:sp>
        <p:nvSpPr>
          <p:cNvPr id="82" name="Google Shape;82;p3"/>
          <p:cNvSpPr/>
          <p:nvPr/>
        </p:nvSpPr>
        <p:spPr>
          <a:xfrm>
            <a:off x="162637" y="4440976"/>
            <a:ext cx="1739205" cy="30210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 name="Google Shape;83;p3"/>
          <p:cNvSpPr txBox="1"/>
          <p:nvPr/>
        </p:nvSpPr>
        <p:spPr>
          <a:xfrm>
            <a:off x="179039" y="4438517"/>
            <a:ext cx="168556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育てたい人物像</a:t>
            </a:r>
            <a:endParaRPr b="0" i="0" sz="1400" u="none" cap="none" strike="noStrike">
              <a:solidFill>
                <a:srgbClr val="000000"/>
              </a:solidFill>
              <a:latin typeface="Arial"/>
              <a:ea typeface="Arial"/>
              <a:cs typeface="Arial"/>
              <a:sym typeface="Arial"/>
            </a:endParaRPr>
          </a:p>
        </p:txBody>
      </p:sp>
      <p:sp>
        <p:nvSpPr>
          <p:cNvPr id="84" name="Google Shape;84;p3"/>
          <p:cNvSpPr/>
          <p:nvPr/>
        </p:nvSpPr>
        <p:spPr>
          <a:xfrm>
            <a:off x="590550" y="4745023"/>
            <a:ext cx="9744075" cy="861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・困ったときに、</a:t>
            </a:r>
            <a:r>
              <a:rPr b="1" i="0" lang="ja-JP" sz="1800" u="none" cap="none" strike="noStrike">
                <a:solidFill>
                  <a:srgbClr val="1F4E79"/>
                </a:solidFill>
                <a:latin typeface="Arial"/>
                <a:ea typeface="Arial"/>
                <a:cs typeface="Arial"/>
                <a:sym typeface="Arial"/>
              </a:rPr>
              <a:t>主体的に周りとコミュニケーションを取って</a:t>
            </a:r>
            <a:r>
              <a:rPr b="0" i="0" lang="ja-JP" sz="1600" u="none" cap="none" strike="noStrike">
                <a:solidFill>
                  <a:schemeClr val="dk2"/>
                </a:solidFill>
                <a:latin typeface="Arial"/>
                <a:ea typeface="Arial"/>
                <a:cs typeface="Arial"/>
                <a:sym typeface="Arial"/>
              </a:rPr>
              <a:t>、なんとかしようとする人。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・試行錯誤とコミュニケーションを繰り返し、最後までやりぬくことができる人。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5" name="Google Shape;85;p3"/>
          <p:cNvSpPr/>
          <p:nvPr/>
        </p:nvSpPr>
        <p:spPr>
          <a:xfrm>
            <a:off x="4152899" y="5481930"/>
            <a:ext cx="1600200" cy="445741"/>
          </a:xfrm>
          <a:prstGeom prst="downArrow">
            <a:avLst>
              <a:gd fmla="val 50000" name="adj1"/>
              <a:gd fmla="val 50000" name="adj2"/>
            </a:avLst>
          </a:prstGeom>
          <a:solidFill>
            <a:srgbClr val="DEE6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3"/>
          <p:cNvSpPr/>
          <p:nvPr/>
        </p:nvSpPr>
        <p:spPr>
          <a:xfrm>
            <a:off x="0" y="937801"/>
            <a:ext cx="9905999" cy="471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7"/>
          <p:cNvSpPr txBox="1"/>
          <p:nvPr/>
        </p:nvSpPr>
        <p:spPr>
          <a:xfrm>
            <a:off x="1021824" y="434999"/>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エネルギー変換技術</a:t>
            </a:r>
            <a:endParaRPr b="1" i="0" sz="2889" u="none" cap="none" strike="noStrike">
              <a:solidFill>
                <a:schemeClr val="lt1"/>
              </a:solidFill>
              <a:latin typeface="Arial"/>
              <a:ea typeface="Arial"/>
              <a:cs typeface="Arial"/>
              <a:sym typeface="Arial"/>
            </a:endParaRPr>
          </a:p>
        </p:txBody>
      </p:sp>
      <p:sp>
        <p:nvSpPr>
          <p:cNvPr id="752" name="Google Shape;752;p37"/>
          <p:cNvSpPr txBox="1"/>
          <p:nvPr/>
        </p:nvSpPr>
        <p:spPr>
          <a:xfrm>
            <a:off x="2395931" y="4130889"/>
            <a:ext cx="4802918" cy="16312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モータ：電気エネルギーを動力に変換　</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LED　：　　　〃　　　を光に変換　　</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ブザー：　　　〃　　　を音に変換　　</a:t>
            </a:r>
            <a:endParaRPr b="1" i="0" sz="2000" u="none" cap="none" strike="noStrike">
              <a:solidFill>
                <a:srgbClr val="002060"/>
              </a:solidFill>
              <a:latin typeface="Arial"/>
              <a:ea typeface="Arial"/>
              <a:cs typeface="Arial"/>
              <a:sym typeface="Arial"/>
            </a:endParaRPr>
          </a:p>
        </p:txBody>
      </p:sp>
      <p:sp>
        <p:nvSpPr>
          <p:cNvPr id="753" name="Google Shape;753;p37"/>
          <p:cNvSpPr/>
          <p:nvPr/>
        </p:nvSpPr>
        <p:spPr>
          <a:xfrm>
            <a:off x="443787" y="1605939"/>
            <a:ext cx="9060940" cy="1728116"/>
          </a:xfrm>
          <a:prstGeom prst="flowChartAlternateProcess">
            <a:avLst/>
          </a:prstGeom>
          <a:gradFill>
            <a:gsLst>
              <a:gs pos="0">
                <a:srgbClr val="8DA9DB"/>
              </a:gs>
              <a:gs pos="4000">
                <a:srgbClr val="D8E2F3"/>
              </a:gs>
              <a:gs pos="68000">
                <a:schemeClr val="lt1"/>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4" name="Google Shape;754;p37"/>
          <p:cNvSpPr txBox="1"/>
          <p:nvPr/>
        </p:nvSpPr>
        <p:spPr>
          <a:xfrm>
            <a:off x="443787" y="1545006"/>
            <a:ext cx="9018424" cy="201281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b="1" i="0" lang="ja-JP" sz="2400" u="sng" cap="none" strike="noStrike">
                <a:solidFill>
                  <a:srgbClr val="002060"/>
                </a:solidFill>
                <a:latin typeface="Arial"/>
                <a:ea typeface="Arial"/>
                <a:cs typeface="Arial"/>
                <a:sym typeface="Arial"/>
              </a:rPr>
              <a:t>★電気エネルギー変換の仕組みを学ぶ</a:t>
            </a:r>
            <a:endParaRPr b="1" i="0" sz="2400" u="sng"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　私たちは普段、電気エネルギーを利用した製品をたくさん使用しています。分別機の部品も電気エネルギーを用いて動いるので、</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以下の部品を例にエネルギー変換の仕組みを理解しましょう。</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t/>
            </a:r>
            <a:endParaRPr b="0" i="0" sz="2000" u="none" cap="none" strike="noStrike">
              <a:solidFill>
                <a:srgbClr val="00206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38"/>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モータ</a:t>
            </a:r>
            <a:endParaRPr b="1" i="0" sz="2889" u="none" cap="none" strike="noStrike">
              <a:solidFill>
                <a:schemeClr val="lt1"/>
              </a:solidFill>
              <a:latin typeface="Arial"/>
              <a:ea typeface="Arial"/>
              <a:cs typeface="Arial"/>
              <a:sym typeface="Arial"/>
            </a:endParaRPr>
          </a:p>
        </p:txBody>
      </p:sp>
      <p:sp>
        <p:nvSpPr>
          <p:cNvPr id="760" name="Google Shape;760;p38"/>
          <p:cNvSpPr/>
          <p:nvPr/>
        </p:nvSpPr>
        <p:spPr>
          <a:xfrm>
            <a:off x="5121047" y="90387"/>
            <a:ext cx="28777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D8D8D8"/>
                </a:solidFill>
                <a:latin typeface="Arial"/>
                <a:ea typeface="Arial"/>
                <a:cs typeface="Arial"/>
                <a:sym typeface="Arial"/>
              </a:rPr>
              <a:t>電気エネルギーを動力に変換する</a:t>
            </a:r>
            <a:endParaRPr b="1" i="0" sz="1400" u="none" cap="none" strike="noStrike">
              <a:solidFill>
                <a:srgbClr val="D8D8D8"/>
              </a:solidFill>
              <a:latin typeface="Calibri"/>
              <a:ea typeface="Calibri"/>
              <a:cs typeface="Calibri"/>
              <a:sym typeface="Calibri"/>
            </a:endParaRPr>
          </a:p>
        </p:txBody>
      </p:sp>
      <p:sp>
        <p:nvSpPr>
          <p:cNvPr id="761" name="Google Shape;761;p38"/>
          <p:cNvSpPr txBox="1"/>
          <p:nvPr/>
        </p:nvSpPr>
        <p:spPr>
          <a:xfrm>
            <a:off x="135097" y="7446827"/>
            <a:ext cx="58138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Calibri"/>
                <a:ea typeface="Calibri"/>
                <a:cs typeface="Calibri"/>
                <a:sym typeface="Calibri"/>
              </a:rPr>
              <a:t>https://www.nidec.com/jp/technology/motor/basic/00011/</a:t>
            </a:r>
            <a:endParaRPr b="0" i="0" sz="1800" u="none" cap="none" strike="noStrike">
              <a:solidFill>
                <a:schemeClr val="dk1"/>
              </a:solidFill>
              <a:latin typeface="Calibri"/>
              <a:ea typeface="Calibri"/>
              <a:cs typeface="Calibri"/>
              <a:sym typeface="Calibri"/>
            </a:endParaRPr>
          </a:p>
        </p:txBody>
      </p:sp>
      <p:sp>
        <p:nvSpPr>
          <p:cNvPr id="762" name="Google Shape;762;p38"/>
          <p:cNvSpPr txBox="1"/>
          <p:nvPr/>
        </p:nvSpPr>
        <p:spPr>
          <a:xfrm>
            <a:off x="-357603" y="6922015"/>
            <a:ext cx="526297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Calibri"/>
                <a:ea typeface="Calibri"/>
                <a:cs typeface="Calibri"/>
                <a:sym typeface="Calibri"/>
              </a:rPr>
              <a:t>フレミングの左手の法則を用いた回転原理の説明</a:t>
            </a:r>
            <a:br>
              <a:rPr b="0" i="0" lang="ja-JP" sz="1800" u="none" cap="none" strike="noStrike">
                <a:solidFill>
                  <a:schemeClr val="dk1"/>
                </a:solidFill>
                <a:latin typeface="Calibri"/>
                <a:ea typeface="Calibri"/>
                <a:cs typeface="Calibri"/>
                <a:sym typeface="Calibri"/>
              </a:rPr>
            </a:br>
            <a:r>
              <a:rPr b="0" i="0" lang="ja-JP" sz="1800" u="none" cap="none" strike="noStrike">
                <a:solidFill>
                  <a:schemeClr val="dk1"/>
                </a:solidFill>
                <a:latin typeface="Calibri"/>
                <a:ea typeface="Calibri"/>
                <a:cs typeface="Calibri"/>
                <a:sym typeface="Calibri"/>
              </a:rPr>
              <a:t>https://elec-tech.info/motor-freelec-4/</a:t>
            </a:r>
            <a:endParaRPr b="0" i="0" sz="1800" u="none" cap="none" strike="noStrike">
              <a:solidFill>
                <a:schemeClr val="dk1"/>
              </a:solidFill>
              <a:latin typeface="Calibri"/>
              <a:ea typeface="Calibri"/>
              <a:cs typeface="Calibri"/>
              <a:sym typeface="Calibri"/>
            </a:endParaRPr>
          </a:p>
        </p:txBody>
      </p:sp>
      <p:grpSp>
        <p:nvGrpSpPr>
          <p:cNvPr id="763" name="Google Shape;763;p38"/>
          <p:cNvGrpSpPr/>
          <p:nvPr/>
        </p:nvGrpSpPr>
        <p:grpSpPr>
          <a:xfrm>
            <a:off x="427342" y="578562"/>
            <a:ext cx="9097650" cy="5947301"/>
            <a:chOff x="427342" y="578562"/>
            <a:chExt cx="9097650" cy="5947301"/>
          </a:xfrm>
        </p:grpSpPr>
        <p:sp>
          <p:nvSpPr>
            <p:cNvPr id="764" name="Google Shape;764;p38"/>
            <p:cNvSpPr txBox="1"/>
            <p:nvPr/>
          </p:nvSpPr>
          <p:spPr>
            <a:xfrm>
              <a:off x="427342" y="578562"/>
              <a:ext cx="20313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【モータの原理】</a:t>
              </a:r>
              <a:endParaRPr b="0" i="0" sz="1400" u="none" cap="none" strike="noStrike">
                <a:solidFill>
                  <a:srgbClr val="000000"/>
                </a:solidFill>
                <a:latin typeface="Arial"/>
                <a:ea typeface="Arial"/>
                <a:cs typeface="Arial"/>
                <a:sym typeface="Arial"/>
              </a:endParaRPr>
            </a:p>
          </p:txBody>
        </p:sp>
        <p:sp>
          <p:nvSpPr>
            <p:cNvPr id="765" name="Google Shape;765;p38"/>
            <p:cNvSpPr txBox="1"/>
            <p:nvPr/>
          </p:nvSpPr>
          <p:spPr>
            <a:xfrm>
              <a:off x="427342" y="922289"/>
              <a:ext cx="6096541"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モータは発動機とも呼ばれ、</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電気を流すことで回転する動きを</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作り出すことのできる部品です。</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accent4"/>
                  </a:solidFill>
                  <a:latin typeface="Arial"/>
                  <a:ea typeface="Arial"/>
                  <a:cs typeface="Arial"/>
                  <a:sym typeface="Arial"/>
                </a:rPr>
                <a:t>黄色い</a:t>
              </a:r>
              <a:r>
                <a:rPr b="0" i="0" lang="ja-JP" sz="1800" u="none" cap="none" strike="noStrike">
                  <a:solidFill>
                    <a:schemeClr val="dk1"/>
                  </a:solidFill>
                  <a:latin typeface="Arial"/>
                  <a:ea typeface="Arial"/>
                  <a:cs typeface="Arial"/>
                  <a:sym typeface="Arial"/>
                </a:rPr>
                <a:t>矢印の方向に電流を流すと、</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FF0000"/>
                  </a:solidFill>
                  <a:latin typeface="Arial"/>
                  <a:ea typeface="Arial"/>
                  <a:cs typeface="Arial"/>
                  <a:sym typeface="Arial"/>
                </a:rPr>
                <a:t>赤矢印</a:t>
              </a:r>
              <a:r>
                <a:rPr b="0" i="0" lang="ja-JP" sz="1800" u="none" cap="none" strike="noStrike">
                  <a:solidFill>
                    <a:schemeClr val="dk1"/>
                  </a:solidFill>
                  <a:latin typeface="Arial"/>
                  <a:ea typeface="Arial"/>
                  <a:cs typeface="Arial"/>
                  <a:sym typeface="Arial"/>
                </a:rPr>
                <a:t>の方向の力が発生します。(フレミング左手の法則)</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N極側とS極側で赤矢印の向きが違うので、</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中央にある鉄心は回転します。</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この動作を繰り返すことで、回転する力を得ています。</a:t>
              </a:r>
              <a:endParaRPr b="0" i="0" sz="1800" u="none" cap="none" strike="noStrike">
                <a:solidFill>
                  <a:schemeClr val="dk1"/>
                </a:solidFill>
                <a:latin typeface="Arial"/>
                <a:ea typeface="Arial"/>
                <a:cs typeface="Arial"/>
                <a:sym typeface="Arial"/>
              </a:endParaRPr>
            </a:p>
          </p:txBody>
        </p:sp>
        <p:pic>
          <p:nvPicPr>
            <p:cNvPr descr="磁界から電流が受ける力 | 無料で使える中学学習プリント" id="766" name="Google Shape;766;p38"/>
            <p:cNvPicPr preferRelativeResize="0"/>
            <p:nvPr/>
          </p:nvPicPr>
          <p:blipFill rotWithShape="1">
            <a:blip r:embed="rId3">
              <a:alphaModFix/>
            </a:blip>
            <a:srcRect b="0" l="0" r="0" t="0"/>
            <a:stretch/>
          </p:blipFill>
          <p:spPr>
            <a:xfrm>
              <a:off x="4493504" y="1111233"/>
              <a:ext cx="1443099" cy="1056651"/>
            </a:xfrm>
            <a:prstGeom prst="rect">
              <a:avLst/>
            </a:prstGeom>
            <a:noFill/>
            <a:ln>
              <a:noFill/>
            </a:ln>
          </p:spPr>
        </p:pic>
        <p:cxnSp>
          <p:nvCxnSpPr>
            <p:cNvPr id="767" name="Google Shape;767;p38"/>
            <p:cNvCxnSpPr/>
            <p:nvPr/>
          </p:nvCxnSpPr>
          <p:spPr>
            <a:xfrm>
              <a:off x="5074187" y="1613221"/>
              <a:ext cx="504288" cy="212405"/>
            </a:xfrm>
            <a:prstGeom prst="straightConnector1">
              <a:avLst/>
            </a:prstGeom>
            <a:noFill/>
            <a:ln cap="flat" cmpd="sng" w="38100">
              <a:solidFill>
                <a:srgbClr val="FFFF00"/>
              </a:solidFill>
              <a:prstDash val="solid"/>
              <a:miter lim="800000"/>
              <a:headEnd len="sm" w="sm" type="none"/>
              <a:tailEnd len="med" w="med" type="triangle"/>
            </a:ln>
          </p:spPr>
        </p:cxnSp>
        <p:cxnSp>
          <p:nvCxnSpPr>
            <p:cNvPr id="768" name="Google Shape;768;p38"/>
            <p:cNvCxnSpPr/>
            <p:nvPr/>
          </p:nvCxnSpPr>
          <p:spPr>
            <a:xfrm flipH="1" rot="10800000">
              <a:off x="5059790" y="1305613"/>
              <a:ext cx="630474" cy="294908"/>
            </a:xfrm>
            <a:prstGeom prst="straightConnector1">
              <a:avLst/>
            </a:prstGeom>
            <a:noFill/>
            <a:ln cap="flat" cmpd="sng" w="38100">
              <a:solidFill>
                <a:srgbClr val="A5A5A5"/>
              </a:solidFill>
              <a:prstDash val="solid"/>
              <a:miter lim="800000"/>
              <a:headEnd len="sm" w="sm" type="none"/>
              <a:tailEnd len="med" w="med" type="triangle"/>
            </a:ln>
          </p:spPr>
        </p:cxnSp>
        <p:cxnSp>
          <p:nvCxnSpPr>
            <p:cNvPr id="769" name="Google Shape;769;p38"/>
            <p:cNvCxnSpPr/>
            <p:nvPr/>
          </p:nvCxnSpPr>
          <p:spPr>
            <a:xfrm rot="10800000">
              <a:off x="5061487" y="1111233"/>
              <a:ext cx="1" cy="501988"/>
            </a:xfrm>
            <a:prstGeom prst="straightConnector1">
              <a:avLst/>
            </a:prstGeom>
            <a:noFill/>
            <a:ln cap="flat" cmpd="sng" w="38100">
              <a:solidFill>
                <a:srgbClr val="FF0000"/>
              </a:solidFill>
              <a:prstDash val="solid"/>
              <a:miter lim="800000"/>
              <a:headEnd len="sm" w="sm" type="none"/>
              <a:tailEnd len="med" w="med" type="triangle"/>
            </a:ln>
          </p:spPr>
        </p:cxnSp>
        <p:sp>
          <p:nvSpPr>
            <p:cNvPr id="770" name="Google Shape;770;p38"/>
            <p:cNvSpPr/>
            <p:nvPr/>
          </p:nvSpPr>
          <p:spPr>
            <a:xfrm rot="10800000">
              <a:off x="2933340" y="5217114"/>
              <a:ext cx="304723" cy="361729"/>
            </a:xfrm>
            <a:prstGeom prst="arc">
              <a:avLst>
                <a:gd fmla="val 11684127" name="adj1"/>
                <a:gd fmla="val 20193004" name="adj2"/>
              </a:avLst>
            </a:prstGeom>
            <a:noFill/>
            <a:ln cap="flat" cmpd="sng" w="19050">
              <a:solidFill>
                <a:srgbClr val="FF0000"/>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1" name="Google Shape;771;p38"/>
            <p:cNvSpPr/>
            <p:nvPr/>
          </p:nvSpPr>
          <p:spPr>
            <a:xfrm>
              <a:off x="983337" y="4474413"/>
              <a:ext cx="1523770" cy="781646"/>
            </a:xfrm>
            <a:custGeom>
              <a:rect b="b" l="l" r="r" t="t"/>
              <a:pathLst>
                <a:path extrusionOk="0" h="847725" w="1652587">
                  <a:moveTo>
                    <a:pt x="0" y="423862"/>
                  </a:moveTo>
                  <a:lnTo>
                    <a:pt x="1147762" y="0"/>
                  </a:lnTo>
                  <a:lnTo>
                    <a:pt x="1652587" y="419100"/>
                  </a:lnTo>
                  <a:lnTo>
                    <a:pt x="514350" y="847725"/>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2" name="Google Shape;772;p38"/>
            <p:cNvSpPr/>
            <p:nvPr/>
          </p:nvSpPr>
          <p:spPr>
            <a:xfrm>
              <a:off x="978945" y="5238494"/>
              <a:ext cx="1576466" cy="812384"/>
            </a:xfrm>
            <a:custGeom>
              <a:rect b="b" l="l" r="r" t="t"/>
              <a:pathLst>
                <a:path extrusionOk="0" h="881062" w="1709738">
                  <a:moveTo>
                    <a:pt x="0" y="457200"/>
                  </a:moveTo>
                  <a:lnTo>
                    <a:pt x="1204913" y="0"/>
                  </a:lnTo>
                  <a:lnTo>
                    <a:pt x="1709738" y="423862"/>
                  </a:lnTo>
                  <a:lnTo>
                    <a:pt x="523875" y="881062"/>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3" name="Google Shape;773;p38"/>
            <p:cNvSpPr/>
            <p:nvPr/>
          </p:nvSpPr>
          <p:spPr>
            <a:xfrm>
              <a:off x="2384151" y="4860845"/>
              <a:ext cx="173455" cy="770667"/>
            </a:xfrm>
            <a:custGeom>
              <a:rect b="b" l="l" r="r" t="t"/>
              <a:pathLst>
                <a:path extrusionOk="0" h="835818" w="188119">
                  <a:moveTo>
                    <a:pt x="140494" y="0"/>
                  </a:moveTo>
                  <a:lnTo>
                    <a:pt x="107156" y="66675"/>
                  </a:lnTo>
                  <a:lnTo>
                    <a:pt x="69056" y="133350"/>
                  </a:lnTo>
                  <a:lnTo>
                    <a:pt x="45244" y="204787"/>
                  </a:lnTo>
                  <a:lnTo>
                    <a:pt x="21431" y="290512"/>
                  </a:lnTo>
                  <a:lnTo>
                    <a:pt x="9525" y="369093"/>
                  </a:lnTo>
                  <a:lnTo>
                    <a:pt x="0" y="445293"/>
                  </a:lnTo>
                  <a:cubicBezTo>
                    <a:pt x="794" y="463549"/>
                    <a:pt x="1587" y="481806"/>
                    <a:pt x="2381" y="500062"/>
                  </a:cubicBezTo>
                  <a:lnTo>
                    <a:pt x="11906" y="554831"/>
                  </a:lnTo>
                  <a:lnTo>
                    <a:pt x="28575" y="604837"/>
                  </a:lnTo>
                  <a:lnTo>
                    <a:pt x="54769" y="671512"/>
                  </a:lnTo>
                  <a:lnTo>
                    <a:pt x="83344" y="723900"/>
                  </a:lnTo>
                  <a:lnTo>
                    <a:pt x="123825" y="773906"/>
                  </a:lnTo>
                  <a:lnTo>
                    <a:pt x="188119" y="835818"/>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4" name="Google Shape;774;p38"/>
            <p:cNvSpPr/>
            <p:nvPr/>
          </p:nvSpPr>
          <p:spPr>
            <a:xfrm rot="-6662347">
              <a:off x="1852582" y="4404087"/>
              <a:ext cx="1041297" cy="913517"/>
            </a:xfrm>
            <a:prstGeom prst="arc">
              <a:avLst>
                <a:gd fmla="val 14265088" name="adj1"/>
                <a:gd fmla="val 20249905" name="adj2"/>
              </a:avLst>
            </a:prstGeom>
            <a:noFill/>
            <a:ln cap="flat" cmpd="sng" w="952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5" name="Google Shape;775;p38"/>
            <p:cNvSpPr/>
            <p:nvPr/>
          </p:nvSpPr>
          <p:spPr>
            <a:xfrm>
              <a:off x="2722279" y="3824506"/>
              <a:ext cx="1488640" cy="786037"/>
            </a:xfrm>
            <a:custGeom>
              <a:rect b="b" l="l" r="r" t="t"/>
              <a:pathLst>
                <a:path extrusionOk="0" h="852487" w="1614487">
                  <a:moveTo>
                    <a:pt x="1138237" y="0"/>
                  </a:moveTo>
                  <a:lnTo>
                    <a:pt x="0" y="423862"/>
                  </a:lnTo>
                  <a:lnTo>
                    <a:pt x="504825" y="852487"/>
                  </a:lnTo>
                  <a:lnTo>
                    <a:pt x="1614487" y="41910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6" name="Google Shape;776;p38"/>
            <p:cNvSpPr/>
            <p:nvPr/>
          </p:nvSpPr>
          <p:spPr>
            <a:xfrm>
              <a:off x="2836452" y="4592977"/>
              <a:ext cx="1361293" cy="737733"/>
            </a:xfrm>
            <a:custGeom>
              <a:rect b="b" l="l" r="r" t="t"/>
              <a:pathLst>
                <a:path extrusionOk="0" h="800100" w="1476375">
                  <a:moveTo>
                    <a:pt x="990600" y="0"/>
                  </a:moveTo>
                  <a:lnTo>
                    <a:pt x="0" y="385763"/>
                  </a:lnTo>
                  <a:lnTo>
                    <a:pt x="504825" y="800100"/>
                  </a:lnTo>
                  <a:lnTo>
                    <a:pt x="1476375" y="409575"/>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7" name="Google Shape;777;p38"/>
            <p:cNvSpPr/>
            <p:nvPr/>
          </p:nvSpPr>
          <p:spPr>
            <a:xfrm rot="2542291">
              <a:off x="2394411" y="4518946"/>
              <a:ext cx="975710" cy="1134685"/>
            </a:xfrm>
            <a:prstGeom prst="arc">
              <a:avLst>
                <a:gd fmla="val 15589262" name="adj1"/>
                <a:gd fmla="val 20891911" name="adj2"/>
              </a:avLst>
            </a:prstGeom>
            <a:noFill/>
            <a:ln cap="flat" cmpd="sng" w="952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8" name="Google Shape;778;p38"/>
            <p:cNvSpPr/>
            <p:nvPr/>
          </p:nvSpPr>
          <p:spPr>
            <a:xfrm rot="2542291">
              <a:off x="1931742" y="4135584"/>
              <a:ext cx="975710" cy="1134685"/>
            </a:xfrm>
            <a:prstGeom prst="arc">
              <a:avLst>
                <a:gd fmla="val 16236762" name="adj1"/>
                <a:gd fmla="val 20891911" name="adj2"/>
              </a:avLst>
            </a:prstGeom>
            <a:noFill/>
            <a:ln cap="flat" cmpd="sng" w="952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9" name="Google Shape;779;p38"/>
            <p:cNvSpPr/>
            <p:nvPr/>
          </p:nvSpPr>
          <p:spPr>
            <a:xfrm>
              <a:off x="1898916" y="4456848"/>
              <a:ext cx="1758703" cy="1315184"/>
            </a:xfrm>
            <a:custGeom>
              <a:rect b="b" l="l" r="r" t="t"/>
              <a:pathLst>
                <a:path extrusionOk="0" h="1426368" w="1907381">
                  <a:moveTo>
                    <a:pt x="1378744" y="1190625"/>
                  </a:moveTo>
                  <a:lnTo>
                    <a:pt x="1116806" y="950118"/>
                  </a:lnTo>
                  <a:lnTo>
                    <a:pt x="1100137" y="942975"/>
                  </a:lnTo>
                  <a:lnTo>
                    <a:pt x="1083469" y="942975"/>
                  </a:lnTo>
                  <a:lnTo>
                    <a:pt x="1083469" y="942975"/>
                  </a:lnTo>
                  <a:lnTo>
                    <a:pt x="1052512" y="950118"/>
                  </a:lnTo>
                  <a:lnTo>
                    <a:pt x="1035844" y="952500"/>
                  </a:lnTo>
                  <a:lnTo>
                    <a:pt x="885825" y="1014412"/>
                  </a:lnTo>
                  <a:lnTo>
                    <a:pt x="866775" y="1019175"/>
                  </a:lnTo>
                  <a:lnTo>
                    <a:pt x="842962" y="1019175"/>
                  </a:lnTo>
                  <a:lnTo>
                    <a:pt x="816769" y="1019175"/>
                  </a:lnTo>
                  <a:lnTo>
                    <a:pt x="797719" y="1016793"/>
                  </a:lnTo>
                  <a:lnTo>
                    <a:pt x="776287" y="997743"/>
                  </a:lnTo>
                  <a:lnTo>
                    <a:pt x="23812" y="328612"/>
                  </a:lnTo>
                  <a:lnTo>
                    <a:pt x="19050" y="316706"/>
                  </a:lnTo>
                  <a:lnTo>
                    <a:pt x="9525" y="307181"/>
                  </a:lnTo>
                  <a:lnTo>
                    <a:pt x="0" y="278606"/>
                  </a:lnTo>
                  <a:lnTo>
                    <a:pt x="4762" y="252412"/>
                  </a:lnTo>
                  <a:lnTo>
                    <a:pt x="33337" y="221456"/>
                  </a:lnTo>
                  <a:lnTo>
                    <a:pt x="626269" y="9525"/>
                  </a:lnTo>
                  <a:lnTo>
                    <a:pt x="647700" y="0"/>
                  </a:lnTo>
                  <a:lnTo>
                    <a:pt x="666750" y="0"/>
                  </a:lnTo>
                  <a:lnTo>
                    <a:pt x="681037" y="4762"/>
                  </a:lnTo>
                  <a:lnTo>
                    <a:pt x="702469" y="19050"/>
                  </a:lnTo>
                  <a:lnTo>
                    <a:pt x="1483519" y="678656"/>
                  </a:lnTo>
                  <a:lnTo>
                    <a:pt x="1509712" y="707231"/>
                  </a:lnTo>
                  <a:lnTo>
                    <a:pt x="1512094" y="742950"/>
                  </a:lnTo>
                  <a:lnTo>
                    <a:pt x="1497806" y="754856"/>
                  </a:lnTo>
                  <a:lnTo>
                    <a:pt x="1485900" y="766762"/>
                  </a:lnTo>
                  <a:lnTo>
                    <a:pt x="1331119" y="845343"/>
                  </a:lnTo>
                  <a:lnTo>
                    <a:pt x="1314450" y="847725"/>
                  </a:lnTo>
                  <a:lnTo>
                    <a:pt x="1307306" y="866775"/>
                  </a:lnTo>
                  <a:lnTo>
                    <a:pt x="1309687" y="881062"/>
                  </a:lnTo>
                  <a:lnTo>
                    <a:pt x="1900237" y="1378743"/>
                  </a:lnTo>
                  <a:lnTo>
                    <a:pt x="1907381" y="1400175"/>
                  </a:lnTo>
                  <a:lnTo>
                    <a:pt x="1902619" y="1419225"/>
                  </a:lnTo>
                  <a:lnTo>
                    <a:pt x="1895475" y="1426368"/>
                  </a:lnTo>
                  <a:lnTo>
                    <a:pt x="1881187" y="1423987"/>
                  </a:lnTo>
                  <a:lnTo>
                    <a:pt x="1864519" y="1414462"/>
                  </a:lnTo>
                  <a:lnTo>
                    <a:pt x="1866900" y="1407318"/>
                  </a:lnTo>
                  <a:lnTo>
                    <a:pt x="1866900" y="1395412"/>
                  </a:lnTo>
                  <a:lnTo>
                    <a:pt x="1885950" y="1381125"/>
                  </a:lnTo>
                  <a:lnTo>
                    <a:pt x="1897856" y="1373981"/>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0" name="Google Shape;780;p38"/>
            <p:cNvSpPr/>
            <p:nvPr/>
          </p:nvSpPr>
          <p:spPr>
            <a:xfrm>
              <a:off x="1945024" y="4507347"/>
              <a:ext cx="1280055" cy="996818"/>
            </a:xfrm>
            <a:custGeom>
              <a:rect b="b" l="l" r="r" t="t"/>
              <a:pathLst>
                <a:path extrusionOk="0" h="1081088" w="1388269">
                  <a:moveTo>
                    <a:pt x="1354931" y="1081088"/>
                  </a:moveTo>
                  <a:lnTo>
                    <a:pt x="1116806" y="869157"/>
                  </a:lnTo>
                  <a:lnTo>
                    <a:pt x="1059656" y="838200"/>
                  </a:lnTo>
                  <a:lnTo>
                    <a:pt x="1028700" y="835819"/>
                  </a:lnTo>
                  <a:lnTo>
                    <a:pt x="1012031" y="835819"/>
                  </a:lnTo>
                  <a:lnTo>
                    <a:pt x="981075" y="845344"/>
                  </a:lnTo>
                  <a:lnTo>
                    <a:pt x="821531" y="909638"/>
                  </a:lnTo>
                  <a:lnTo>
                    <a:pt x="783431" y="919163"/>
                  </a:lnTo>
                  <a:lnTo>
                    <a:pt x="769144" y="916782"/>
                  </a:lnTo>
                  <a:lnTo>
                    <a:pt x="14288" y="247650"/>
                  </a:lnTo>
                  <a:lnTo>
                    <a:pt x="0" y="228600"/>
                  </a:lnTo>
                  <a:lnTo>
                    <a:pt x="0" y="228600"/>
                  </a:lnTo>
                  <a:lnTo>
                    <a:pt x="14288" y="204788"/>
                  </a:lnTo>
                  <a:lnTo>
                    <a:pt x="28575" y="192882"/>
                  </a:lnTo>
                  <a:lnTo>
                    <a:pt x="578644" y="4763"/>
                  </a:lnTo>
                  <a:lnTo>
                    <a:pt x="604838" y="2382"/>
                  </a:lnTo>
                  <a:lnTo>
                    <a:pt x="623888" y="0"/>
                  </a:lnTo>
                  <a:lnTo>
                    <a:pt x="635794" y="7144"/>
                  </a:lnTo>
                  <a:lnTo>
                    <a:pt x="650081" y="16669"/>
                  </a:lnTo>
                  <a:lnTo>
                    <a:pt x="1378744" y="638175"/>
                  </a:lnTo>
                  <a:lnTo>
                    <a:pt x="1388269" y="650082"/>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1" name="Google Shape;781;p38"/>
            <p:cNvSpPr/>
            <p:nvPr/>
          </p:nvSpPr>
          <p:spPr>
            <a:xfrm>
              <a:off x="3049428" y="5106756"/>
              <a:ext cx="195411" cy="329345"/>
            </a:xfrm>
            <a:custGeom>
              <a:rect b="b" l="l" r="r" t="t"/>
              <a:pathLst>
                <a:path extrusionOk="0" h="357187" w="211931">
                  <a:moveTo>
                    <a:pt x="202406" y="357187"/>
                  </a:moveTo>
                  <a:lnTo>
                    <a:pt x="16669" y="202406"/>
                  </a:lnTo>
                  <a:lnTo>
                    <a:pt x="9525" y="188118"/>
                  </a:lnTo>
                  <a:lnTo>
                    <a:pt x="0" y="173831"/>
                  </a:lnTo>
                  <a:lnTo>
                    <a:pt x="0" y="152400"/>
                  </a:lnTo>
                  <a:lnTo>
                    <a:pt x="19050" y="119062"/>
                  </a:lnTo>
                  <a:lnTo>
                    <a:pt x="40481" y="100012"/>
                  </a:lnTo>
                  <a:lnTo>
                    <a:pt x="204787" y="30956"/>
                  </a:lnTo>
                  <a:lnTo>
                    <a:pt x="211931" y="23812"/>
                  </a:lnTo>
                  <a:lnTo>
                    <a:pt x="211931" y="14287"/>
                  </a:lnTo>
                  <a:lnTo>
                    <a:pt x="192881"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2" name="Google Shape;782;p38"/>
            <p:cNvSpPr/>
            <p:nvPr/>
          </p:nvSpPr>
          <p:spPr>
            <a:xfrm>
              <a:off x="3161406" y="5444883"/>
              <a:ext cx="215172" cy="496214"/>
            </a:xfrm>
            <a:custGeom>
              <a:rect b="b" l="l" r="r" t="t"/>
              <a:pathLst>
                <a:path extrusionOk="0" h="538163" w="233362">
                  <a:moveTo>
                    <a:pt x="228600" y="190500"/>
                  </a:moveTo>
                  <a:lnTo>
                    <a:pt x="9525" y="0"/>
                  </a:lnTo>
                  <a:lnTo>
                    <a:pt x="0" y="361950"/>
                  </a:lnTo>
                  <a:lnTo>
                    <a:pt x="233362" y="538163"/>
                  </a:lnTo>
                  <a:cubicBezTo>
                    <a:pt x="231775" y="422275"/>
                    <a:pt x="230187" y="306388"/>
                    <a:pt x="228600" y="190500"/>
                  </a:cubicBezTo>
                  <a:close/>
                </a:path>
              </a:pathLst>
            </a:cu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3" name="Google Shape;783;p38"/>
            <p:cNvSpPr/>
            <p:nvPr/>
          </p:nvSpPr>
          <p:spPr>
            <a:xfrm>
              <a:off x="3407317" y="5379015"/>
              <a:ext cx="201998" cy="316171"/>
            </a:xfrm>
            <a:custGeom>
              <a:rect b="b" l="l" r="r" t="t"/>
              <a:pathLst>
                <a:path extrusionOk="0" h="342900" w="219075">
                  <a:moveTo>
                    <a:pt x="214312" y="171450"/>
                  </a:moveTo>
                  <a:lnTo>
                    <a:pt x="9525" y="0"/>
                  </a:lnTo>
                  <a:lnTo>
                    <a:pt x="0" y="157162"/>
                  </a:lnTo>
                  <a:lnTo>
                    <a:pt x="219075" y="342900"/>
                  </a:lnTo>
                  <a:lnTo>
                    <a:pt x="214312" y="171450"/>
                  </a:lnTo>
                  <a:close/>
                </a:path>
              </a:pathLst>
            </a:cu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4" name="Google Shape;784;p38"/>
            <p:cNvSpPr/>
            <p:nvPr/>
          </p:nvSpPr>
          <p:spPr>
            <a:xfrm>
              <a:off x="2950625" y="5778620"/>
              <a:ext cx="425953" cy="245911"/>
            </a:xfrm>
            <a:custGeom>
              <a:rect b="b" l="l" r="r" t="t"/>
              <a:pathLst>
                <a:path extrusionOk="0" h="266700" w="461962">
                  <a:moveTo>
                    <a:pt x="461962" y="180975"/>
                  </a:moveTo>
                  <a:lnTo>
                    <a:pt x="233362" y="266700"/>
                  </a:lnTo>
                  <a:lnTo>
                    <a:pt x="0" y="57150"/>
                  </a:lnTo>
                  <a:lnTo>
                    <a:pt x="233362"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5" name="Google Shape;785;p38"/>
            <p:cNvSpPr/>
            <p:nvPr/>
          </p:nvSpPr>
          <p:spPr>
            <a:xfrm>
              <a:off x="3233862" y="5431710"/>
              <a:ext cx="384236" cy="331540"/>
            </a:xfrm>
            <a:custGeom>
              <a:rect b="b" l="l" r="r" t="t"/>
              <a:pathLst>
                <a:path extrusionOk="0" h="359568" w="416719">
                  <a:moveTo>
                    <a:pt x="416719" y="359568"/>
                  </a:moveTo>
                  <a:lnTo>
                    <a:pt x="0"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6" name="Google Shape;786;p38"/>
            <p:cNvSpPr/>
            <p:nvPr/>
          </p:nvSpPr>
          <p:spPr>
            <a:xfrm>
              <a:off x="3405121" y="5583208"/>
              <a:ext cx="201998" cy="274454"/>
            </a:xfrm>
            <a:custGeom>
              <a:rect b="b" l="l" r="r" t="t"/>
              <a:pathLst>
                <a:path extrusionOk="0" h="297656" w="219075">
                  <a:moveTo>
                    <a:pt x="216694" y="188119"/>
                  </a:moveTo>
                  <a:cubicBezTo>
                    <a:pt x="217488" y="224631"/>
                    <a:pt x="218281" y="261144"/>
                    <a:pt x="219075" y="297656"/>
                  </a:cubicBezTo>
                  <a:lnTo>
                    <a:pt x="0" y="116681"/>
                  </a:lnTo>
                  <a:lnTo>
                    <a:pt x="0"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7" name="Google Shape;787;p38"/>
            <p:cNvSpPr/>
            <p:nvPr/>
          </p:nvSpPr>
          <p:spPr>
            <a:xfrm>
              <a:off x="3609315" y="5609556"/>
              <a:ext cx="184433" cy="245911"/>
            </a:xfrm>
            <a:custGeom>
              <a:rect b="b" l="l" r="r" t="t"/>
              <a:pathLst>
                <a:path extrusionOk="0" h="266700" w="200025">
                  <a:moveTo>
                    <a:pt x="0" y="266700"/>
                  </a:moveTo>
                  <a:lnTo>
                    <a:pt x="0" y="266700"/>
                  </a:lnTo>
                  <a:lnTo>
                    <a:pt x="200025" y="178594"/>
                  </a:lnTo>
                  <a:lnTo>
                    <a:pt x="0"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8" name="Google Shape;788;p38"/>
            <p:cNvSpPr/>
            <p:nvPr/>
          </p:nvSpPr>
          <p:spPr>
            <a:xfrm>
              <a:off x="3372187" y="5655664"/>
              <a:ext cx="151499" cy="175651"/>
            </a:xfrm>
            <a:custGeom>
              <a:rect b="b" l="l" r="r" t="t"/>
              <a:pathLst>
                <a:path extrusionOk="0" h="190500" w="164306">
                  <a:moveTo>
                    <a:pt x="0" y="0"/>
                  </a:moveTo>
                  <a:lnTo>
                    <a:pt x="157162" y="138113"/>
                  </a:lnTo>
                  <a:lnTo>
                    <a:pt x="145256" y="145256"/>
                  </a:lnTo>
                  <a:lnTo>
                    <a:pt x="130968" y="157163"/>
                  </a:lnTo>
                  <a:lnTo>
                    <a:pt x="130968" y="171450"/>
                  </a:lnTo>
                  <a:lnTo>
                    <a:pt x="138112" y="183356"/>
                  </a:lnTo>
                  <a:lnTo>
                    <a:pt x="152400" y="190500"/>
                  </a:lnTo>
                  <a:lnTo>
                    <a:pt x="164306" y="178594"/>
                  </a:lnTo>
                  <a:lnTo>
                    <a:pt x="164306" y="178594"/>
                  </a:lnTo>
                  <a:lnTo>
                    <a:pt x="161925" y="152400"/>
                  </a:lnTo>
                  <a:lnTo>
                    <a:pt x="150018" y="142875"/>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9" name="Google Shape;789;p38"/>
            <p:cNvSpPr/>
            <p:nvPr/>
          </p:nvSpPr>
          <p:spPr>
            <a:xfrm>
              <a:off x="3378773" y="5717142"/>
              <a:ext cx="120760" cy="109782"/>
            </a:xfrm>
            <a:custGeom>
              <a:rect b="b" l="l" r="r" t="t"/>
              <a:pathLst>
                <a:path extrusionOk="0" h="119063" w="130969">
                  <a:moveTo>
                    <a:pt x="130969" y="119063"/>
                  </a:moveTo>
                  <a:lnTo>
                    <a:pt x="0" y="0"/>
                  </a:ln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0" name="Google Shape;790;p38"/>
            <p:cNvSpPr/>
            <p:nvPr/>
          </p:nvSpPr>
          <p:spPr>
            <a:xfrm>
              <a:off x="3758619" y="3815723"/>
              <a:ext cx="487430" cy="1172468"/>
            </a:xfrm>
            <a:custGeom>
              <a:rect b="b" l="l" r="r" t="t"/>
              <a:pathLst>
                <a:path extrusionOk="0" h="1271587" w="528637">
                  <a:moveTo>
                    <a:pt x="9525" y="0"/>
                  </a:moveTo>
                  <a:lnTo>
                    <a:pt x="528637" y="409575"/>
                  </a:lnTo>
                  <a:lnTo>
                    <a:pt x="495300" y="1271587"/>
                  </a:lnTo>
                  <a:lnTo>
                    <a:pt x="0" y="842962"/>
                  </a:lnTo>
                  <a:lnTo>
                    <a:pt x="9525" y="0"/>
                  </a:lnTo>
                  <a:close/>
                </a:path>
              </a:pathLst>
            </a:custGeom>
            <a:solidFill>
              <a:srgbClr val="CCECFF">
                <a:alpha val="22352"/>
              </a:srgbClr>
            </a:solidFill>
            <a:ln cap="flat" cmpd="sng" w="12700">
              <a:solidFill>
                <a:srgbClr val="002060">
                  <a:alpha val="34117"/>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p38"/>
            <p:cNvSpPr/>
            <p:nvPr/>
          </p:nvSpPr>
          <p:spPr>
            <a:xfrm>
              <a:off x="978945" y="4869627"/>
              <a:ext cx="491822" cy="1198816"/>
            </a:xfrm>
            <a:custGeom>
              <a:rect b="b" l="l" r="r" t="t"/>
              <a:pathLst>
                <a:path extrusionOk="0" h="1300162" w="533400">
                  <a:moveTo>
                    <a:pt x="9525" y="0"/>
                  </a:moveTo>
                  <a:lnTo>
                    <a:pt x="533400" y="433387"/>
                  </a:lnTo>
                  <a:lnTo>
                    <a:pt x="523875" y="1300162"/>
                  </a:lnTo>
                  <a:lnTo>
                    <a:pt x="0" y="862012"/>
                  </a:lnTo>
                  <a:cubicBezTo>
                    <a:pt x="1588" y="574675"/>
                    <a:pt x="3175" y="287337"/>
                    <a:pt x="9525" y="0"/>
                  </a:cubicBezTo>
                  <a:close/>
                </a:path>
              </a:pathLst>
            </a:custGeom>
            <a:solidFill>
              <a:srgbClr val="CCECFF">
                <a:alpha val="47058"/>
              </a:srgbClr>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2" name="Google Shape;792;p38"/>
            <p:cNvSpPr/>
            <p:nvPr/>
          </p:nvSpPr>
          <p:spPr>
            <a:xfrm>
              <a:off x="3700786" y="5593087"/>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3" name="Google Shape;793;p38"/>
            <p:cNvSpPr/>
            <p:nvPr/>
          </p:nvSpPr>
          <p:spPr>
            <a:xfrm>
              <a:off x="3940490" y="5504512"/>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p38"/>
            <p:cNvSpPr/>
            <p:nvPr/>
          </p:nvSpPr>
          <p:spPr>
            <a:xfrm>
              <a:off x="4176170" y="5415241"/>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5" name="Google Shape;795;p38"/>
            <p:cNvSpPr/>
            <p:nvPr/>
          </p:nvSpPr>
          <p:spPr>
            <a:xfrm>
              <a:off x="2347359" y="6098084"/>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6" name="Google Shape;796;p38"/>
            <p:cNvSpPr/>
            <p:nvPr/>
          </p:nvSpPr>
          <p:spPr>
            <a:xfrm>
              <a:off x="2587063" y="6009509"/>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p38"/>
            <p:cNvSpPr/>
            <p:nvPr/>
          </p:nvSpPr>
          <p:spPr>
            <a:xfrm>
              <a:off x="2822744" y="5920237"/>
              <a:ext cx="252498" cy="103195"/>
            </a:xfrm>
            <a:custGeom>
              <a:rect b="b" l="l" r="r" t="t"/>
              <a:pathLst>
                <a:path extrusionOk="0" h="111919" w="273844">
                  <a:moveTo>
                    <a:pt x="0" y="109538"/>
                  </a:moveTo>
                  <a:lnTo>
                    <a:pt x="0" y="109538"/>
                  </a:lnTo>
                  <a:lnTo>
                    <a:pt x="78581" y="38100"/>
                  </a:lnTo>
                  <a:lnTo>
                    <a:pt x="107156" y="59532"/>
                  </a:lnTo>
                  <a:lnTo>
                    <a:pt x="242887" y="0"/>
                  </a:lnTo>
                  <a:lnTo>
                    <a:pt x="273844" y="33338"/>
                  </a:lnTo>
                  <a:lnTo>
                    <a:pt x="138112" y="83344"/>
                  </a:lnTo>
                  <a:lnTo>
                    <a:pt x="171450" y="111919"/>
                  </a:lnTo>
                  <a:lnTo>
                    <a:pt x="0" y="109538"/>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38"/>
            <p:cNvSpPr/>
            <p:nvPr/>
          </p:nvSpPr>
          <p:spPr>
            <a:xfrm>
              <a:off x="2588345" y="4513934"/>
              <a:ext cx="335933" cy="278846"/>
            </a:xfrm>
            <a:custGeom>
              <a:rect b="b" l="l" r="r" t="t"/>
              <a:pathLst>
                <a:path extrusionOk="0" h="302419" w="364332">
                  <a:moveTo>
                    <a:pt x="0" y="0"/>
                  </a:moveTo>
                  <a:lnTo>
                    <a:pt x="21432" y="152400"/>
                  </a:lnTo>
                  <a:lnTo>
                    <a:pt x="80963" y="128588"/>
                  </a:lnTo>
                  <a:lnTo>
                    <a:pt x="273844" y="302419"/>
                  </a:lnTo>
                  <a:lnTo>
                    <a:pt x="364332" y="276225"/>
                  </a:lnTo>
                  <a:lnTo>
                    <a:pt x="159544" y="107156"/>
                  </a:lnTo>
                  <a:lnTo>
                    <a:pt x="230982" y="73819"/>
                  </a:lnTo>
                  <a:lnTo>
                    <a:pt x="0" y="0"/>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38"/>
            <p:cNvSpPr/>
            <p:nvPr/>
          </p:nvSpPr>
          <p:spPr>
            <a:xfrm>
              <a:off x="2267783" y="5043082"/>
              <a:ext cx="305193" cy="259085"/>
            </a:xfrm>
            <a:custGeom>
              <a:rect b="b" l="l" r="r" t="t"/>
              <a:pathLst>
                <a:path extrusionOk="0" h="280988" w="330994">
                  <a:moveTo>
                    <a:pt x="0" y="19050"/>
                  </a:moveTo>
                  <a:lnTo>
                    <a:pt x="64294" y="0"/>
                  </a:lnTo>
                  <a:lnTo>
                    <a:pt x="252412" y="171450"/>
                  </a:lnTo>
                  <a:lnTo>
                    <a:pt x="311944" y="145257"/>
                  </a:lnTo>
                  <a:lnTo>
                    <a:pt x="330994" y="280988"/>
                  </a:lnTo>
                  <a:lnTo>
                    <a:pt x="140494" y="228600"/>
                  </a:lnTo>
                  <a:lnTo>
                    <a:pt x="183356" y="197644"/>
                  </a:lnTo>
                  <a:lnTo>
                    <a:pt x="0" y="19050"/>
                  </a:lnTo>
                  <a:close/>
                </a:path>
              </a:pathLst>
            </a:custGeom>
            <a:solidFill>
              <a:srgbClr val="FFFF0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800" name="Google Shape;800;p38"/>
            <p:cNvCxnSpPr/>
            <p:nvPr/>
          </p:nvCxnSpPr>
          <p:spPr>
            <a:xfrm rot="10800000">
              <a:off x="2283839" y="4561591"/>
              <a:ext cx="0" cy="494017"/>
            </a:xfrm>
            <a:prstGeom prst="straightConnector1">
              <a:avLst/>
            </a:prstGeom>
            <a:noFill/>
            <a:ln cap="flat" cmpd="sng" w="38100">
              <a:solidFill>
                <a:srgbClr val="FF0000"/>
              </a:solidFill>
              <a:prstDash val="solid"/>
              <a:miter lim="800000"/>
              <a:headEnd len="sm" w="sm" type="none"/>
              <a:tailEnd len="med" w="med" type="triangle"/>
            </a:ln>
          </p:spPr>
        </p:cxnSp>
        <p:sp>
          <p:nvSpPr>
            <p:cNvPr id="801" name="Google Shape;801;p38"/>
            <p:cNvSpPr txBox="1"/>
            <p:nvPr/>
          </p:nvSpPr>
          <p:spPr>
            <a:xfrm>
              <a:off x="3992454" y="5537100"/>
              <a:ext cx="127518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1F3864"/>
                  </a:solidFill>
                  <a:latin typeface="Arial"/>
                  <a:ea typeface="Arial"/>
                  <a:cs typeface="Arial"/>
                  <a:sym typeface="Arial"/>
                </a:rPr>
                <a:t>【＋】</a:t>
              </a:r>
              <a:endParaRPr b="1" i="0" sz="1800" u="none" cap="none" strike="noStrike">
                <a:solidFill>
                  <a:srgbClr val="1F3864"/>
                </a:solidFill>
                <a:latin typeface="Arial"/>
                <a:ea typeface="Arial"/>
                <a:cs typeface="Arial"/>
                <a:sym typeface="Arial"/>
              </a:endParaRPr>
            </a:p>
          </p:txBody>
        </p:sp>
        <p:sp>
          <p:nvSpPr>
            <p:cNvPr id="802" name="Google Shape;802;p38"/>
            <p:cNvSpPr txBox="1"/>
            <p:nvPr/>
          </p:nvSpPr>
          <p:spPr>
            <a:xfrm>
              <a:off x="2342909" y="6156572"/>
              <a:ext cx="127518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1F3864"/>
                  </a:solidFill>
                  <a:latin typeface="Arial"/>
                  <a:ea typeface="Arial"/>
                  <a:cs typeface="Arial"/>
                  <a:sym typeface="Arial"/>
                </a:rPr>
                <a:t>【－】</a:t>
              </a:r>
              <a:endParaRPr b="1" i="0" sz="1800" u="none" cap="none" strike="noStrike">
                <a:solidFill>
                  <a:srgbClr val="1F3864"/>
                </a:solidFill>
                <a:latin typeface="Arial"/>
                <a:ea typeface="Arial"/>
                <a:cs typeface="Arial"/>
                <a:sym typeface="Arial"/>
              </a:endParaRPr>
            </a:p>
          </p:txBody>
        </p:sp>
        <p:cxnSp>
          <p:nvCxnSpPr>
            <p:cNvPr id="803" name="Google Shape;803;p38"/>
            <p:cNvCxnSpPr/>
            <p:nvPr/>
          </p:nvCxnSpPr>
          <p:spPr>
            <a:xfrm>
              <a:off x="2902735" y="4775926"/>
              <a:ext cx="0" cy="371836"/>
            </a:xfrm>
            <a:prstGeom prst="straightConnector1">
              <a:avLst/>
            </a:prstGeom>
            <a:noFill/>
            <a:ln cap="flat" cmpd="sng" w="38100">
              <a:solidFill>
                <a:srgbClr val="FF0000"/>
              </a:solidFill>
              <a:prstDash val="solid"/>
              <a:miter lim="800000"/>
              <a:headEnd len="sm" w="sm" type="none"/>
              <a:tailEnd len="med" w="med" type="triangle"/>
            </a:ln>
          </p:spPr>
        </p:cxnSp>
        <p:cxnSp>
          <p:nvCxnSpPr>
            <p:cNvPr id="804" name="Google Shape;804;p38"/>
            <p:cNvCxnSpPr/>
            <p:nvPr/>
          </p:nvCxnSpPr>
          <p:spPr>
            <a:xfrm flipH="1" rot="10800000">
              <a:off x="2283839" y="4915338"/>
              <a:ext cx="326168" cy="128056"/>
            </a:xfrm>
            <a:prstGeom prst="straightConnector1">
              <a:avLst/>
            </a:prstGeom>
            <a:noFill/>
            <a:ln cap="flat" cmpd="sng" w="19050">
              <a:solidFill>
                <a:srgbClr val="757070"/>
              </a:solidFill>
              <a:prstDash val="solid"/>
              <a:miter lim="800000"/>
              <a:headEnd len="sm" w="sm" type="none"/>
              <a:tailEnd len="med" w="med" type="triangle"/>
            </a:ln>
          </p:spPr>
        </p:cxnSp>
        <p:cxnSp>
          <p:nvCxnSpPr>
            <p:cNvPr id="805" name="Google Shape;805;p38"/>
            <p:cNvCxnSpPr/>
            <p:nvPr/>
          </p:nvCxnSpPr>
          <p:spPr>
            <a:xfrm flipH="1" rot="10800000">
              <a:off x="2902735" y="4666825"/>
              <a:ext cx="301955" cy="118550"/>
            </a:xfrm>
            <a:prstGeom prst="straightConnector1">
              <a:avLst/>
            </a:prstGeom>
            <a:noFill/>
            <a:ln cap="flat" cmpd="sng" w="19050">
              <a:solidFill>
                <a:srgbClr val="757070"/>
              </a:solidFill>
              <a:prstDash val="solid"/>
              <a:miter lim="800000"/>
              <a:headEnd len="sm" w="sm" type="none"/>
              <a:tailEnd len="med" w="med" type="triangle"/>
            </a:ln>
          </p:spPr>
        </p:cxnSp>
        <p:cxnSp>
          <p:nvCxnSpPr>
            <p:cNvPr id="806" name="Google Shape;806;p38"/>
            <p:cNvCxnSpPr/>
            <p:nvPr/>
          </p:nvCxnSpPr>
          <p:spPr>
            <a:xfrm flipH="1" rot="10800000">
              <a:off x="1898007" y="4543808"/>
              <a:ext cx="1619091" cy="658739"/>
            </a:xfrm>
            <a:prstGeom prst="straightConnector1">
              <a:avLst/>
            </a:prstGeom>
            <a:noFill/>
            <a:ln cap="flat" cmpd="sng" w="9525">
              <a:solidFill>
                <a:schemeClr val="dk1"/>
              </a:solidFill>
              <a:prstDash val="lgDashDot"/>
              <a:miter lim="800000"/>
              <a:headEnd len="sm" w="sm" type="none"/>
              <a:tailEnd len="sm" w="sm" type="none"/>
            </a:ln>
          </p:spPr>
        </p:cxnSp>
        <p:sp>
          <p:nvSpPr>
            <p:cNvPr id="807" name="Google Shape;807;p38"/>
            <p:cNvSpPr/>
            <p:nvPr/>
          </p:nvSpPr>
          <p:spPr>
            <a:xfrm>
              <a:off x="3274011" y="3581417"/>
              <a:ext cx="666216" cy="340543"/>
            </a:xfrm>
            <a:prstGeom prst="wedgeRoundRectCallout">
              <a:avLst>
                <a:gd fmla="val -20833" name="adj1"/>
                <a:gd fmla="val 123228" name="adj2"/>
                <a:gd fmla="val 16667" name="adj3"/>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1F3864"/>
                  </a:solidFill>
                  <a:latin typeface="Arial"/>
                  <a:ea typeface="Arial"/>
                  <a:cs typeface="Arial"/>
                  <a:sym typeface="Arial"/>
                </a:rPr>
                <a:t>S極</a:t>
              </a:r>
              <a:endParaRPr b="0" i="0" sz="1400" u="none" cap="none" strike="noStrike">
                <a:solidFill>
                  <a:srgbClr val="000000"/>
                </a:solidFill>
                <a:latin typeface="Arial"/>
                <a:ea typeface="Arial"/>
                <a:cs typeface="Arial"/>
                <a:sym typeface="Arial"/>
              </a:endParaRPr>
            </a:p>
          </p:txBody>
        </p:sp>
        <p:sp>
          <p:nvSpPr>
            <p:cNvPr id="808" name="Google Shape;808;p38"/>
            <p:cNvSpPr/>
            <p:nvPr/>
          </p:nvSpPr>
          <p:spPr>
            <a:xfrm>
              <a:off x="1017527" y="4170245"/>
              <a:ext cx="666216" cy="340543"/>
            </a:xfrm>
            <a:prstGeom prst="wedgeRoundRectCallout">
              <a:avLst>
                <a:gd fmla="val 25729" name="adj1"/>
                <a:gd fmla="val 125564" name="adj2"/>
                <a:gd fmla="val 16667" name="adj3"/>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1F3864"/>
                  </a:solidFill>
                  <a:latin typeface="Arial"/>
                  <a:ea typeface="Arial"/>
                  <a:cs typeface="Arial"/>
                  <a:sym typeface="Arial"/>
                </a:rPr>
                <a:t>N極</a:t>
              </a:r>
              <a:endParaRPr b="0" i="0" sz="1400" u="none" cap="none" strike="noStrike">
                <a:solidFill>
                  <a:srgbClr val="000000"/>
                </a:solidFill>
                <a:latin typeface="Arial"/>
                <a:ea typeface="Arial"/>
                <a:cs typeface="Arial"/>
                <a:sym typeface="Arial"/>
              </a:endParaRPr>
            </a:p>
          </p:txBody>
        </p:sp>
        <p:sp>
          <p:nvSpPr>
            <p:cNvPr id="809" name="Google Shape;809;p38"/>
            <p:cNvSpPr/>
            <p:nvPr/>
          </p:nvSpPr>
          <p:spPr>
            <a:xfrm>
              <a:off x="2933340" y="5208095"/>
              <a:ext cx="304723" cy="361729"/>
            </a:xfrm>
            <a:prstGeom prst="arc">
              <a:avLst>
                <a:gd fmla="val 10221474" name="adj1"/>
                <a:gd fmla="val 20193004" name="adj2"/>
              </a:avLst>
            </a:prstGeom>
            <a:noFill/>
            <a:ln cap="flat" cmpd="sng" w="19050">
              <a:solidFill>
                <a:srgbClr val="FF0000"/>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0" name="Google Shape;810;p38"/>
            <p:cNvSpPr txBox="1"/>
            <p:nvPr/>
          </p:nvSpPr>
          <p:spPr>
            <a:xfrm>
              <a:off x="2074693" y="5145372"/>
              <a:ext cx="421448" cy="2128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JP" sz="900" u="none" cap="none" strike="noStrike">
                  <a:solidFill>
                    <a:schemeClr val="accent2"/>
                  </a:solidFill>
                  <a:latin typeface="Calibri"/>
                  <a:ea typeface="Calibri"/>
                  <a:cs typeface="Calibri"/>
                  <a:sym typeface="Calibri"/>
                </a:rPr>
                <a:t>電流</a:t>
              </a:r>
              <a:endParaRPr b="0" i="0" sz="1400" u="none" cap="none" strike="noStrike">
                <a:solidFill>
                  <a:srgbClr val="000000"/>
                </a:solidFill>
                <a:latin typeface="Arial"/>
                <a:ea typeface="Arial"/>
                <a:cs typeface="Arial"/>
                <a:sym typeface="Arial"/>
              </a:endParaRPr>
            </a:p>
          </p:txBody>
        </p:sp>
        <p:sp>
          <p:nvSpPr>
            <p:cNvPr id="811" name="Google Shape;811;p38"/>
            <p:cNvSpPr txBox="1"/>
            <p:nvPr/>
          </p:nvSpPr>
          <p:spPr>
            <a:xfrm>
              <a:off x="2026101" y="4603049"/>
              <a:ext cx="790131" cy="241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ja-JP" sz="1050" u="none" cap="none" strike="noStrike">
                  <a:solidFill>
                    <a:srgbClr val="C00000"/>
                  </a:solidFill>
                  <a:latin typeface="Calibri"/>
                  <a:ea typeface="Calibri"/>
                  <a:cs typeface="Calibri"/>
                  <a:sym typeface="Calibri"/>
                </a:rPr>
                <a:t>力</a:t>
              </a:r>
              <a:endParaRPr b="0" i="0" sz="1400" u="none" cap="none" strike="noStrike">
                <a:solidFill>
                  <a:srgbClr val="000000"/>
                </a:solidFill>
                <a:latin typeface="Arial"/>
                <a:ea typeface="Arial"/>
                <a:cs typeface="Arial"/>
                <a:sym typeface="Arial"/>
              </a:endParaRPr>
            </a:p>
          </p:txBody>
        </p:sp>
        <p:sp>
          <p:nvSpPr>
            <p:cNvPr id="812" name="Google Shape;812;p38"/>
            <p:cNvSpPr txBox="1"/>
            <p:nvPr/>
          </p:nvSpPr>
          <p:spPr>
            <a:xfrm>
              <a:off x="2402808" y="4742830"/>
              <a:ext cx="790131" cy="198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ja-JP" sz="800" u="none" cap="none" strike="noStrike">
                  <a:solidFill>
                    <a:srgbClr val="757070"/>
                  </a:solidFill>
                  <a:latin typeface="Calibri"/>
                  <a:ea typeface="Calibri"/>
                  <a:cs typeface="Calibri"/>
                  <a:sym typeface="Calibri"/>
                </a:rPr>
                <a:t>磁界</a:t>
              </a:r>
              <a:endParaRPr b="0" i="0" sz="1400" u="none" cap="none" strike="noStrike">
                <a:solidFill>
                  <a:srgbClr val="000000"/>
                </a:solidFill>
                <a:latin typeface="Arial"/>
                <a:ea typeface="Arial"/>
                <a:cs typeface="Arial"/>
                <a:sym typeface="Arial"/>
              </a:endParaRPr>
            </a:p>
          </p:txBody>
        </p:sp>
        <p:pic>
          <p:nvPicPr>
            <p:cNvPr id="813" name="Google Shape;813;p38"/>
            <p:cNvPicPr preferRelativeResize="0"/>
            <p:nvPr/>
          </p:nvPicPr>
          <p:blipFill rotWithShape="1">
            <a:blip r:embed="rId4">
              <a:alphaModFix/>
            </a:blip>
            <a:srcRect b="0" l="0" r="0" t="0"/>
            <a:stretch/>
          </p:blipFill>
          <p:spPr>
            <a:xfrm>
              <a:off x="6924250" y="1099479"/>
              <a:ext cx="1798789" cy="1726111"/>
            </a:xfrm>
            <a:prstGeom prst="rect">
              <a:avLst/>
            </a:prstGeom>
            <a:noFill/>
            <a:ln>
              <a:noFill/>
            </a:ln>
          </p:spPr>
        </p:pic>
        <p:pic>
          <p:nvPicPr>
            <p:cNvPr id="814" name="Google Shape;814;p38"/>
            <p:cNvPicPr preferRelativeResize="0"/>
            <p:nvPr/>
          </p:nvPicPr>
          <p:blipFill rotWithShape="1">
            <a:blip r:embed="rId5">
              <a:alphaModFix/>
            </a:blip>
            <a:srcRect b="0" l="0" r="0" t="0"/>
            <a:stretch/>
          </p:blipFill>
          <p:spPr>
            <a:xfrm>
              <a:off x="6110178" y="3902086"/>
              <a:ext cx="2465772" cy="2194397"/>
            </a:xfrm>
            <a:prstGeom prst="rect">
              <a:avLst/>
            </a:prstGeom>
            <a:noFill/>
            <a:ln>
              <a:noFill/>
            </a:ln>
          </p:spPr>
        </p:pic>
        <p:sp>
          <p:nvSpPr>
            <p:cNvPr id="815" name="Google Shape;815;p38"/>
            <p:cNvSpPr txBox="1"/>
            <p:nvPr/>
          </p:nvSpPr>
          <p:spPr>
            <a:xfrm>
              <a:off x="7662800" y="2774888"/>
              <a:ext cx="7232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Calibri"/>
                  <a:ea typeface="Calibri"/>
                  <a:cs typeface="Calibri"/>
                  <a:sym typeface="Calibri"/>
                </a:rPr>
                <a:t>モータ</a:t>
              </a:r>
              <a:endParaRPr b="1" i="0" sz="1400" u="none" cap="none" strike="noStrike">
                <a:solidFill>
                  <a:schemeClr val="dk1"/>
                </a:solidFill>
                <a:latin typeface="Calibri"/>
                <a:ea typeface="Calibri"/>
                <a:cs typeface="Calibri"/>
                <a:sym typeface="Calibri"/>
              </a:endParaRPr>
            </a:p>
          </p:txBody>
        </p:sp>
        <p:sp>
          <p:nvSpPr>
            <p:cNvPr id="816" name="Google Shape;816;p38"/>
            <p:cNvSpPr/>
            <p:nvPr/>
          </p:nvSpPr>
          <p:spPr>
            <a:xfrm>
              <a:off x="5059790" y="3520312"/>
              <a:ext cx="4465202" cy="2904358"/>
            </a:xfrm>
            <a:prstGeom prst="rect">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7" name="Google Shape;817;p38"/>
            <p:cNvSpPr txBox="1"/>
            <p:nvPr/>
          </p:nvSpPr>
          <p:spPr>
            <a:xfrm>
              <a:off x="6801890" y="6159539"/>
              <a:ext cx="10823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002060"/>
                  </a:solidFill>
                  <a:latin typeface="Arial"/>
                  <a:ea typeface="Arial"/>
                  <a:cs typeface="Arial"/>
                  <a:sym typeface="Arial"/>
                </a:rPr>
                <a:t>モータ内部</a:t>
              </a:r>
              <a:endParaRPr b="1" i="0" sz="1400" u="none" cap="none" strike="noStrike">
                <a:solidFill>
                  <a:srgbClr val="002060"/>
                </a:solidFill>
                <a:latin typeface="Arial"/>
                <a:ea typeface="Arial"/>
                <a:cs typeface="Arial"/>
                <a:sym typeface="Arial"/>
              </a:endParaRPr>
            </a:p>
          </p:txBody>
        </p:sp>
        <p:sp>
          <p:nvSpPr>
            <p:cNvPr id="818" name="Google Shape;818;p38"/>
            <p:cNvSpPr/>
            <p:nvPr/>
          </p:nvSpPr>
          <p:spPr>
            <a:xfrm>
              <a:off x="5125385" y="3558287"/>
              <a:ext cx="1475941"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固定子：ステータ</a:t>
              </a:r>
              <a:endParaRPr b="0" i="0" sz="1400" u="none" cap="none" strike="noStrike">
                <a:solidFill>
                  <a:srgbClr val="000000"/>
                </a:solidFill>
                <a:latin typeface="Arial"/>
                <a:ea typeface="Arial"/>
                <a:cs typeface="Arial"/>
                <a:sym typeface="Arial"/>
              </a:endParaRPr>
            </a:p>
          </p:txBody>
        </p:sp>
        <p:cxnSp>
          <p:nvCxnSpPr>
            <p:cNvPr id="819" name="Google Shape;819;p38"/>
            <p:cNvCxnSpPr>
              <a:stCxn id="818" idx="2"/>
            </p:cNvCxnSpPr>
            <p:nvPr/>
          </p:nvCxnSpPr>
          <p:spPr>
            <a:xfrm>
              <a:off x="5863356" y="3815723"/>
              <a:ext cx="583200" cy="354600"/>
            </a:xfrm>
            <a:prstGeom prst="straightConnector1">
              <a:avLst/>
            </a:prstGeom>
            <a:noFill/>
            <a:ln cap="flat" cmpd="sng" w="15875">
              <a:solidFill>
                <a:schemeClr val="accent1"/>
              </a:solidFill>
              <a:prstDash val="solid"/>
              <a:miter lim="800000"/>
              <a:headEnd len="sm" w="sm" type="none"/>
              <a:tailEnd len="sm" w="sm" type="none"/>
            </a:ln>
          </p:spPr>
        </p:cxnSp>
        <p:sp>
          <p:nvSpPr>
            <p:cNvPr id="820" name="Google Shape;820;p38"/>
            <p:cNvSpPr/>
            <p:nvPr/>
          </p:nvSpPr>
          <p:spPr>
            <a:xfrm>
              <a:off x="5125385" y="5093071"/>
              <a:ext cx="1615912"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電機子：アマチュア</a:t>
              </a:r>
              <a:endParaRPr b="0" i="0" sz="1400" u="none" cap="none" strike="noStrike">
                <a:solidFill>
                  <a:srgbClr val="000000"/>
                </a:solidFill>
                <a:latin typeface="Arial"/>
                <a:ea typeface="Arial"/>
                <a:cs typeface="Arial"/>
                <a:sym typeface="Arial"/>
              </a:endParaRPr>
            </a:p>
          </p:txBody>
        </p:sp>
        <p:cxnSp>
          <p:nvCxnSpPr>
            <p:cNvPr id="821" name="Google Shape;821;p38"/>
            <p:cNvCxnSpPr>
              <a:stCxn id="820" idx="3"/>
            </p:cNvCxnSpPr>
            <p:nvPr/>
          </p:nvCxnSpPr>
          <p:spPr>
            <a:xfrm flipH="1" rot="10800000">
              <a:off x="6741297" y="5042989"/>
              <a:ext cx="453600" cy="178800"/>
            </a:xfrm>
            <a:prstGeom prst="straightConnector1">
              <a:avLst/>
            </a:prstGeom>
            <a:noFill/>
            <a:ln cap="flat" cmpd="sng" w="15875">
              <a:solidFill>
                <a:schemeClr val="accent1"/>
              </a:solidFill>
              <a:prstDash val="solid"/>
              <a:miter lim="800000"/>
              <a:headEnd len="sm" w="sm" type="none"/>
              <a:tailEnd len="sm" w="sm" type="none"/>
            </a:ln>
          </p:spPr>
        </p:cxnSp>
        <p:sp>
          <p:nvSpPr>
            <p:cNvPr id="822" name="Google Shape;822;p38"/>
            <p:cNvSpPr/>
            <p:nvPr/>
          </p:nvSpPr>
          <p:spPr>
            <a:xfrm>
              <a:off x="5125385" y="5452732"/>
              <a:ext cx="1743376"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整流子：コミュテータ</a:t>
              </a:r>
              <a:endParaRPr b="0" i="0" sz="1400" u="none" cap="none" strike="noStrike">
                <a:solidFill>
                  <a:srgbClr val="000000"/>
                </a:solidFill>
                <a:latin typeface="Arial"/>
                <a:ea typeface="Arial"/>
                <a:cs typeface="Arial"/>
                <a:sym typeface="Arial"/>
              </a:endParaRPr>
            </a:p>
          </p:txBody>
        </p:sp>
        <p:cxnSp>
          <p:nvCxnSpPr>
            <p:cNvPr id="823" name="Google Shape;823;p38"/>
            <p:cNvCxnSpPr>
              <a:stCxn id="822" idx="3"/>
            </p:cNvCxnSpPr>
            <p:nvPr/>
          </p:nvCxnSpPr>
          <p:spPr>
            <a:xfrm flipH="1" rot="10800000">
              <a:off x="6868761" y="5202550"/>
              <a:ext cx="653100" cy="378900"/>
            </a:xfrm>
            <a:prstGeom prst="straightConnector1">
              <a:avLst/>
            </a:prstGeom>
            <a:noFill/>
            <a:ln cap="flat" cmpd="sng" w="15875">
              <a:solidFill>
                <a:schemeClr val="accent1"/>
              </a:solidFill>
              <a:prstDash val="solid"/>
              <a:miter lim="800000"/>
              <a:headEnd len="sm" w="sm" type="none"/>
              <a:tailEnd len="sm" w="sm" type="none"/>
            </a:ln>
          </p:spPr>
        </p:cxnSp>
        <p:sp>
          <p:nvSpPr>
            <p:cNvPr id="824" name="Google Shape;824;p38"/>
            <p:cNvSpPr/>
            <p:nvPr/>
          </p:nvSpPr>
          <p:spPr>
            <a:xfrm>
              <a:off x="5758456" y="5805302"/>
              <a:ext cx="1108456"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ベアリング</a:t>
              </a:r>
              <a:endParaRPr b="0" i="0" sz="1400" u="none" cap="none" strike="noStrike">
                <a:solidFill>
                  <a:srgbClr val="000000"/>
                </a:solidFill>
                <a:latin typeface="Arial"/>
                <a:ea typeface="Arial"/>
                <a:cs typeface="Arial"/>
                <a:sym typeface="Arial"/>
              </a:endParaRPr>
            </a:p>
          </p:txBody>
        </p:sp>
        <p:cxnSp>
          <p:nvCxnSpPr>
            <p:cNvPr id="825" name="Google Shape;825;p38"/>
            <p:cNvCxnSpPr/>
            <p:nvPr/>
          </p:nvCxnSpPr>
          <p:spPr>
            <a:xfrm flipH="1" rot="10800000">
              <a:off x="6868761" y="5379015"/>
              <a:ext cx="794039" cy="548027"/>
            </a:xfrm>
            <a:prstGeom prst="straightConnector1">
              <a:avLst/>
            </a:prstGeom>
            <a:noFill/>
            <a:ln cap="flat" cmpd="sng" w="15875">
              <a:solidFill>
                <a:schemeClr val="accent1"/>
              </a:solidFill>
              <a:prstDash val="solid"/>
              <a:miter lim="800000"/>
              <a:headEnd len="sm" w="sm" type="none"/>
              <a:tailEnd len="sm" w="sm" type="none"/>
            </a:ln>
          </p:spPr>
        </p:cxnSp>
        <p:sp>
          <p:nvSpPr>
            <p:cNvPr id="826" name="Google Shape;826;p38"/>
            <p:cNvSpPr/>
            <p:nvPr/>
          </p:nvSpPr>
          <p:spPr>
            <a:xfrm>
              <a:off x="8372827" y="4945111"/>
              <a:ext cx="1108456"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ブラケット</a:t>
              </a:r>
              <a:endParaRPr b="0" i="0" sz="1400" u="none" cap="none" strike="noStrike">
                <a:solidFill>
                  <a:srgbClr val="000000"/>
                </a:solidFill>
                <a:latin typeface="Arial"/>
                <a:ea typeface="Arial"/>
                <a:cs typeface="Arial"/>
                <a:sym typeface="Arial"/>
              </a:endParaRPr>
            </a:p>
          </p:txBody>
        </p:sp>
        <p:sp>
          <p:nvSpPr>
            <p:cNvPr id="827" name="Google Shape;827;p38"/>
            <p:cNvSpPr/>
            <p:nvPr/>
          </p:nvSpPr>
          <p:spPr>
            <a:xfrm>
              <a:off x="8372827" y="4612191"/>
              <a:ext cx="755131"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ブラシ</a:t>
              </a:r>
              <a:endParaRPr b="0" i="0" sz="1400" u="none" cap="none" strike="noStrike">
                <a:solidFill>
                  <a:srgbClr val="000000"/>
                </a:solidFill>
                <a:latin typeface="Arial"/>
                <a:ea typeface="Arial"/>
                <a:cs typeface="Arial"/>
                <a:sym typeface="Arial"/>
              </a:endParaRPr>
            </a:p>
          </p:txBody>
        </p:sp>
        <p:sp>
          <p:nvSpPr>
            <p:cNvPr id="828" name="Google Shape;828;p38"/>
            <p:cNvSpPr/>
            <p:nvPr/>
          </p:nvSpPr>
          <p:spPr>
            <a:xfrm>
              <a:off x="8372827" y="3900097"/>
              <a:ext cx="814405" cy="257436"/>
            </a:xfrm>
            <a:prstGeom prst="rect">
              <a:avLst/>
            </a:prstGeom>
            <a:solidFill>
              <a:srgbClr val="F7FCFF"/>
            </a:solidFill>
            <a:ln cap="flat" cmpd="sng" w="12700">
              <a:solidFill>
                <a:srgbClr val="CEE0F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2060"/>
                  </a:solidFill>
                  <a:latin typeface="Arial"/>
                  <a:ea typeface="Arial"/>
                  <a:cs typeface="Arial"/>
                  <a:sym typeface="Arial"/>
                </a:rPr>
                <a:t>シャフト</a:t>
              </a:r>
              <a:endParaRPr b="0" i="0" sz="1400" u="none" cap="none" strike="noStrike">
                <a:solidFill>
                  <a:srgbClr val="000000"/>
                </a:solidFill>
                <a:latin typeface="Arial"/>
                <a:ea typeface="Arial"/>
                <a:cs typeface="Arial"/>
                <a:sym typeface="Arial"/>
              </a:endParaRPr>
            </a:p>
          </p:txBody>
        </p:sp>
        <p:cxnSp>
          <p:nvCxnSpPr>
            <p:cNvPr id="829" name="Google Shape;829;p38"/>
            <p:cNvCxnSpPr>
              <a:endCxn id="826" idx="1"/>
            </p:cNvCxnSpPr>
            <p:nvPr/>
          </p:nvCxnSpPr>
          <p:spPr>
            <a:xfrm flipH="1" rot="10800000">
              <a:off x="8123527" y="5073829"/>
              <a:ext cx="249300" cy="341400"/>
            </a:xfrm>
            <a:prstGeom prst="straightConnector1">
              <a:avLst/>
            </a:prstGeom>
            <a:noFill/>
            <a:ln cap="flat" cmpd="sng" w="15875">
              <a:solidFill>
                <a:schemeClr val="accent1"/>
              </a:solidFill>
              <a:prstDash val="solid"/>
              <a:miter lim="800000"/>
              <a:headEnd len="sm" w="sm" type="none"/>
              <a:tailEnd len="sm" w="sm" type="none"/>
            </a:ln>
          </p:spPr>
        </p:cxnSp>
        <p:cxnSp>
          <p:nvCxnSpPr>
            <p:cNvPr id="830" name="Google Shape;830;p38"/>
            <p:cNvCxnSpPr>
              <a:endCxn id="827" idx="1"/>
            </p:cNvCxnSpPr>
            <p:nvPr/>
          </p:nvCxnSpPr>
          <p:spPr>
            <a:xfrm flipH="1" rot="10800000">
              <a:off x="7766527" y="4740909"/>
              <a:ext cx="606300" cy="174300"/>
            </a:xfrm>
            <a:prstGeom prst="straightConnector1">
              <a:avLst/>
            </a:prstGeom>
            <a:noFill/>
            <a:ln cap="flat" cmpd="sng" w="15875">
              <a:solidFill>
                <a:schemeClr val="accent1"/>
              </a:solidFill>
              <a:prstDash val="solid"/>
              <a:miter lim="800000"/>
              <a:headEnd len="sm" w="sm" type="none"/>
              <a:tailEnd len="sm" w="sm" type="none"/>
            </a:ln>
          </p:spPr>
        </p:cxnSp>
        <p:cxnSp>
          <p:nvCxnSpPr>
            <p:cNvPr id="831" name="Google Shape;831;p38"/>
            <p:cNvCxnSpPr>
              <a:endCxn id="828" idx="1"/>
            </p:cNvCxnSpPr>
            <p:nvPr/>
          </p:nvCxnSpPr>
          <p:spPr>
            <a:xfrm flipH="1" rot="10800000">
              <a:off x="6995227" y="4028815"/>
              <a:ext cx="1377600" cy="725400"/>
            </a:xfrm>
            <a:prstGeom prst="straightConnector1">
              <a:avLst/>
            </a:prstGeom>
            <a:noFill/>
            <a:ln cap="flat" cmpd="sng" w="15875">
              <a:solidFill>
                <a:schemeClr val="accent1"/>
              </a:solidFill>
              <a:prstDash val="solid"/>
              <a:miter lim="800000"/>
              <a:headEnd len="sm" w="sm" type="none"/>
              <a:tailEnd len="sm" w="sm" type="none"/>
            </a:ln>
          </p:spPr>
        </p:cxn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9"/>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モータ</a:t>
            </a:r>
            <a:endParaRPr b="1" i="0" sz="2889" u="none" cap="none" strike="noStrike">
              <a:solidFill>
                <a:schemeClr val="lt1"/>
              </a:solidFill>
              <a:latin typeface="Arial"/>
              <a:ea typeface="Arial"/>
              <a:cs typeface="Arial"/>
              <a:sym typeface="Arial"/>
            </a:endParaRPr>
          </a:p>
        </p:txBody>
      </p:sp>
      <p:sp>
        <p:nvSpPr>
          <p:cNvPr id="837" name="Google Shape;837;p39"/>
          <p:cNvSpPr/>
          <p:nvPr/>
        </p:nvSpPr>
        <p:spPr>
          <a:xfrm>
            <a:off x="5121047" y="90387"/>
            <a:ext cx="28777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D8D8D8"/>
                </a:solidFill>
                <a:latin typeface="Arial"/>
                <a:ea typeface="Arial"/>
                <a:cs typeface="Arial"/>
                <a:sym typeface="Arial"/>
              </a:rPr>
              <a:t>電気エネルギーを動力に変換する</a:t>
            </a:r>
            <a:endParaRPr b="1" i="0" sz="1400" u="none" cap="none" strike="noStrike">
              <a:solidFill>
                <a:srgbClr val="D8D8D8"/>
              </a:solidFill>
              <a:latin typeface="Arial"/>
              <a:ea typeface="Arial"/>
              <a:cs typeface="Arial"/>
              <a:sym typeface="Arial"/>
            </a:endParaRPr>
          </a:p>
        </p:txBody>
      </p:sp>
      <p:sp>
        <p:nvSpPr>
          <p:cNvPr id="838" name="Google Shape;838;p39"/>
          <p:cNvSpPr txBox="1"/>
          <p:nvPr/>
        </p:nvSpPr>
        <p:spPr>
          <a:xfrm>
            <a:off x="3167896" y="583952"/>
            <a:ext cx="35702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3F3F3F"/>
                </a:solidFill>
                <a:latin typeface="Arial"/>
                <a:ea typeface="Arial"/>
                <a:cs typeface="Arial"/>
                <a:sym typeface="Arial"/>
              </a:rPr>
              <a:t>【モータの種類と特長】</a:t>
            </a:r>
            <a:endParaRPr b="0" i="0" sz="1400" u="none" cap="none" strike="noStrike">
              <a:solidFill>
                <a:srgbClr val="000000"/>
              </a:solidFill>
              <a:latin typeface="Arial"/>
              <a:ea typeface="Arial"/>
              <a:cs typeface="Arial"/>
              <a:sym typeface="Arial"/>
            </a:endParaRPr>
          </a:p>
        </p:txBody>
      </p:sp>
      <p:graphicFrame>
        <p:nvGraphicFramePr>
          <p:cNvPr id="839" name="Google Shape;839;p39"/>
          <p:cNvGraphicFramePr/>
          <p:nvPr/>
        </p:nvGraphicFramePr>
        <p:xfrm>
          <a:off x="439708" y="1045617"/>
          <a:ext cx="3000000" cy="3000000"/>
        </p:xfrm>
        <a:graphic>
          <a:graphicData uri="http://schemas.openxmlformats.org/drawingml/2006/table">
            <a:tbl>
              <a:tblPr bandRow="1" firstRow="1">
                <a:noFill/>
                <a:tableStyleId>{9311805C-B03A-42CA-ADC7-ECFA746343D4}</a:tableStyleId>
              </a:tblPr>
              <a:tblGrid>
                <a:gridCol w="1989450"/>
                <a:gridCol w="2450600"/>
                <a:gridCol w="2230350"/>
                <a:gridCol w="2356175"/>
              </a:tblGrid>
              <a:tr h="490575">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モータ名</a:t>
                      </a:r>
                      <a:endParaRPr sz="18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chemeClr val="accent2"/>
                          </a:solidFill>
                          <a:latin typeface="Arial"/>
                          <a:ea typeface="Arial"/>
                          <a:cs typeface="Arial"/>
                          <a:sym typeface="Arial"/>
                        </a:rPr>
                        <a:t>長所</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002060"/>
                          </a:solidFill>
                          <a:latin typeface="Arial"/>
                          <a:ea typeface="Arial"/>
                          <a:cs typeface="Arial"/>
                          <a:sym typeface="Arial"/>
                        </a:rPr>
                        <a:t>短所</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FFBFF"/>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使用例</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217750">
                <a:tc>
                  <a:txBody>
                    <a:bodyPr/>
                    <a:lstStyle/>
                    <a:p>
                      <a:pPr indent="0" lvl="0" marL="0" marR="0" rtl="0" algn="ctr">
                        <a:lnSpc>
                          <a:spcPct val="100000"/>
                        </a:lnSpc>
                        <a:spcBef>
                          <a:spcPts val="0"/>
                        </a:spcBef>
                        <a:spcAft>
                          <a:spcPts val="0"/>
                        </a:spcAft>
                        <a:buClr>
                          <a:srgbClr val="3F3F3F"/>
                        </a:buClr>
                        <a:buSzPts val="1800"/>
                        <a:buFont typeface="Calibri"/>
                        <a:buNone/>
                      </a:pPr>
                      <a:r>
                        <a:rPr b="1" lang="ja-JP" sz="1800" u="none" cap="none" strike="noStrike">
                          <a:solidFill>
                            <a:srgbClr val="3F3F3F"/>
                          </a:solidFill>
                          <a:latin typeface="Arial"/>
                          <a:ea typeface="Arial"/>
                          <a:cs typeface="Arial"/>
                          <a:sym typeface="Arial"/>
                        </a:rPr>
                        <a:t>DCモータ</a:t>
                      </a:r>
                      <a:endParaRPr b="1" sz="1800" u="none" cap="none" strike="noStrike">
                        <a:solidFill>
                          <a:srgbClr val="3F3F3F"/>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・起動トルクが大きい</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chemeClr val="accent2"/>
                          </a:solidFill>
                          <a:latin typeface="Arial"/>
                          <a:ea typeface="Arial"/>
                          <a:cs typeface="Arial"/>
                          <a:sym typeface="Arial"/>
                        </a:rPr>
                        <a:t>　</a:t>
                      </a:r>
                      <a:r>
                        <a:rPr b="1" lang="ja-JP" sz="1400" u="none" cap="none" strike="noStrike">
                          <a:solidFill>
                            <a:schemeClr val="accent2"/>
                          </a:solidFill>
                          <a:latin typeface="Arial"/>
                          <a:ea typeface="Arial"/>
                          <a:cs typeface="Arial"/>
                          <a:sym typeface="Arial"/>
                        </a:rPr>
                        <a:t>→パワフル</a:t>
                      </a:r>
                      <a:endParaRPr b="1"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・駆動が容易</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・速度調整が容易</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600"/>
                        <a:buFont typeface="Calibri"/>
                        <a:buNone/>
                      </a:pPr>
                      <a:r>
                        <a:rPr b="1" lang="ja-JP" sz="1600" u="none" cap="none" strike="noStrike">
                          <a:solidFill>
                            <a:srgbClr val="3F3F3F"/>
                          </a:solidFill>
                          <a:latin typeface="Arial"/>
                          <a:ea typeface="Arial"/>
                          <a:cs typeface="Arial"/>
                          <a:sym typeface="Arial"/>
                        </a:rPr>
                        <a:t>　</a:t>
                      </a:r>
                      <a:r>
                        <a:rPr b="1" lang="ja-JP" sz="1400" u="none" cap="none" strike="noStrike">
                          <a:solidFill>
                            <a:schemeClr val="accent2"/>
                          </a:solidFill>
                          <a:latin typeface="Arial"/>
                          <a:ea typeface="Arial"/>
                          <a:cs typeface="Arial"/>
                          <a:sym typeface="Arial"/>
                        </a:rPr>
                        <a:t>→使いやすい</a:t>
                      </a:r>
                      <a:endParaRPr b="1" sz="1600" u="none" cap="none" strike="noStrike">
                        <a:solidFill>
                          <a:schemeClr val="accent2"/>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・ブラシの交換が</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　必要</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FFBF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JP" sz="1200" u="none" cap="none" strike="noStrike">
                          <a:solidFill>
                            <a:srgbClr val="3F3F3F"/>
                          </a:solidFill>
                          <a:latin typeface="Arial"/>
                          <a:ea typeface="Arial"/>
                          <a:cs typeface="Arial"/>
                          <a:sym typeface="Arial"/>
                        </a:rPr>
                        <a:t>シェーバー／ミシン／</a:t>
                      </a:r>
                      <a:endParaRPr b="1" sz="12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lang="ja-JP" sz="1200" u="none" cap="none" strike="noStrike">
                          <a:solidFill>
                            <a:srgbClr val="3F3F3F"/>
                          </a:solidFill>
                          <a:latin typeface="Arial"/>
                          <a:ea typeface="Arial"/>
                          <a:cs typeface="Arial"/>
                          <a:sym typeface="Arial"/>
                        </a:rPr>
                        <a:t>新型の扇風機</a:t>
                      </a:r>
                      <a:endParaRPr sz="1400" u="none" cap="none" strike="noStrike">
                        <a:latin typeface="Arial"/>
                        <a:ea typeface="Arial"/>
                        <a:cs typeface="Arial"/>
                        <a:sym typeface="Arial"/>
                      </a:endParaRPr>
                    </a:p>
                  </a:txBody>
                  <a:tcPr marT="45725" marB="45725" marR="91450" marL="91450">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217750">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ステッピング</a:t>
                      </a:r>
                      <a:endParaRPr b="1" sz="18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モータ</a:t>
                      </a:r>
                      <a:endParaRPr b="1" sz="1800" u="none" cap="none" strike="noStrike">
                        <a:solidFill>
                          <a:srgbClr val="3F3F3F"/>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・細かい位置決めが</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　可能</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600"/>
                        <a:buFont typeface="Calibri"/>
                        <a:buNone/>
                      </a:pPr>
                      <a:r>
                        <a:rPr b="1" lang="ja-JP" sz="1600" u="none" cap="none" strike="noStrike">
                          <a:solidFill>
                            <a:srgbClr val="3F3F3F"/>
                          </a:solidFill>
                          <a:latin typeface="Arial"/>
                          <a:ea typeface="Arial"/>
                          <a:cs typeface="Arial"/>
                          <a:sym typeface="Arial"/>
                        </a:rPr>
                        <a:t>　</a:t>
                      </a:r>
                      <a:r>
                        <a:rPr b="1" lang="ja-JP" sz="1400" u="none" cap="none" strike="noStrike">
                          <a:solidFill>
                            <a:schemeClr val="accent2"/>
                          </a:solidFill>
                          <a:latin typeface="Arial"/>
                          <a:ea typeface="Arial"/>
                          <a:cs typeface="Arial"/>
                          <a:sym typeface="Arial"/>
                        </a:rPr>
                        <a:t>→精度が高い</a:t>
                      </a:r>
                      <a:endParaRPr b="1" sz="1600" u="none" cap="none" strike="noStrike">
                        <a:solidFill>
                          <a:schemeClr val="accent2"/>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・エネルギー変換</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　効率が悪い</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FFBF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JP" sz="1200" u="none" cap="none" strike="noStrike">
                          <a:solidFill>
                            <a:srgbClr val="3F3F3F"/>
                          </a:solidFill>
                          <a:latin typeface="Arial"/>
                          <a:ea typeface="Arial"/>
                          <a:cs typeface="Arial"/>
                          <a:sym typeface="Arial"/>
                        </a:rPr>
                        <a:t>プリンタ／デジカメ</a:t>
                      </a:r>
                      <a:endParaRPr sz="1400" u="none" cap="none" strike="noStrike">
                        <a:latin typeface="Arial"/>
                        <a:ea typeface="Arial"/>
                        <a:cs typeface="Arial"/>
                        <a:sym typeface="Arial"/>
                      </a:endParaRPr>
                    </a:p>
                  </a:txBody>
                  <a:tcPr marT="45725" marB="45725" marR="91450" marL="91450">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217750">
                <a:tc>
                  <a:txBody>
                    <a:bodyPr/>
                    <a:lstStyle/>
                    <a:p>
                      <a:pPr indent="0" lvl="0" marL="0" marR="0" rtl="0" algn="ctr">
                        <a:lnSpc>
                          <a:spcPct val="100000"/>
                        </a:lnSpc>
                        <a:spcBef>
                          <a:spcPts val="0"/>
                        </a:spcBef>
                        <a:spcAft>
                          <a:spcPts val="0"/>
                        </a:spcAft>
                        <a:buClr>
                          <a:srgbClr val="3F3F3F"/>
                        </a:buClr>
                        <a:buSzPts val="1800"/>
                        <a:buFont typeface="Calibri"/>
                        <a:buNone/>
                      </a:pPr>
                      <a:r>
                        <a:rPr b="1" lang="ja-JP" sz="1800" u="none" cap="none" strike="noStrike">
                          <a:solidFill>
                            <a:srgbClr val="3F3F3F"/>
                          </a:solidFill>
                          <a:latin typeface="Arial"/>
                          <a:ea typeface="Arial"/>
                          <a:cs typeface="Arial"/>
                          <a:sym typeface="Arial"/>
                        </a:rPr>
                        <a:t>ACモータ</a:t>
                      </a:r>
                      <a:endParaRPr b="1" sz="1800" u="none" cap="none" strike="noStrike">
                        <a:solidFill>
                          <a:srgbClr val="3F3F3F"/>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・起動トルクが大きい</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chemeClr val="accent2"/>
                        </a:buClr>
                        <a:buSzPts val="1400"/>
                        <a:buFont typeface="Calibri"/>
                        <a:buNone/>
                      </a:pPr>
                      <a:r>
                        <a:rPr b="1" lang="ja-JP" sz="1400" u="none" cap="none" strike="noStrike">
                          <a:solidFill>
                            <a:schemeClr val="accent2"/>
                          </a:solidFill>
                          <a:latin typeface="Arial"/>
                          <a:ea typeface="Arial"/>
                          <a:cs typeface="Arial"/>
                          <a:sym typeface="Arial"/>
                        </a:rPr>
                        <a:t>　→パワフル</a:t>
                      </a:r>
                      <a:endParaRPr b="1" sz="1400" u="none" cap="none" strike="noStrike">
                        <a:solidFill>
                          <a:schemeClr val="accent2"/>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・ブラシの交換が</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　必要</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・回転方向が一定</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FFBF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JP" sz="1200" u="none" cap="none" strike="noStrike">
                          <a:solidFill>
                            <a:srgbClr val="3F3F3F"/>
                          </a:solidFill>
                          <a:latin typeface="Arial"/>
                          <a:ea typeface="Arial"/>
                          <a:cs typeface="Arial"/>
                          <a:sym typeface="Arial"/>
                        </a:rPr>
                        <a:t>従来の扇風機</a:t>
                      </a:r>
                      <a:endParaRPr sz="1400" u="none" cap="none" strike="noStrike">
                        <a:latin typeface="Arial"/>
                        <a:ea typeface="Arial"/>
                        <a:cs typeface="Arial"/>
                        <a:sym typeface="Arial"/>
                      </a:endParaRPr>
                    </a:p>
                  </a:txBody>
                  <a:tcPr marT="45725" marB="45725" marR="91450" marL="91450">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r h="1217750">
                <a:tc>
                  <a:txBody>
                    <a:bodyPr/>
                    <a:lstStyle/>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インダクション</a:t>
                      </a:r>
                      <a:endParaRPr b="1" sz="18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lang="ja-JP" sz="1800" u="none" cap="none" strike="noStrike">
                          <a:solidFill>
                            <a:srgbClr val="3F3F3F"/>
                          </a:solidFill>
                          <a:latin typeface="Arial"/>
                          <a:ea typeface="Arial"/>
                          <a:cs typeface="Arial"/>
                          <a:sym typeface="Arial"/>
                        </a:rPr>
                        <a:t>モータ</a:t>
                      </a:r>
                      <a:endParaRPr b="1" sz="1800" u="none" cap="none" strike="noStrike">
                        <a:solidFill>
                          <a:srgbClr val="3F3F3F"/>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・構造が簡単</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chemeClr val="accent2"/>
                          </a:solidFill>
                          <a:latin typeface="Arial"/>
                          <a:ea typeface="Arial"/>
                          <a:cs typeface="Arial"/>
                          <a:sym typeface="Arial"/>
                        </a:rPr>
                        <a:t>　</a:t>
                      </a:r>
                      <a:r>
                        <a:rPr b="1" lang="ja-JP" sz="1400" u="none" cap="none" strike="noStrike">
                          <a:solidFill>
                            <a:schemeClr val="accent2"/>
                          </a:solidFill>
                          <a:latin typeface="Arial"/>
                          <a:ea typeface="Arial"/>
                          <a:cs typeface="Arial"/>
                          <a:sym typeface="Arial"/>
                        </a:rPr>
                        <a:t>→使いやすい</a:t>
                      </a:r>
                      <a:endParaRPr b="1" sz="16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・長寿命</a:t>
                      </a:r>
                      <a:endParaRPr b="1" sz="1600" u="none" cap="none" strike="noStrike">
                        <a:solidFill>
                          <a:srgbClr val="3F3F3F"/>
                        </a:solidFill>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・細かい速度制御が難しい</a:t>
                      </a:r>
                      <a:endParaRPr b="1" sz="1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lang="ja-JP" sz="1600" u="none" cap="none" strike="noStrike">
                          <a:solidFill>
                            <a:srgbClr val="3F3F3F"/>
                          </a:solidFill>
                          <a:latin typeface="Arial"/>
                          <a:ea typeface="Arial"/>
                          <a:cs typeface="Arial"/>
                          <a:sym typeface="Arial"/>
                        </a:rPr>
                        <a:t>・小型化が難しい</a:t>
                      </a:r>
                      <a:endParaRPr sz="1400" u="none" cap="none" strike="noStrike">
                        <a:latin typeface="Arial"/>
                        <a:ea typeface="Arial"/>
                        <a:cs typeface="Arial"/>
                        <a:sym typeface="Arial"/>
                      </a:endParaRPr>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FFBFF"/>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JP" sz="1200" u="none" cap="none" strike="noStrike">
                          <a:solidFill>
                            <a:srgbClr val="3F3F3F"/>
                          </a:solidFill>
                          <a:latin typeface="Arial"/>
                          <a:ea typeface="Arial"/>
                          <a:cs typeface="Arial"/>
                          <a:sym typeface="Arial"/>
                        </a:rPr>
                        <a:t>洗濯機／換気扇</a:t>
                      </a:r>
                      <a:endParaRPr sz="1400" u="none" cap="none" strike="noStrike">
                        <a:latin typeface="Arial"/>
                        <a:ea typeface="Arial"/>
                        <a:cs typeface="Arial"/>
                        <a:sym typeface="Arial"/>
                      </a:endParaRPr>
                    </a:p>
                  </a:txBody>
                  <a:tcPr marT="45725" marB="45725" marR="91450" marL="91450">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tcPr>
                </a:tc>
              </a:tr>
            </a:tbl>
          </a:graphicData>
        </a:graphic>
      </p:graphicFrame>
      <p:pic>
        <p:nvPicPr>
          <p:cNvPr descr="http://illustrain.com/img/work/2016/illustrain02-kaden16.png" id="840" name="Google Shape;840;p39"/>
          <p:cNvPicPr preferRelativeResize="0"/>
          <p:nvPr/>
        </p:nvPicPr>
        <p:blipFill rotWithShape="1">
          <a:blip r:embed="rId3">
            <a:alphaModFix/>
          </a:blip>
          <a:srcRect b="0" l="0" r="0" t="0"/>
          <a:stretch/>
        </p:blipFill>
        <p:spPr>
          <a:xfrm rot="-166285">
            <a:off x="7839075" y="4300654"/>
            <a:ext cx="952499" cy="952499"/>
          </a:xfrm>
          <a:prstGeom prst="rect">
            <a:avLst/>
          </a:prstGeom>
          <a:noFill/>
          <a:ln>
            <a:noFill/>
          </a:ln>
        </p:spPr>
      </p:pic>
      <p:pic>
        <p:nvPicPr>
          <p:cNvPr descr="http://illustrain.com/img/work/2016/illustrain02-kaden03.png" id="841" name="Google Shape;841;p39"/>
          <p:cNvPicPr preferRelativeResize="0"/>
          <p:nvPr/>
        </p:nvPicPr>
        <p:blipFill rotWithShape="1">
          <a:blip r:embed="rId4">
            <a:alphaModFix/>
          </a:blip>
          <a:srcRect b="0" l="0" r="0" t="0"/>
          <a:stretch/>
        </p:blipFill>
        <p:spPr>
          <a:xfrm>
            <a:off x="7998758" y="1931127"/>
            <a:ext cx="808282" cy="808282"/>
          </a:xfrm>
          <a:prstGeom prst="rect">
            <a:avLst/>
          </a:prstGeom>
          <a:noFill/>
          <a:ln>
            <a:noFill/>
          </a:ln>
        </p:spPr>
      </p:pic>
      <p:pic>
        <p:nvPicPr>
          <p:cNvPr descr="http://illustrain.com/img/work/2016/illustrain02-kaden13.png" id="842" name="Google Shape;842;p39"/>
          <p:cNvPicPr preferRelativeResize="0"/>
          <p:nvPr/>
        </p:nvPicPr>
        <p:blipFill rotWithShape="1">
          <a:blip r:embed="rId5">
            <a:alphaModFix/>
          </a:blip>
          <a:srcRect b="0" l="0" r="0" t="0"/>
          <a:stretch/>
        </p:blipFill>
        <p:spPr>
          <a:xfrm>
            <a:off x="7816603" y="2982721"/>
            <a:ext cx="997441" cy="997441"/>
          </a:xfrm>
          <a:prstGeom prst="rect">
            <a:avLst/>
          </a:prstGeom>
          <a:noFill/>
          <a:ln>
            <a:noFill/>
          </a:ln>
        </p:spPr>
      </p:pic>
      <p:pic>
        <p:nvPicPr>
          <p:cNvPr descr="http://illustrain.com/img/work/2016/illustrain04-kaden02.png" id="843" name="Google Shape;843;p39"/>
          <p:cNvPicPr preferRelativeResize="0"/>
          <p:nvPr/>
        </p:nvPicPr>
        <p:blipFill rotWithShape="1">
          <a:blip r:embed="rId6">
            <a:alphaModFix/>
          </a:blip>
          <a:srcRect b="0" l="0" r="0" t="0"/>
          <a:stretch/>
        </p:blipFill>
        <p:spPr>
          <a:xfrm>
            <a:off x="7920708" y="5553450"/>
            <a:ext cx="789232" cy="7892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40"/>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LED</a:t>
            </a:r>
            <a:endParaRPr b="0" i="0" sz="1400" u="none" cap="none" strike="noStrike">
              <a:solidFill>
                <a:srgbClr val="000000"/>
              </a:solidFill>
              <a:latin typeface="Arial"/>
              <a:ea typeface="Arial"/>
              <a:cs typeface="Arial"/>
              <a:sym typeface="Arial"/>
            </a:endParaRPr>
          </a:p>
        </p:txBody>
      </p:sp>
      <p:sp>
        <p:nvSpPr>
          <p:cNvPr id="849" name="Google Shape;849;p40"/>
          <p:cNvSpPr txBox="1"/>
          <p:nvPr/>
        </p:nvSpPr>
        <p:spPr>
          <a:xfrm>
            <a:off x="4516844" y="6922558"/>
            <a:ext cx="357937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Calibri"/>
                <a:ea typeface="Calibri"/>
                <a:cs typeface="Calibri"/>
                <a:sym typeface="Calibri"/>
              </a:rPr>
              <a:t>LED発光の仕組み説明</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ja-JP" sz="12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http://www.my-craft.jp/html/aboutled/led_genri.html</a:t>
            </a:r>
            <a:endParaRPr b="0" i="0" sz="1200" u="none" cap="none" strike="noStrike">
              <a:solidFill>
                <a:schemeClr val="dk1"/>
              </a:solidFill>
              <a:latin typeface="Calibri"/>
              <a:ea typeface="Calibri"/>
              <a:cs typeface="Calibri"/>
              <a:sym typeface="Calibri"/>
            </a:endParaRPr>
          </a:p>
        </p:txBody>
      </p:sp>
      <p:sp>
        <p:nvSpPr>
          <p:cNvPr id="850" name="Google Shape;850;p40"/>
          <p:cNvSpPr/>
          <p:nvPr/>
        </p:nvSpPr>
        <p:spPr>
          <a:xfrm>
            <a:off x="5754234" y="90387"/>
            <a:ext cx="28777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D8D8D8"/>
                </a:solidFill>
                <a:latin typeface="Arial"/>
                <a:ea typeface="Arial"/>
                <a:cs typeface="Arial"/>
                <a:sym typeface="Arial"/>
              </a:rPr>
              <a:t>電気エネルギーを動力に変換する</a:t>
            </a:r>
            <a:endParaRPr b="1" i="0" sz="1400" u="none" cap="none" strike="noStrike">
              <a:solidFill>
                <a:srgbClr val="D8D8D8"/>
              </a:solidFill>
              <a:latin typeface="Arial"/>
              <a:ea typeface="Arial"/>
              <a:cs typeface="Arial"/>
              <a:sym typeface="Arial"/>
            </a:endParaRPr>
          </a:p>
        </p:txBody>
      </p:sp>
      <p:sp>
        <p:nvSpPr>
          <p:cNvPr id="851" name="Google Shape;851;p40"/>
          <p:cNvSpPr/>
          <p:nvPr/>
        </p:nvSpPr>
        <p:spPr>
          <a:xfrm>
            <a:off x="1551645" y="7014891"/>
            <a:ext cx="30764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Calibri"/>
                <a:ea typeface="Calibri"/>
                <a:cs typeface="Calibri"/>
                <a:sym typeface="Calibri"/>
              </a:rPr>
              <a:t>分別機のLEDを光らせてみる</a:t>
            </a:r>
            <a:endParaRPr b="0" i="0" sz="1400" u="none" cap="none" strike="noStrike">
              <a:solidFill>
                <a:srgbClr val="000000"/>
              </a:solidFill>
              <a:latin typeface="Arial"/>
              <a:ea typeface="Arial"/>
              <a:cs typeface="Arial"/>
              <a:sym typeface="Arial"/>
            </a:endParaRPr>
          </a:p>
        </p:txBody>
      </p:sp>
      <p:grpSp>
        <p:nvGrpSpPr>
          <p:cNvPr id="852" name="Google Shape;852;p40"/>
          <p:cNvGrpSpPr/>
          <p:nvPr/>
        </p:nvGrpSpPr>
        <p:grpSpPr>
          <a:xfrm>
            <a:off x="335152" y="791372"/>
            <a:ext cx="9118116" cy="5517175"/>
            <a:chOff x="335152" y="901100"/>
            <a:chExt cx="9118116" cy="5517175"/>
          </a:xfrm>
        </p:grpSpPr>
        <p:sp>
          <p:nvSpPr>
            <p:cNvPr id="853" name="Google Shape;853;p40"/>
            <p:cNvSpPr txBox="1"/>
            <p:nvPr/>
          </p:nvSpPr>
          <p:spPr>
            <a:xfrm>
              <a:off x="335152" y="999290"/>
              <a:ext cx="6151043" cy="31547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C55A11"/>
                  </a:solidFill>
                  <a:latin typeface="Arial"/>
                  <a:ea typeface="Arial"/>
                  <a:cs typeface="Arial"/>
                  <a:sym typeface="Arial"/>
                </a:rPr>
                <a:t>p型半導体</a:t>
              </a:r>
              <a:r>
                <a:rPr b="0" i="0" lang="ja-JP" sz="1600" u="none" cap="none" strike="noStrike">
                  <a:solidFill>
                    <a:schemeClr val="dk1"/>
                  </a:solidFill>
                  <a:latin typeface="Arial"/>
                  <a:ea typeface="Arial"/>
                  <a:cs typeface="Arial"/>
                  <a:sym typeface="Arial"/>
                </a:rPr>
                <a:t>は正孔　　を、</a:t>
              </a:r>
              <a:r>
                <a:rPr b="1" i="0" lang="ja-JP" sz="1600" u="none" cap="none" strike="noStrike">
                  <a:solidFill>
                    <a:srgbClr val="2E75B5"/>
                  </a:solidFill>
                  <a:latin typeface="Arial"/>
                  <a:ea typeface="Arial"/>
                  <a:cs typeface="Arial"/>
                  <a:sym typeface="Arial"/>
                </a:rPr>
                <a:t>n型半導体</a:t>
              </a:r>
              <a:r>
                <a:rPr b="0" i="0" lang="ja-JP" sz="1600" u="none" cap="none" strike="noStrike">
                  <a:solidFill>
                    <a:schemeClr val="dk1"/>
                  </a:solidFill>
                  <a:latin typeface="Arial"/>
                  <a:ea typeface="Arial"/>
                  <a:cs typeface="Arial"/>
                  <a:sym typeface="Arial"/>
                </a:rPr>
                <a:t>は電子　　を多く持ちます。</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LED素子に電流を流すと、正孔と電子はそれぞれ</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P型n型半導体の接合面に向かって動き、勢いよく衝突する。</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衝突により、お互いが持っていた余分なエネルギーが</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光として放出される。</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白熱電球や蛍光灯は、</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電気を一旦熱に変えてから光を発生させる仕組みのため、</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最初に熱を発生させるための電力を必要とします。</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それに対してLEDは、</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流れる電気そのものを直接光に変換する仕組みなので、</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エネルギー変換効率がとても良いです。</a:t>
              </a:r>
              <a:endParaRPr b="0" i="0" sz="1400" u="none" cap="none" strike="noStrike">
                <a:solidFill>
                  <a:srgbClr val="000000"/>
                </a:solidFill>
                <a:latin typeface="Arial"/>
                <a:ea typeface="Arial"/>
                <a:cs typeface="Arial"/>
                <a:sym typeface="Arial"/>
              </a:endParaRPr>
            </a:p>
          </p:txBody>
        </p:sp>
        <p:sp>
          <p:nvSpPr>
            <p:cNvPr id="854" name="Google Shape;854;p40"/>
            <p:cNvSpPr/>
            <p:nvPr/>
          </p:nvSpPr>
          <p:spPr>
            <a:xfrm>
              <a:off x="2071124" y="1066285"/>
              <a:ext cx="227233" cy="198567"/>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ja-JP" sz="2400" u="none" cap="none" strike="noStrike">
                  <a:solidFill>
                    <a:srgbClr val="C55A11"/>
                  </a:solidFill>
                  <a:latin typeface="Calibri"/>
                  <a:ea typeface="Calibri"/>
                  <a:cs typeface="Calibri"/>
                  <a:sym typeface="Calibri"/>
                </a:rPr>
                <a:t>+</a:t>
              </a:r>
              <a:endParaRPr b="0" i="0" sz="2400" u="none" cap="none" strike="noStrike">
                <a:solidFill>
                  <a:srgbClr val="C55A11"/>
                </a:solidFill>
                <a:latin typeface="Calibri"/>
                <a:ea typeface="Calibri"/>
                <a:cs typeface="Calibri"/>
                <a:sym typeface="Calibri"/>
              </a:endParaRPr>
            </a:p>
          </p:txBody>
        </p:sp>
        <p:sp>
          <p:nvSpPr>
            <p:cNvPr id="855" name="Google Shape;855;p40"/>
            <p:cNvSpPr/>
            <p:nvPr/>
          </p:nvSpPr>
          <p:spPr>
            <a:xfrm>
              <a:off x="4433346" y="1067097"/>
              <a:ext cx="233678" cy="204199"/>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ja-JP" sz="2400" u="none" cap="none" strike="noStrike">
                  <a:solidFill>
                    <a:srgbClr val="2E75B5"/>
                  </a:solidFill>
                  <a:latin typeface="Calibri"/>
                  <a:ea typeface="Calibri"/>
                  <a:cs typeface="Calibri"/>
                  <a:sym typeface="Calibri"/>
                </a:rPr>
                <a:t>-</a:t>
              </a:r>
              <a:endParaRPr b="0" i="0" sz="1400" u="none" cap="none" strike="noStrike">
                <a:solidFill>
                  <a:srgbClr val="2E75B5"/>
                </a:solidFill>
                <a:latin typeface="Arial"/>
                <a:ea typeface="Arial"/>
                <a:cs typeface="Arial"/>
                <a:sym typeface="Arial"/>
              </a:endParaRPr>
            </a:p>
          </p:txBody>
        </p:sp>
        <p:grpSp>
          <p:nvGrpSpPr>
            <p:cNvPr id="856" name="Google Shape;856;p40"/>
            <p:cNvGrpSpPr/>
            <p:nvPr/>
          </p:nvGrpSpPr>
          <p:grpSpPr>
            <a:xfrm>
              <a:off x="5936080" y="901100"/>
              <a:ext cx="3517188" cy="3266594"/>
              <a:chOff x="5776470" y="754936"/>
              <a:chExt cx="3517188" cy="3266594"/>
            </a:xfrm>
          </p:grpSpPr>
          <p:grpSp>
            <p:nvGrpSpPr>
              <p:cNvPr id="857" name="Google Shape;857;p40"/>
              <p:cNvGrpSpPr/>
              <p:nvPr/>
            </p:nvGrpSpPr>
            <p:grpSpPr>
              <a:xfrm>
                <a:off x="5776470" y="1479690"/>
                <a:ext cx="3517188" cy="2157908"/>
                <a:chOff x="1381050" y="1112830"/>
                <a:chExt cx="3517188" cy="2157908"/>
              </a:xfrm>
            </p:grpSpPr>
            <p:sp>
              <p:nvSpPr>
                <p:cNvPr id="858" name="Google Shape;858;p40"/>
                <p:cNvSpPr txBox="1"/>
                <p:nvPr/>
              </p:nvSpPr>
              <p:spPr>
                <a:xfrm>
                  <a:off x="1624585" y="2403035"/>
                  <a:ext cx="1043842"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C55A11"/>
                      </a:solidFill>
                      <a:latin typeface="Arial"/>
                      <a:ea typeface="Arial"/>
                      <a:cs typeface="Arial"/>
                      <a:sym typeface="Arial"/>
                    </a:rPr>
                    <a:t>P型半導体</a:t>
                  </a:r>
                  <a:endParaRPr b="0" i="0" sz="1400" u="none" cap="none" strike="noStrike">
                    <a:solidFill>
                      <a:srgbClr val="000000"/>
                    </a:solidFill>
                    <a:latin typeface="Arial"/>
                    <a:ea typeface="Arial"/>
                    <a:cs typeface="Arial"/>
                    <a:sym typeface="Arial"/>
                  </a:endParaRPr>
                </a:p>
              </p:txBody>
            </p:sp>
            <p:sp>
              <p:nvSpPr>
                <p:cNvPr id="859" name="Google Shape;859;p40"/>
                <p:cNvSpPr txBox="1"/>
                <p:nvPr/>
              </p:nvSpPr>
              <p:spPr>
                <a:xfrm>
                  <a:off x="3833210" y="2420780"/>
                  <a:ext cx="9334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2E75B5"/>
                      </a:solidFill>
                      <a:latin typeface="Arial"/>
                      <a:ea typeface="Arial"/>
                      <a:cs typeface="Arial"/>
                      <a:sym typeface="Arial"/>
                    </a:rPr>
                    <a:t>N型半導体</a:t>
                  </a:r>
                  <a:endParaRPr b="0" i="0" sz="1400" u="none" cap="none" strike="noStrike">
                    <a:solidFill>
                      <a:srgbClr val="000000"/>
                    </a:solidFill>
                    <a:latin typeface="Arial"/>
                    <a:ea typeface="Arial"/>
                    <a:cs typeface="Arial"/>
                    <a:sym typeface="Arial"/>
                  </a:endParaRPr>
                </a:p>
              </p:txBody>
            </p:sp>
            <p:sp>
              <p:nvSpPr>
                <p:cNvPr id="860" name="Google Shape;860;p40"/>
                <p:cNvSpPr/>
                <p:nvPr/>
              </p:nvSpPr>
              <p:spPr>
                <a:xfrm>
                  <a:off x="2908616" y="1112830"/>
                  <a:ext cx="463781" cy="132585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1" name="Google Shape;861;p40"/>
                <p:cNvSpPr/>
                <p:nvPr/>
              </p:nvSpPr>
              <p:spPr>
                <a:xfrm>
                  <a:off x="2390540" y="1334005"/>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2" name="Google Shape;862;p40"/>
                <p:cNvSpPr/>
                <p:nvPr/>
              </p:nvSpPr>
              <p:spPr>
                <a:xfrm>
                  <a:off x="1990872" y="1194125"/>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3" name="Google Shape;863;p40"/>
                <p:cNvSpPr/>
                <p:nvPr/>
              </p:nvSpPr>
              <p:spPr>
                <a:xfrm>
                  <a:off x="2454044" y="1662798"/>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4" name="Google Shape;864;p40"/>
                <p:cNvSpPr/>
                <p:nvPr/>
              </p:nvSpPr>
              <p:spPr>
                <a:xfrm>
                  <a:off x="2454268" y="2095279"/>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5" name="Google Shape;865;p40"/>
                <p:cNvSpPr/>
                <p:nvPr/>
              </p:nvSpPr>
              <p:spPr>
                <a:xfrm>
                  <a:off x="2637070" y="1895171"/>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6" name="Google Shape;866;p40"/>
                <p:cNvSpPr/>
                <p:nvPr/>
              </p:nvSpPr>
              <p:spPr>
                <a:xfrm>
                  <a:off x="2111037" y="1951279"/>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7" name="Google Shape;867;p40"/>
                <p:cNvSpPr/>
                <p:nvPr/>
              </p:nvSpPr>
              <p:spPr>
                <a:xfrm>
                  <a:off x="2088242" y="1493640"/>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8" name="Google Shape;868;p40"/>
                <p:cNvSpPr/>
                <p:nvPr/>
              </p:nvSpPr>
              <p:spPr>
                <a:xfrm>
                  <a:off x="3050136" y="1201520"/>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69" name="Google Shape;869;p40"/>
                <p:cNvSpPr/>
                <p:nvPr/>
              </p:nvSpPr>
              <p:spPr>
                <a:xfrm>
                  <a:off x="3177778" y="1273520"/>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0" name="Google Shape;870;p40"/>
                <p:cNvSpPr/>
                <p:nvPr/>
              </p:nvSpPr>
              <p:spPr>
                <a:xfrm>
                  <a:off x="3541192" y="1274043"/>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1" name="Google Shape;871;p40"/>
                <p:cNvSpPr/>
                <p:nvPr/>
              </p:nvSpPr>
              <p:spPr>
                <a:xfrm>
                  <a:off x="3881976" y="1804009"/>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2" name="Google Shape;872;p40"/>
                <p:cNvSpPr/>
                <p:nvPr/>
              </p:nvSpPr>
              <p:spPr>
                <a:xfrm>
                  <a:off x="3578706" y="1849848"/>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3" name="Google Shape;873;p40"/>
                <p:cNvSpPr/>
                <p:nvPr/>
              </p:nvSpPr>
              <p:spPr>
                <a:xfrm>
                  <a:off x="4059166" y="2129955"/>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4" name="Google Shape;874;p40"/>
                <p:cNvSpPr/>
                <p:nvPr/>
              </p:nvSpPr>
              <p:spPr>
                <a:xfrm>
                  <a:off x="3800641" y="1458611"/>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5" name="Google Shape;875;p40"/>
                <p:cNvSpPr/>
                <p:nvPr/>
              </p:nvSpPr>
              <p:spPr>
                <a:xfrm>
                  <a:off x="4122957" y="1255296"/>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6" name="Google Shape;876;p40"/>
                <p:cNvSpPr/>
                <p:nvPr/>
              </p:nvSpPr>
              <p:spPr>
                <a:xfrm>
                  <a:off x="3570249" y="2161280"/>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7" name="Google Shape;877;p40"/>
                <p:cNvSpPr/>
                <p:nvPr/>
              </p:nvSpPr>
              <p:spPr>
                <a:xfrm>
                  <a:off x="3008906" y="2028194"/>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78" name="Google Shape;878;p40"/>
                <p:cNvSpPr/>
                <p:nvPr/>
              </p:nvSpPr>
              <p:spPr>
                <a:xfrm>
                  <a:off x="3121508" y="2129955"/>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9" name="Google Shape;879;p40"/>
                <p:cNvSpPr/>
                <p:nvPr/>
              </p:nvSpPr>
              <p:spPr>
                <a:xfrm>
                  <a:off x="2935900" y="1568891"/>
                  <a:ext cx="144000" cy="144000"/>
                </a:xfrm>
                <a:prstGeom prst="ellipse">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rgbClr val="833C0B"/>
                      </a:solidFill>
                      <a:latin typeface="Arial"/>
                      <a:ea typeface="Arial"/>
                      <a:cs typeface="Arial"/>
                      <a:sym typeface="Arial"/>
                    </a:rPr>
                    <a:t>+</a:t>
                  </a:r>
                  <a:endParaRPr b="0" i="0" sz="1800" u="none" cap="none" strike="noStrike">
                    <a:solidFill>
                      <a:srgbClr val="833C0B"/>
                    </a:solidFill>
                    <a:latin typeface="Arial"/>
                    <a:ea typeface="Arial"/>
                    <a:cs typeface="Arial"/>
                    <a:sym typeface="Arial"/>
                  </a:endParaRPr>
                </a:p>
              </p:txBody>
            </p:sp>
            <p:sp>
              <p:nvSpPr>
                <p:cNvPr id="880" name="Google Shape;880;p40"/>
                <p:cNvSpPr/>
                <p:nvPr/>
              </p:nvSpPr>
              <p:spPr>
                <a:xfrm>
                  <a:off x="3067838" y="1496891"/>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cxnSp>
              <p:nvCxnSpPr>
                <p:cNvPr id="881" name="Google Shape;881;p40"/>
                <p:cNvCxnSpPr>
                  <a:stCxn id="882" idx="3"/>
                </p:cNvCxnSpPr>
                <p:nvPr/>
              </p:nvCxnSpPr>
              <p:spPr>
                <a:xfrm>
                  <a:off x="4526440" y="1775755"/>
                  <a:ext cx="371700" cy="0"/>
                </a:xfrm>
                <a:prstGeom prst="straightConnector1">
                  <a:avLst/>
                </a:prstGeom>
                <a:noFill/>
                <a:ln cap="flat" cmpd="sng" w="57150">
                  <a:solidFill>
                    <a:srgbClr val="002060"/>
                  </a:solidFill>
                  <a:prstDash val="solid"/>
                  <a:miter lim="800000"/>
                  <a:headEnd len="sm" w="sm" type="none"/>
                  <a:tailEnd len="sm" w="sm" type="none"/>
                </a:ln>
              </p:spPr>
            </p:cxnSp>
            <p:cxnSp>
              <p:nvCxnSpPr>
                <p:cNvPr id="883" name="Google Shape;883;p40"/>
                <p:cNvCxnSpPr>
                  <a:endCxn id="882" idx="1"/>
                </p:cNvCxnSpPr>
                <p:nvPr/>
              </p:nvCxnSpPr>
              <p:spPr>
                <a:xfrm>
                  <a:off x="1381050" y="1775755"/>
                  <a:ext cx="390600" cy="0"/>
                </a:xfrm>
                <a:prstGeom prst="straightConnector1">
                  <a:avLst/>
                </a:prstGeom>
                <a:noFill/>
                <a:ln cap="flat" cmpd="sng" w="57150">
                  <a:solidFill>
                    <a:srgbClr val="002060"/>
                  </a:solidFill>
                  <a:prstDash val="solid"/>
                  <a:miter lim="800000"/>
                  <a:headEnd len="sm" w="sm" type="none"/>
                  <a:tailEnd len="sm" w="sm" type="none"/>
                </a:ln>
              </p:spPr>
            </p:cxnSp>
            <p:cxnSp>
              <p:nvCxnSpPr>
                <p:cNvPr id="884" name="Google Shape;884;p40"/>
                <p:cNvCxnSpPr/>
                <p:nvPr/>
              </p:nvCxnSpPr>
              <p:spPr>
                <a:xfrm>
                  <a:off x="1409700" y="1752453"/>
                  <a:ext cx="0" cy="1340643"/>
                </a:xfrm>
                <a:prstGeom prst="straightConnector1">
                  <a:avLst/>
                </a:prstGeom>
                <a:noFill/>
                <a:ln cap="flat" cmpd="sng" w="57150">
                  <a:solidFill>
                    <a:srgbClr val="002060"/>
                  </a:solidFill>
                  <a:prstDash val="solid"/>
                  <a:miter lim="800000"/>
                  <a:headEnd len="sm" w="sm" type="none"/>
                  <a:tailEnd len="sm" w="sm" type="none"/>
                </a:ln>
              </p:spPr>
            </p:cxnSp>
            <p:cxnSp>
              <p:nvCxnSpPr>
                <p:cNvPr id="885" name="Google Shape;885;p40"/>
                <p:cNvCxnSpPr/>
                <p:nvPr/>
              </p:nvCxnSpPr>
              <p:spPr>
                <a:xfrm>
                  <a:off x="4871357" y="1752453"/>
                  <a:ext cx="0" cy="1309092"/>
                </a:xfrm>
                <a:prstGeom prst="straightConnector1">
                  <a:avLst/>
                </a:prstGeom>
                <a:noFill/>
                <a:ln cap="flat" cmpd="sng" w="57150">
                  <a:solidFill>
                    <a:srgbClr val="002060"/>
                  </a:solidFill>
                  <a:prstDash val="solid"/>
                  <a:miter lim="800000"/>
                  <a:headEnd len="sm" w="sm" type="none"/>
                  <a:tailEnd len="sm" w="sm" type="none"/>
                </a:ln>
              </p:spPr>
            </p:cxnSp>
            <p:cxnSp>
              <p:nvCxnSpPr>
                <p:cNvPr id="886" name="Google Shape;886;p40"/>
                <p:cNvCxnSpPr/>
                <p:nvPr/>
              </p:nvCxnSpPr>
              <p:spPr>
                <a:xfrm rot="10800000">
                  <a:off x="1381132" y="3061545"/>
                  <a:ext cx="1669005" cy="0"/>
                </a:xfrm>
                <a:prstGeom prst="straightConnector1">
                  <a:avLst/>
                </a:prstGeom>
                <a:noFill/>
                <a:ln cap="flat" cmpd="sng" w="57150">
                  <a:solidFill>
                    <a:srgbClr val="002060"/>
                  </a:solidFill>
                  <a:prstDash val="solid"/>
                  <a:miter lim="800000"/>
                  <a:headEnd len="sm" w="sm" type="none"/>
                  <a:tailEnd len="sm" w="sm" type="none"/>
                </a:ln>
              </p:spPr>
            </p:cxnSp>
            <p:cxnSp>
              <p:nvCxnSpPr>
                <p:cNvPr id="887" name="Google Shape;887;p40"/>
                <p:cNvCxnSpPr/>
                <p:nvPr/>
              </p:nvCxnSpPr>
              <p:spPr>
                <a:xfrm rot="10800000">
                  <a:off x="3177779" y="3061545"/>
                  <a:ext cx="1720459" cy="0"/>
                </a:xfrm>
                <a:prstGeom prst="straightConnector1">
                  <a:avLst/>
                </a:prstGeom>
                <a:noFill/>
                <a:ln cap="flat" cmpd="sng" w="57150">
                  <a:solidFill>
                    <a:srgbClr val="002060"/>
                  </a:solidFill>
                  <a:prstDash val="solid"/>
                  <a:miter lim="800000"/>
                  <a:headEnd len="sm" w="sm" type="none"/>
                  <a:tailEnd len="sm" w="sm" type="none"/>
                </a:ln>
              </p:spPr>
            </p:cxnSp>
            <p:cxnSp>
              <p:nvCxnSpPr>
                <p:cNvPr id="888" name="Google Shape;888;p40"/>
                <p:cNvCxnSpPr/>
                <p:nvPr/>
              </p:nvCxnSpPr>
              <p:spPr>
                <a:xfrm>
                  <a:off x="3050136" y="2838659"/>
                  <a:ext cx="0" cy="432079"/>
                </a:xfrm>
                <a:prstGeom prst="straightConnector1">
                  <a:avLst/>
                </a:prstGeom>
                <a:noFill/>
                <a:ln cap="flat" cmpd="sng" w="57150">
                  <a:solidFill>
                    <a:srgbClr val="002060"/>
                  </a:solidFill>
                  <a:prstDash val="solid"/>
                  <a:miter lim="800000"/>
                  <a:headEnd len="sm" w="sm" type="none"/>
                  <a:tailEnd len="sm" w="sm" type="none"/>
                </a:ln>
              </p:spPr>
            </p:cxnSp>
            <p:cxnSp>
              <p:nvCxnSpPr>
                <p:cNvPr id="889" name="Google Shape;889;p40"/>
                <p:cNvCxnSpPr/>
                <p:nvPr/>
              </p:nvCxnSpPr>
              <p:spPr>
                <a:xfrm>
                  <a:off x="3177778" y="2969288"/>
                  <a:ext cx="0" cy="195943"/>
                </a:xfrm>
                <a:prstGeom prst="straightConnector1">
                  <a:avLst/>
                </a:prstGeom>
                <a:noFill/>
                <a:ln cap="flat" cmpd="sng" w="57150">
                  <a:solidFill>
                    <a:srgbClr val="002060"/>
                  </a:solidFill>
                  <a:prstDash val="solid"/>
                  <a:miter lim="800000"/>
                  <a:headEnd len="sm" w="sm" type="none"/>
                  <a:tailEnd len="sm" w="sm" type="none"/>
                </a:ln>
              </p:spPr>
            </p:cxnSp>
            <p:sp>
              <p:nvSpPr>
                <p:cNvPr id="882" name="Google Shape;882;p40"/>
                <p:cNvSpPr/>
                <p:nvPr/>
              </p:nvSpPr>
              <p:spPr>
                <a:xfrm>
                  <a:off x="1771650" y="1112830"/>
                  <a:ext cx="2754790" cy="1325850"/>
                </a:xfrm>
                <a:prstGeom prst="roundRect">
                  <a:avLst>
                    <a:gd fmla="val 16667" name="adj"/>
                  </a:avLst>
                </a:prstGeom>
                <a:no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0" name="Google Shape;890;p40"/>
                <p:cNvSpPr/>
                <p:nvPr/>
              </p:nvSpPr>
              <p:spPr>
                <a:xfrm>
                  <a:off x="4109357" y="1622805"/>
                  <a:ext cx="144000" cy="144000"/>
                </a:xfrm>
                <a:prstGeom prst="ellipse">
                  <a:avLst/>
                </a:prstGeom>
                <a:solidFill>
                  <a:schemeClr val="lt1"/>
                </a:solidFill>
                <a:ln cap="flat" cmpd="sng" w="12700">
                  <a:solidFill>
                    <a:srgbClr val="2E75B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sp>
            <p:nvSpPr>
              <p:cNvPr id="891" name="Google Shape;891;p40"/>
              <p:cNvSpPr/>
              <p:nvPr/>
            </p:nvSpPr>
            <p:spPr>
              <a:xfrm>
                <a:off x="7048726" y="3713794"/>
                <a:ext cx="1357092"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3F3F3F"/>
                    </a:solidFill>
                    <a:latin typeface="Arial"/>
                    <a:ea typeface="Arial"/>
                    <a:cs typeface="Arial"/>
                    <a:sym typeface="Arial"/>
                  </a:rPr>
                  <a:t>LED素子</a:t>
                </a:r>
                <a:endParaRPr b="1" i="0" sz="1400" u="none" cap="none" strike="noStrike">
                  <a:solidFill>
                    <a:srgbClr val="3F3F3F"/>
                  </a:solidFill>
                  <a:latin typeface="Arial"/>
                  <a:ea typeface="Arial"/>
                  <a:cs typeface="Arial"/>
                  <a:sym typeface="Arial"/>
                </a:endParaRPr>
              </a:p>
            </p:txBody>
          </p:sp>
          <p:sp>
            <p:nvSpPr>
              <p:cNvPr id="892" name="Google Shape;892;p40"/>
              <p:cNvSpPr/>
              <p:nvPr/>
            </p:nvSpPr>
            <p:spPr>
              <a:xfrm>
                <a:off x="7232643" y="2790003"/>
                <a:ext cx="60785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ja-JP" sz="1050" u="none" cap="none" strike="noStrike">
                    <a:solidFill>
                      <a:srgbClr val="3A3838"/>
                    </a:solidFill>
                    <a:latin typeface="Arial"/>
                    <a:ea typeface="Arial"/>
                    <a:cs typeface="Arial"/>
                    <a:sym typeface="Arial"/>
                  </a:rPr>
                  <a:t>接合面</a:t>
                </a:r>
                <a:endParaRPr b="1" i="0" sz="1050" u="none" cap="none" strike="noStrike">
                  <a:solidFill>
                    <a:srgbClr val="3A3838"/>
                  </a:solidFill>
                  <a:latin typeface="Arial"/>
                  <a:ea typeface="Arial"/>
                  <a:cs typeface="Arial"/>
                  <a:sym typeface="Arial"/>
                </a:endParaRPr>
              </a:p>
            </p:txBody>
          </p:sp>
          <p:pic>
            <p:nvPicPr>
              <p:cNvPr descr="ぶつかる｜シルエット イラストの無料ダウンロードサイト「シルエットAC」" id="893" name="Google Shape;893;p40"/>
              <p:cNvPicPr preferRelativeResize="0"/>
              <p:nvPr/>
            </p:nvPicPr>
            <p:blipFill rotWithShape="1">
              <a:blip r:embed="rId4">
                <a:alphaModFix/>
              </a:blip>
              <a:srcRect b="0" l="0" r="0" t="0"/>
              <a:stretch/>
            </p:blipFill>
            <p:spPr>
              <a:xfrm flipH="1">
                <a:off x="7589555" y="1495960"/>
                <a:ext cx="169542" cy="127251"/>
              </a:xfrm>
              <a:prstGeom prst="rect">
                <a:avLst/>
              </a:prstGeom>
              <a:noFill/>
              <a:ln>
                <a:noFill/>
              </a:ln>
            </p:spPr>
          </p:pic>
          <p:pic>
            <p:nvPicPr>
              <p:cNvPr descr="ぶつかる｜シルエット イラストの無料ダウンロードサイト「シルエットAC」" id="894" name="Google Shape;894;p40"/>
              <p:cNvPicPr preferRelativeResize="0"/>
              <p:nvPr/>
            </p:nvPicPr>
            <p:blipFill rotWithShape="1">
              <a:blip r:embed="rId5">
                <a:alphaModFix/>
              </a:blip>
              <a:srcRect b="0" l="0" r="0" t="0"/>
              <a:stretch/>
            </p:blipFill>
            <p:spPr>
              <a:xfrm flipH="1" rot="-5400000">
                <a:off x="7318991" y="1810328"/>
                <a:ext cx="149109" cy="111915"/>
              </a:xfrm>
              <a:prstGeom prst="rect">
                <a:avLst/>
              </a:prstGeom>
              <a:noFill/>
              <a:ln>
                <a:noFill/>
              </a:ln>
            </p:spPr>
          </p:pic>
          <p:pic>
            <p:nvPicPr>
              <p:cNvPr descr="ぶつかる｜シルエット イラストの無料ダウンロードサイト「シルエットAC」" id="895" name="Google Shape;895;p40"/>
              <p:cNvPicPr preferRelativeResize="0"/>
              <p:nvPr/>
            </p:nvPicPr>
            <p:blipFill rotWithShape="1">
              <a:blip r:embed="rId6">
                <a:alphaModFix/>
              </a:blip>
              <a:srcRect b="0" l="0" r="0" t="0"/>
              <a:stretch/>
            </p:blipFill>
            <p:spPr>
              <a:xfrm flipH="1" rot="152678">
                <a:off x="7510983" y="2356093"/>
                <a:ext cx="182984" cy="137340"/>
              </a:xfrm>
              <a:prstGeom prst="rect">
                <a:avLst/>
              </a:prstGeom>
              <a:noFill/>
              <a:ln>
                <a:noFill/>
              </a:ln>
            </p:spPr>
          </p:pic>
          <p:cxnSp>
            <p:nvCxnSpPr>
              <p:cNvPr id="896" name="Google Shape;896;p40"/>
              <p:cNvCxnSpPr/>
              <p:nvPr/>
            </p:nvCxnSpPr>
            <p:spPr>
              <a:xfrm>
                <a:off x="8095280" y="2545002"/>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897" name="Google Shape;897;p40"/>
              <p:cNvCxnSpPr/>
              <p:nvPr/>
            </p:nvCxnSpPr>
            <p:spPr>
              <a:xfrm>
                <a:off x="8095280" y="2568815"/>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898" name="Google Shape;898;p40"/>
              <p:cNvCxnSpPr/>
              <p:nvPr/>
            </p:nvCxnSpPr>
            <p:spPr>
              <a:xfrm>
                <a:off x="8095280" y="2616796"/>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899" name="Google Shape;899;p40"/>
              <p:cNvCxnSpPr/>
              <p:nvPr/>
            </p:nvCxnSpPr>
            <p:spPr>
              <a:xfrm>
                <a:off x="8095280" y="2652871"/>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00" name="Google Shape;900;p40"/>
              <p:cNvCxnSpPr/>
              <p:nvPr/>
            </p:nvCxnSpPr>
            <p:spPr>
              <a:xfrm>
                <a:off x="8582102" y="2517068"/>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01" name="Google Shape;901;p40"/>
              <p:cNvCxnSpPr/>
              <p:nvPr/>
            </p:nvCxnSpPr>
            <p:spPr>
              <a:xfrm>
                <a:off x="8582102" y="2540881"/>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02" name="Google Shape;902;p40"/>
              <p:cNvCxnSpPr/>
              <p:nvPr/>
            </p:nvCxnSpPr>
            <p:spPr>
              <a:xfrm>
                <a:off x="8582102" y="2588862"/>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03" name="Google Shape;903;p40"/>
              <p:cNvCxnSpPr/>
              <p:nvPr/>
            </p:nvCxnSpPr>
            <p:spPr>
              <a:xfrm>
                <a:off x="8582102" y="2624937"/>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04" name="Google Shape;904;p40"/>
              <p:cNvCxnSpPr/>
              <p:nvPr/>
            </p:nvCxnSpPr>
            <p:spPr>
              <a:xfrm>
                <a:off x="8630917" y="2002951"/>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05" name="Google Shape;905;p40"/>
              <p:cNvCxnSpPr/>
              <p:nvPr/>
            </p:nvCxnSpPr>
            <p:spPr>
              <a:xfrm>
                <a:off x="8630917" y="2026764"/>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06" name="Google Shape;906;p40"/>
              <p:cNvCxnSpPr/>
              <p:nvPr/>
            </p:nvCxnSpPr>
            <p:spPr>
              <a:xfrm>
                <a:off x="8630917" y="207474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07" name="Google Shape;907;p40"/>
              <p:cNvCxnSpPr/>
              <p:nvPr/>
            </p:nvCxnSpPr>
            <p:spPr>
              <a:xfrm>
                <a:off x="8630917" y="2110820"/>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08" name="Google Shape;908;p40"/>
              <p:cNvCxnSpPr/>
              <p:nvPr/>
            </p:nvCxnSpPr>
            <p:spPr>
              <a:xfrm>
                <a:off x="8630917" y="1629530"/>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09" name="Google Shape;909;p40"/>
              <p:cNvCxnSpPr/>
              <p:nvPr/>
            </p:nvCxnSpPr>
            <p:spPr>
              <a:xfrm>
                <a:off x="8630917" y="1653343"/>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10" name="Google Shape;910;p40"/>
              <p:cNvCxnSpPr/>
              <p:nvPr/>
            </p:nvCxnSpPr>
            <p:spPr>
              <a:xfrm>
                <a:off x="8630917" y="1701324"/>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11" name="Google Shape;911;p40"/>
              <p:cNvCxnSpPr/>
              <p:nvPr/>
            </p:nvCxnSpPr>
            <p:spPr>
              <a:xfrm>
                <a:off x="8630917" y="1737399"/>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12" name="Google Shape;912;p40"/>
              <p:cNvCxnSpPr/>
              <p:nvPr/>
            </p:nvCxnSpPr>
            <p:spPr>
              <a:xfrm>
                <a:off x="8061942" y="1654671"/>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13" name="Google Shape;913;p40"/>
              <p:cNvCxnSpPr/>
              <p:nvPr/>
            </p:nvCxnSpPr>
            <p:spPr>
              <a:xfrm>
                <a:off x="8061942" y="1678484"/>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14" name="Google Shape;914;p40"/>
              <p:cNvCxnSpPr/>
              <p:nvPr/>
            </p:nvCxnSpPr>
            <p:spPr>
              <a:xfrm>
                <a:off x="8061942" y="172646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15" name="Google Shape;915;p40"/>
              <p:cNvCxnSpPr/>
              <p:nvPr/>
            </p:nvCxnSpPr>
            <p:spPr>
              <a:xfrm>
                <a:off x="8061942" y="1762540"/>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16" name="Google Shape;916;p40"/>
              <p:cNvCxnSpPr/>
              <p:nvPr/>
            </p:nvCxnSpPr>
            <p:spPr>
              <a:xfrm>
                <a:off x="8321236" y="1836687"/>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17" name="Google Shape;917;p40"/>
              <p:cNvCxnSpPr/>
              <p:nvPr/>
            </p:nvCxnSpPr>
            <p:spPr>
              <a:xfrm>
                <a:off x="8321236" y="1860500"/>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18" name="Google Shape;918;p40"/>
              <p:cNvCxnSpPr/>
              <p:nvPr/>
            </p:nvCxnSpPr>
            <p:spPr>
              <a:xfrm>
                <a:off x="8321236" y="1908481"/>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19" name="Google Shape;919;p40"/>
              <p:cNvCxnSpPr/>
              <p:nvPr/>
            </p:nvCxnSpPr>
            <p:spPr>
              <a:xfrm>
                <a:off x="8321236" y="1944556"/>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20" name="Google Shape;920;p40"/>
              <p:cNvCxnSpPr/>
              <p:nvPr/>
            </p:nvCxnSpPr>
            <p:spPr>
              <a:xfrm>
                <a:off x="8104194" y="2240363"/>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21" name="Google Shape;921;p40"/>
              <p:cNvCxnSpPr/>
              <p:nvPr/>
            </p:nvCxnSpPr>
            <p:spPr>
              <a:xfrm>
                <a:off x="8104194" y="2264176"/>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22" name="Google Shape;922;p40"/>
              <p:cNvCxnSpPr/>
              <p:nvPr/>
            </p:nvCxnSpPr>
            <p:spPr>
              <a:xfrm>
                <a:off x="8104194" y="2312157"/>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23" name="Google Shape;923;p40"/>
              <p:cNvCxnSpPr/>
              <p:nvPr/>
            </p:nvCxnSpPr>
            <p:spPr>
              <a:xfrm>
                <a:off x="8104194" y="2348232"/>
                <a:ext cx="66675" cy="0"/>
              </a:xfrm>
              <a:prstGeom prst="straightConnector1">
                <a:avLst/>
              </a:prstGeom>
              <a:noFill/>
              <a:ln cap="flat" cmpd="sng" w="9525">
                <a:solidFill>
                  <a:srgbClr val="7F7F7F"/>
                </a:solidFill>
                <a:prstDash val="solid"/>
                <a:miter lim="800000"/>
                <a:headEnd len="sm" w="sm" type="none"/>
                <a:tailEnd len="sm" w="sm" type="none"/>
              </a:ln>
            </p:spPr>
          </p:cxnSp>
          <p:cxnSp>
            <p:nvCxnSpPr>
              <p:cNvPr id="924" name="Google Shape;924;p40"/>
              <p:cNvCxnSpPr/>
              <p:nvPr/>
            </p:nvCxnSpPr>
            <p:spPr>
              <a:xfrm>
                <a:off x="8401511" y="219289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25" name="Google Shape;925;p40"/>
              <p:cNvCxnSpPr/>
              <p:nvPr/>
            </p:nvCxnSpPr>
            <p:spPr>
              <a:xfrm>
                <a:off x="8401511" y="221670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26" name="Google Shape;926;p40"/>
              <p:cNvCxnSpPr/>
              <p:nvPr/>
            </p:nvCxnSpPr>
            <p:spPr>
              <a:xfrm>
                <a:off x="8401511" y="226468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27" name="Google Shape;927;p40"/>
              <p:cNvCxnSpPr/>
              <p:nvPr/>
            </p:nvCxnSpPr>
            <p:spPr>
              <a:xfrm>
                <a:off x="8401511" y="2300764"/>
                <a:ext cx="66675" cy="0"/>
              </a:xfrm>
              <a:prstGeom prst="straightConnector1">
                <a:avLst/>
              </a:prstGeom>
              <a:noFill/>
              <a:ln cap="flat" cmpd="sng" w="9525">
                <a:solidFill>
                  <a:srgbClr val="7F7F7F"/>
                </a:solidFill>
                <a:prstDash val="solid"/>
                <a:miter lim="800000"/>
                <a:headEnd len="sm" w="sm" type="none"/>
                <a:tailEnd len="sm" w="sm" type="none"/>
              </a:ln>
            </p:spPr>
          </p:cxnSp>
          <p:grpSp>
            <p:nvGrpSpPr>
              <p:cNvPr id="928" name="Google Shape;928;p40"/>
              <p:cNvGrpSpPr/>
              <p:nvPr/>
            </p:nvGrpSpPr>
            <p:grpSpPr>
              <a:xfrm rot="10800000">
                <a:off x="6719285" y="2483301"/>
                <a:ext cx="133350" cy="107869"/>
                <a:chOff x="4586288" y="3133725"/>
                <a:chExt cx="133350" cy="107869"/>
              </a:xfrm>
            </p:grpSpPr>
            <p:cxnSp>
              <p:nvCxnSpPr>
                <p:cNvPr id="929" name="Google Shape;929;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30" name="Google Shape;930;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31" name="Google Shape;931;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32" name="Google Shape;932;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33" name="Google Shape;933;p40"/>
              <p:cNvGrpSpPr/>
              <p:nvPr/>
            </p:nvGrpSpPr>
            <p:grpSpPr>
              <a:xfrm rot="10800000">
                <a:off x="6374748" y="2336204"/>
                <a:ext cx="133350" cy="107869"/>
                <a:chOff x="4586288" y="3133725"/>
                <a:chExt cx="133350" cy="107869"/>
              </a:xfrm>
            </p:grpSpPr>
            <p:cxnSp>
              <p:nvCxnSpPr>
                <p:cNvPr id="934" name="Google Shape;934;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35" name="Google Shape;935;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36" name="Google Shape;936;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37" name="Google Shape;937;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38" name="Google Shape;938;p40"/>
              <p:cNvGrpSpPr/>
              <p:nvPr/>
            </p:nvGrpSpPr>
            <p:grpSpPr>
              <a:xfrm rot="10800000">
                <a:off x="6916484" y="2288708"/>
                <a:ext cx="133350" cy="107869"/>
                <a:chOff x="4586288" y="3133725"/>
                <a:chExt cx="133350" cy="107869"/>
              </a:xfrm>
            </p:grpSpPr>
            <p:cxnSp>
              <p:nvCxnSpPr>
                <p:cNvPr id="939" name="Google Shape;939;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40" name="Google Shape;940;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41" name="Google Shape;941;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42" name="Google Shape;942;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43" name="Google Shape;943;p40"/>
              <p:cNvGrpSpPr/>
              <p:nvPr/>
            </p:nvGrpSpPr>
            <p:grpSpPr>
              <a:xfrm rot="10800000">
                <a:off x="6719285" y="2057793"/>
                <a:ext cx="133350" cy="107869"/>
                <a:chOff x="4586288" y="3133725"/>
                <a:chExt cx="133350" cy="107869"/>
              </a:xfrm>
            </p:grpSpPr>
            <p:cxnSp>
              <p:nvCxnSpPr>
                <p:cNvPr id="944" name="Google Shape;944;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45" name="Google Shape;945;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46" name="Google Shape;946;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47" name="Google Shape;947;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48" name="Google Shape;948;p40"/>
              <p:cNvGrpSpPr/>
              <p:nvPr/>
            </p:nvGrpSpPr>
            <p:grpSpPr>
              <a:xfrm rot="10800000">
                <a:off x="6350312" y="1883617"/>
                <a:ext cx="133350" cy="107869"/>
                <a:chOff x="4586288" y="3133725"/>
                <a:chExt cx="133350" cy="107869"/>
              </a:xfrm>
            </p:grpSpPr>
            <p:cxnSp>
              <p:nvCxnSpPr>
                <p:cNvPr id="949" name="Google Shape;949;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50" name="Google Shape;950;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51" name="Google Shape;951;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52" name="Google Shape;952;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53" name="Google Shape;953;p40"/>
              <p:cNvGrpSpPr/>
              <p:nvPr/>
            </p:nvGrpSpPr>
            <p:grpSpPr>
              <a:xfrm rot="10800000">
                <a:off x="6659350" y="1732845"/>
                <a:ext cx="133350" cy="107869"/>
                <a:chOff x="4586288" y="3133725"/>
                <a:chExt cx="133350" cy="107869"/>
              </a:xfrm>
            </p:grpSpPr>
            <p:cxnSp>
              <p:nvCxnSpPr>
                <p:cNvPr id="954" name="Google Shape;954;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55" name="Google Shape;955;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56" name="Google Shape;956;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57" name="Google Shape;957;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grpSp>
            <p:nvGrpSpPr>
              <p:cNvPr id="958" name="Google Shape;958;p40"/>
              <p:cNvGrpSpPr/>
              <p:nvPr/>
            </p:nvGrpSpPr>
            <p:grpSpPr>
              <a:xfrm rot="10800000">
                <a:off x="6263347" y="1583071"/>
                <a:ext cx="133350" cy="107869"/>
                <a:chOff x="4586288" y="3133725"/>
                <a:chExt cx="133350" cy="107869"/>
              </a:xfrm>
            </p:grpSpPr>
            <p:cxnSp>
              <p:nvCxnSpPr>
                <p:cNvPr id="959" name="Google Shape;959;p40"/>
                <p:cNvCxnSpPr/>
                <p:nvPr/>
              </p:nvCxnSpPr>
              <p:spPr>
                <a:xfrm>
                  <a:off x="4586288" y="3133725"/>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60" name="Google Shape;960;p40"/>
                <p:cNvCxnSpPr/>
                <p:nvPr/>
              </p:nvCxnSpPr>
              <p:spPr>
                <a:xfrm>
                  <a:off x="4586288" y="3157538"/>
                  <a:ext cx="133350" cy="0"/>
                </a:xfrm>
                <a:prstGeom prst="straightConnector1">
                  <a:avLst/>
                </a:prstGeom>
                <a:noFill/>
                <a:ln cap="flat" cmpd="sng" w="9525">
                  <a:solidFill>
                    <a:srgbClr val="7F7F7F"/>
                  </a:solidFill>
                  <a:prstDash val="solid"/>
                  <a:miter lim="800000"/>
                  <a:headEnd len="sm" w="sm" type="none"/>
                  <a:tailEnd len="sm" w="sm" type="none"/>
                </a:ln>
              </p:spPr>
            </p:cxnSp>
            <p:cxnSp>
              <p:nvCxnSpPr>
                <p:cNvPr id="961" name="Google Shape;961;p40"/>
                <p:cNvCxnSpPr/>
                <p:nvPr/>
              </p:nvCxnSpPr>
              <p:spPr>
                <a:xfrm>
                  <a:off x="4586288" y="3205519"/>
                  <a:ext cx="97631" cy="0"/>
                </a:xfrm>
                <a:prstGeom prst="straightConnector1">
                  <a:avLst/>
                </a:prstGeom>
                <a:noFill/>
                <a:ln cap="flat" cmpd="sng" w="9525">
                  <a:solidFill>
                    <a:srgbClr val="7F7F7F"/>
                  </a:solidFill>
                  <a:prstDash val="solid"/>
                  <a:miter lim="800000"/>
                  <a:headEnd len="sm" w="sm" type="none"/>
                  <a:tailEnd len="sm" w="sm" type="none"/>
                </a:ln>
              </p:spPr>
            </p:cxnSp>
            <p:cxnSp>
              <p:nvCxnSpPr>
                <p:cNvPr id="962" name="Google Shape;962;p40"/>
                <p:cNvCxnSpPr/>
                <p:nvPr/>
              </p:nvCxnSpPr>
              <p:spPr>
                <a:xfrm>
                  <a:off x="4586288" y="3241594"/>
                  <a:ext cx="66675" cy="0"/>
                </a:xfrm>
                <a:prstGeom prst="straightConnector1">
                  <a:avLst/>
                </a:prstGeom>
                <a:noFill/>
                <a:ln cap="flat" cmpd="sng" w="9525">
                  <a:solidFill>
                    <a:srgbClr val="7F7F7F"/>
                  </a:solidFill>
                  <a:prstDash val="solid"/>
                  <a:miter lim="800000"/>
                  <a:headEnd len="sm" w="sm" type="none"/>
                  <a:tailEnd len="sm" w="sm" type="none"/>
                </a:ln>
              </p:spPr>
            </p:cxnSp>
          </p:grpSp>
          <p:pic>
            <p:nvPicPr>
              <p:cNvPr descr="電球と歯車" id="963" name="Google Shape;963;p40"/>
              <p:cNvPicPr preferRelativeResize="0"/>
              <p:nvPr/>
            </p:nvPicPr>
            <p:blipFill rotWithShape="1">
              <a:blip r:embed="rId7">
                <a:alphaModFix/>
              </a:blip>
              <a:srcRect b="0" l="0" r="0" t="0"/>
              <a:stretch/>
            </p:blipFill>
            <p:spPr>
              <a:xfrm>
                <a:off x="7302812" y="1000662"/>
                <a:ext cx="458346" cy="458346"/>
              </a:xfrm>
              <a:prstGeom prst="rect">
                <a:avLst/>
              </a:prstGeom>
              <a:noFill/>
              <a:ln>
                <a:noFill/>
              </a:ln>
            </p:spPr>
          </p:pic>
          <p:pic>
            <p:nvPicPr>
              <p:cNvPr descr="電球と歯車" id="964" name="Google Shape;964;p40"/>
              <p:cNvPicPr preferRelativeResize="0"/>
              <p:nvPr/>
            </p:nvPicPr>
            <p:blipFill rotWithShape="1">
              <a:blip r:embed="rId8">
                <a:alphaModFix/>
              </a:blip>
              <a:srcRect b="0" l="0" r="0" t="0"/>
              <a:stretch/>
            </p:blipFill>
            <p:spPr>
              <a:xfrm>
                <a:off x="7311029" y="1019722"/>
                <a:ext cx="441911" cy="441911"/>
              </a:xfrm>
              <a:prstGeom prst="rect">
                <a:avLst/>
              </a:prstGeom>
              <a:noFill/>
              <a:ln>
                <a:noFill/>
              </a:ln>
            </p:spPr>
          </p:pic>
          <p:sp>
            <p:nvSpPr>
              <p:cNvPr id="965" name="Google Shape;965;p40"/>
              <p:cNvSpPr/>
              <p:nvPr/>
            </p:nvSpPr>
            <p:spPr>
              <a:xfrm rot="1051376">
                <a:off x="7485782" y="856680"/>
                <a:ext cx="7232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FFC000"/>
                    </a:solidFill>
                    <a:latin typeface="Arial"/>
                    <a:ea typeface="Arial"/>
                    <a:cs typeface="Arial"/>
                    <a:sym typeface="Arial"/>
                  </a:rPr>
                  <a:t>ピカッ</a:t>
                </a:r>
                <a:endParaRPr b="1" i="0" sz="1400" u="none" cap="none" strike="noStrike">
                  <a:solidFill>
                    <a:srgbClr val="FFC000"/>
                  </a:solidFill>
                  <a:latin typeface="Arial"/>
                  <a:ea typeface="Arial"/>
                  <a:cs typeface="Arial"/>
                  <a:sym typeface="Arial"/>
                </a:endParaRPr>
              </a:p>
            </p:txBody>
          </p:sp>
        </p:grpSp>
        <p:sp>
          <p:nvSpPr>
            <p:cNvPr id="966" name="Google Shape;966;p40"/>
            <p:cNvSpPr/>
            <p:nvPr/>
          </p:nvSpPr>
          <p:spPr>
            <a:xfrm>
              <a:off x="1131094" y="4459587"/>
              <a:ext cx="7416427" cy="1958688"/>
            </a:xfrm>
            <a:prstGeom prst="roundRect">
              <a:avLst>
                <a:gd fmla="val 16667" name="adj"/>
              </a:avLst>
            </a:prstGeom>
            <a:gradFill>
              <a:gsLst>
                <a:gs pos="0">
                  <a:schemeClr val="lt1"/>
                </a:gs>
                <a:gs pos="93000">
                  <a:schemeClr val="lt1"/>
                </a:gs>
                <a:gs pos="100000">
                  <a:srgbClr val="DAE8FE"/>
                </a:gs>
              </a:gsLst>
              <a:lin ang="5400000" scaled="0"/>
            </a:gra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67" name="Google Shape;967;p40"/>
            <p:cNvGrpSpPr/>
            <p:nvPr/>
          </p:nvGrpSpPr>
          <p:grpSpPr>
            <a:xfrm>
              <a:off x="1719430" y="4581347"/>
              <a:ext cx="6184144" cy="1784028"/>
              <a:chOff x="1874460" y="4729519"/>
              <a:chExt cx="6184144" cy="1784028"/>
            </a:xfrm>
          </p:grpSpPr>
          <p:sp>
            <p:nvSpPr>
              <p:cNvPr id="968" name="Google Shape;968;p40"/>
              <p:cNvSpPr txBox="1"/>
              <p:nvPr/>
            </p:nvSpPr>
            <p:spPr>
              <a:xfrm>
                <a:off x="5398239" y="6144215"/>
                <a:ext cx="266036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323F4F"/>
                    </a:solidFill>
                    <a:latin typeface="Arial"/>
                    <a:ea typeface="Arial"/>
                    <a:cs typeface="Arial"/>
                    <a:sym typeface="Arial"/>
                  </a:rPr>
                  <a:t>LED</a:t>
                </a:r>
                <a:endParaRPr b="1" i="0" sz="1800" u="none" cap="none" strike="noStrike">
                  <a:solidFill>
                    <a:srgbClr val="323F4F"/>
                  </a:solidFill>
                  <a:latin typeface="Arial"/>
                  <a:ea typeface="Arial"/>
                  <a:cs typeface="Arial"/>
                  <a:sym typeface="Arial"/>
                </a:endParaRPr>
              </a:p>
            </p:txBody>
          </p:sp>
          <p:grpSp>
            <p:nvGrpSpPr>
              <p:cNvPr id="969" name="Google Shape;969;p40"/>
              <p:cNvGrpSpPr/>
              <p:nvPr/>
            </p:nvGrpSpPr>
            <p:grpSpPr>
              <a:xfrm>
                <a:off x="1874460" y="4729519"/>
                <a:ext cx="5369742" cy="1771425"/>
                <a:chOff x="1874460" y="4729519"/>
                <a:chExt cx="5369742" cy="1771425"/>
              </a:xfrm>
            </p:grpSpPr>
            <p:pic>
              <p:nvPicPr>
                <p:cNvPr descr="フリーイラスト, フリーイラスト, CC0 イラスト, ベクター, EPS, 照明器具, 蛍光灯, 電球, 白熱電球" id="970" name="Google Shape;970;p40"/>
                <p:cNvPicPr preferRelativeResize="0"/>
                <p:nvPr/>
              </p:nvPicPr>
              <p:blipFill rotWithShape="1">
                <a:blip r:embed="rId9">
                  <a:alphaModFix/>
                </a:blip>
                <a:srcRect b="0" l="0" r="0" t="0"/>
                <a:stretch/>
              </p:blipFill>
              <p:spPr>
                <a:xfrm>
                  <a:off x="2358823" y="4729519"/>
                  <a:ext cx="1735681" cy="1410085"/>
                </a:xfrm>
                <a:prstGeom prst="rect">
                  <a:avLst/>
                </a:prstGeom>
                <a:noFill/>
                <a:ln>
                  <a:noFill/>
                </a:ln>
              </p:spPr>
            </p:pic>
            <p:grpSp>
              <p:nvGrpSpPr>
                <p:cNvPr id="971" name="Google Shape;971;p40"/>
                <p:cNvGrpSpPr/>
                <p:nvPr/>
              </p:nvGrpSpPr>
              <p:grpSpPr>
                <a:xfrm>
                  <a:off x="6267069" y="4950433"/>
                  <a:ext cx="977133" cy="1183486"/>
                  <a:chOff x="5886450" y="4689878"/>
                  <a:chExt cx="1543084" cy="1885661"/>
                </a:xfrm>
              </p:grpSpPr>
              <p:pic>
                <p:nvPicPr>
                  <p:cNvPr descr="無料イラスト, ベクター, SVG, ダイオード, 発光ダイオード（LED）" id="972" name="Google Shape;972;p40"/>
                  <p:cNvPicPr preferRelativeResize="0"/>
                  <p:nvPr/>
                </p:nvPicPr>
                <p:blipFill rotWithShape="1">
                  <a:blip r:embed="rId10">
                    <a:alphaModFix/>
                  </a:blip>
                  <a:srcRect b="0" l="0" r="0" t="0"/>
                  <a:stretch/>
                </p:blipFill>
                <p:spPr>
                  <a:xfrm>
                    <a:off x="5886450" y="4689879"/>
                    <a:ext cx="382745" cy="1885660"/>
                  </a:xfrm>
                  <a:prstGeom prst="rect">
                    <a:avLst/>
                  </a:prstGeom>
                  <a:noFill/>
                  <a:ln>
                    <a:noFill/>
                  </a:ln>
                </p:spPr>
              </p:pic>
              <p:pic>
                <p:nvPicPr>
                  <p:cNvPr descr="無料イラスト, ベクター, SVG, ダイオード, 発光ダイオード（LED）" id="973" name="Google Shape;973;p40"/>
                  <p:cNvPicPr preferRelativeResize="0"/>
                  <p:nvPr/>
                </p:nvPicPr>
                <p:blipFill rotWithShape="1">
                  <a:blip r:embed="rId10">
                    <a:alphaModFix/>
                  </a:blip>
                  <a:srcRect b="0" l="0" r="0" t="0"/>
                  <a:stretch/>
                </p:blipFill>
                <p:spPr>
                  <a:xfrm>
                    <a:off x="6275246" y="4689879"/>
                    <a:ext cx="382745" cy="1885660"/>
                  </a:xfrm>
                  <a:prstGeom prst="rect">
                    <a:avLst/>
                  </a:prstGeom>
                  <a:noFill/>
                  <a:ln>
                    <a:noFill/>
                  </a:ln>
                </p:spPr>
              </p:pic>
              <p:pic>
                <p:nvPicPr>
                  <p:cNvPr descr="無料イラスト, ベクター, SVG, ダイオード, 発光ダイオード（LED）" id="974" name="Google Shape;974;p40"/>
                  <p:cNvPicPr preferRelativeResize="0"/>
                  <p:nvPr/>
                </p:nvPicPr>
                <p:blipFill rotWithShape="1">
                  <a:blip r:embed="rId10">
                    <a:alphaModFix/>
                  </a:blip>
                  <a:srcRect b="0" l="0" r="0" t="0"/>
                  <a:stretch/>
                </p:blipFill>
                <p:spPr>
                  <a:xfrm>
                    <a:off x="6669549" y="4689879"/>
                    <a:ext cx="382745" cy="1885660"/>
                  </a:xfrm>
                  <a:prstGeom prst="rect">
                    <a:avLst/>
                  </a:prstGeom>
                  <a:noFill/>
                  <a:ln>
                    <a:noFill/>
                  </a:ln>
                </p:spPr>
              </p:pic>
              <p:pic>
                <p:nvPicPr>
                  <p:cNvPr descr="無料イラスト, ベクター, SVG, ダイオード, 発光ダイオード（LED）" id="975" name="Google Shape;975;p40"/>
                  <p:cNvPicPr preferRelativeResize="0"/>
                  <p:nvPr/>
                </p:nvPicPr>
                <p:blipFill rotWithShape="1">
                  <a:blip r:embed="rId10">
                    <a:alphaModFix/>
                  </a:blip>
                  <a:srcRect b="0" l="0" r="0" t="0"/>
                  <a:stretch/>
                </p:blipFill>
                <p:spPr>
                  <a:xfrm>
                    <a:off x="7046789" y="4689878"/>
                    <a:ext cx="382745" cy="1885660"/>
                  </a:xfrm>
                  <a:prstGeom prst="rect">
                    <a:avLst/>
                  </a:prstGeom>
                  <a:noFill/>
                  <a:ln>
                    <a:noFill/>
                  </a:ln>
                </p:spPr>
              </p:pic>
            </p:grpSp>
            <p:sp>
              <p:nvSpPr>
                <p:cNvPr id="976" name="Google Shape;976;p40"/>
                <p:cNvSpPr txBox="1"/>
                <p:nvPr/>
              </p:nvSpPr>
              <p:spPr>
                <a:xfrm>
                  <a:off x="4615158" y="5283869"/>
                  <a:ext cx="859133"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ja-JP" sz="5400" u="none" cap="none" strike="noStrike">
                      <a:solidFill>
                        <a:srgbClr val="1F4E7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977" name="Google Shape;977;p40"/>
                <p:cNvSpPr txBox="1"/>
                <p:nvPr/>
              </p:nvSpPr>
              <p:spPr>
                <a:xfrm>
                  <a:off x="3733464" y="4963380"/>
                  <a:ext cx="2660365" cy="3441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F4E79"/>
                      </a:solidFill>
                      <a:latin typeface="Arial"/>
                      <a:ea typeface="Arial"/>
                      <a:cs typeface="Arial"/>
                      <a:sym typeface="Arial"/>
                    </a:rPr>
                    <a:t>効率</a:t>
                  </a:r>
                  <a:endParaRPr b="0" i="0" sz="1400" u="none" cap="none" strike="noStrike">
                    <a:solidFill>
                      <a:srgbClr val="000000"/>
                    </a:solidFill>
                    <a:latin typeface="Arial"/>
                    <a:ea typeface="Arial"/>
                    <a:cs typeface="Arial"/>
                    <a:sym typeface="Arial"/>
                  </a:endParaRPr>
                </a:p>
              </p:txBody>
            </p:sp>
            <p:sp>
              <p:nvSpPr>
                <p:cNvPr id="978" name="Google Shape;978;p40"/>
                <p:cNvSpPr txBox="1"/>
                <p:nvPr/>
              </p:nvSpPr>
              <p:spPr>
                <a:xfrm>
                  <a:off x="1874460" y="6193167"/>
                  <a:ext cx="266036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323F4F"/>
                      </a:solidFill>
                      <a:latin typeface="Arial"/>
                      <a:ea typeface="Arial"/>
                      <a:cs typeface="Arial"/>
                      <a:sym typeface="Arial"/>
                    </a:rPr>
                    <a:t>白熱電球　蛍光灯</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41"/>
          <p:cNvSpPr txBox="1"/>
          <p:nvPr/>
        </p:nvSpPr>
        <p:spPr>
          <a:xfrm>
            <a:off x="1476985" y="-46977"/>
            <a:ext cx="804800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ブザー</a:t>
            </a:r>
            <a:endParaRPr b="1" i="0" sz="2889" u="none" cap="none" strike="noStrike">
              <a:solidFill>
                <a:schemeClr val="lt1"/>
              </a:solidFill>
              <a:latin typeface="Arial"/>
              <a:ea typeface="Arial"/>
              <a:cs typeface="Arial"/>
              <a:sym typeface="Arial"/>
            </a:endParaRPr>
          </a:p>
        </p:txBody>
      </p:sp>
      <p:sp>
        <p:nvSpPr>
          <p:cNvPr id="984" name="Google Shape;984;p41"/>
          <p:cNvSpPr/>
          <p:nvPr/>
        </p:nvSpPr>
        <p:spPr>
          <a:xfrm>
            <a:off x="7047047" y="90387"/>
            <a:ext cx="1261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D8D8D8"/>
                </a:solidFill>
                <a:latin typeface="Arial"/>
                <a:ea typeface="Arial"/>
                <a:cs typeface="Arial"/>
                <a:sym typeface="Arial"/>
              </a:rPr>
              <a:t>発音の仕組み</a:t>
            </a:r>
            <a:endParaRPr b="0" i="0" sz="1400" u="none" cap="none" strike="noStrike">
              <a:solidFill>
                <a:srgbClr val="000000"/>
              </a:solidFill>
              <a:latin typeface="Arial"/>
              <a:ea typeface="Arial"/>
              <a:cs typeface="Arial"/>
              <a:sym typeface="Arial"/>
            </a:endParaRPr>
          </a:p>
        </p:txBody>
      </p:sp>
      <p:sp>
        <p:nvSpPr>
          <p:cNvPr id="985" name="Google Shape;985;p41"/>
          <p:cNvSpPr txBox="1"/>
          <p:nvPr/>
        </p:nvSpPr>
        <p:spPr>
          <a:xfrm>
            <a:off x="914599" y="6905726"/>
            <a:ext cx="34163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Calibri"/>
                <a:ea typeface="Calibri"/>
                <a:cs typeface="Calibri"/>
                <a:sym typeface="Calibri"/>
              </a:rPr>
              <a:t>仕組みの説明</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Calibri"/>
                <a:ea typeface="Calibri"/>
                <a:cs typeface="Calibri"/>
                <a:sym typeface="Calibri"/>
              </a:rPr>
              <a:t>分別機のブザーを鳴らしてみる</a:t>
            </a:r>
            <a:endParaRPr b="0" i="0" sz="1400" u="none" cap="none" strike="noStrike">
              <a:solidFill>
                <a:srgbClr val="000000"/>
              </a:solidFill>
              <a:latin typeface="Arial"/>
              <a:ea typeface="Arial"/>
              <a:cs typeface="Arial"/>
              <a:sym typeface="Arial"/>
            </a:endParaRPr>
          </a:p>
        </p:txBody>
      </p:sp>
      <p:sp>
        <p:nvSpPr>
          <p:cNvPr id="986" name="Google Shape;986;p41"/>
          <p:cNvSpPr txBox="1"/>
          <p:nvPr/>
        </p:nvSpPr>
        <p:spPr>
          <a:xfrm>
            <a:off x="894173" y="7480434"/>
            <a:ext cx="450264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圧電ブザー仕組み</a:t>
            </a:r>
            <a:r>
              <a:rPr b="0" i="0" lang="ja-JP" sz="1800" u="none" cap="none" strike="noStrike">
                <a:solidFill>
                  <a:schemeClr val="dk1"/>
                </a:solidFill>
                <a:latin typeface="Calibri"/>
                <a:ea typeface="Calibri"/>
                <a:cs typeface="Calibri"/>
                <a:sym typeface="Calibri"/>
              </a:rPr>
              <a:t>（microbitは圧電ブザー)</a:t>
            </a:r>
            <a:endParaRPr b="0" i="0" sz="1400" u="none" cap="none" strike="noStrike">
              <a:solidFill>
                <a:srgbClr val="000000"/>
              </a:solidFill>
              <a:latin typeface="Arial"/>
              <a:ea typeface="Arial"/>
              <a:cs typeface="Arial"/>
              <a:sym typeface="Arial"/>
            </a:endParaRPr>
          </a:p>
        </p:txBody>
      </p:sp>
      <p:sp>
        <p:nvSpPr>
          <p:cNvPr id="987" name="Google Shape;987;p41"/>
          <p:cNvSpPr txBox="1"/>
          <p:nvPr/>
        </p:nvSpPr>
        <p:spPr>
          <a:xfrm>
            <a:off x="4101955" y="7055481"/>
            <a:ext cx="18004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スピーカ仕組み</a:t>
            </a:r>
            <a:endParaRPr b="0" i="0" sz="1800" u="none" cap="none" strike="noStrike">
              <a:solidFill>
                <a:schemeClr val="dk1"/>
              </a:solidFill>
              <a:latin typeface="Calibri"/>
              <a:ea typeface="Calibri"/>
              <a:cs typeface="Calibri"/>
              <a:sym typeface="Calibri"/>
            </a:endParaRPr>
          </a:p>
        </p:txBody>
      </p:sp>
      <p:sp>
        <p:nvSpPr>
          <p:cNvPr id="988" name="Google Shape;988;p41"/>
          <p:cNvSpPr/>
          <p:nvPr/>
        </p:nvSpPr>
        <p:spPr>
          <a:xfrm flipH="1" rot="2791882">
            <a:off x="2507331" y="5310759"/>
            <a:ext cx="1184073" cy="1275007"/>
          </a:xfrm>
          <a:prstGeom prst="arc">
            <a:avLst>
              <a:gd fmla="val 15996553" name="adj1"/>
              <a:gd fmla="val 18706856" name="adj2"/>
            </a:avLst>
          </a:prstGeom>
          <a:noFill/>
          <a:ln cap="flat" cmpd="sng" w="19050">
            <a:solidFill>
              <a:srgbClr val="FF0000"/>
            </a:solidFill>
            <a:prstDash val="solid"/>
            <a:miter lim="800000"/>
            <a:headEnd len="med" w="med" type="stealth"/>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9" name="Google Shape;989;p41"/>
          <p:cNvSpPr/>
          <p:nvPr/>
        </p:nvSpPr>
        <p:spPr>
          <a:xfrm>
            <a:off x="5165327" y="4474367"/>
            <a:ext cx="4015576" cy="2793535"/>
          </a:xfrm>
          <a:prstGeom prst="arc">
            <a:avLst>
              <a:gd fmla="val 12744555" name="adj1"/>
              <a:gd fmla="val 19663612"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0" name="Google Shape;990;p41"/>
          <p:cNvSpPr txBox="1"/>
          <p:nvPr/>
        </p:nvSpPr>
        <p:spPr>
          <a:xfrm>
            <a:off x="303479" y="647846"/>
            <a:ext cx="469872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ある電圧をかけると</a:t>
            </a:r>
            <a:r>
              <a:rPr b="1" i="0" lang="ja-JP" sz="1600" u="none" cap="none" strike="noStrike">
                <a:solidFill>
                  <a:schemeClr val="dk1"/>
                </a:solidFill>
                <a:latin typeface="Arial"/>
                <a:ea typeface="Arial"/>
                <a:cs typeface="Arial"/>
                <a:sym typeface="Arial"/>
              </a:rPr>
              <a:t>圧電セラミックス</a:t>
            </a:r>
            <a:r>
              <a:rPr b="0" i="0" lang="ja-JP" sz="1600" u="none" cap="none" strike="noStrike">
                <a:solidFill>
                  <a:schemeClr val="dk1"/>
                </a:solidFill>
                <a:latin typeface="Arial"/>
                <a:ea typeface="Arial"/>
                <a:cs typeface="Arial"/>
                <a:sym typeface="Arial"/>
              </a:rPr>
              <a:t>は伸びるが</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金属板</a:t>
            </a:r>
            <a:r>
              <a:rPr b="0" i="0" lang="ja-JP" sz="1600" u="none" cap="none" strike="noStrike">
                <a:solidFill>
                  <a:schemeClr val="dk1"/>
                </a:solidFill>
                <a:latin typeface="Arial"/>
                <a:ea typeface="Arial"/>
                <a:cs typeface="Arial"/>
                <a:sym typeface="Arial"/>
              </a:rPr>
              <a:t>は伸縮しないため、圧電振動板は山なりに</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曲がる。</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逆の電圧をかけると圧電セラミックスは縮むため</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圧電振動板は縮む。</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これを交互に繰り返すと音波が発生します。</a:t>
            </a:r>
            <a:endParaRPr b="0" i="0" sz="1400" u="none" cap="none" strike="noStrike">
              <a:solidFill>
                <a:srgbClr val="000000"/>
              </a:solidFill>
              <a:latin typeface="Arial"/>
              <a:ea typeface="Arial"/>
              <a:cs typeface="Arial"/>
              <a:sym typeface="Arial"/>
            </a:endParaRPr>
          </a:p>
        </p:txBody>
      </p:sp>
      <p:grpSp>
        <p:nvGrpSpPr>
          <p:cNvPr id="991" name="Google Shape;991;p41"/>
          <p:cNvGrpSpPr/>
          <p:nvPr/>
        </p:nvGrpSpPr>
        <p:grpSpPr>
          <a:xfrm>
            <a:off x="5997747" y="682017"/>
            <a:ext cx="3183154" cy="1315913"/>
            <a:chOff x="914599" y="1009052"/>
            <a:chExt cx="3699527" cy="1410864"/>
          </a:xfrm>
        </p:grpSpPr>
        <p:cxnSp>
          <p:nvCxnSpPr>
            <p:cNvPr id="992" name="Google Shape;992;p41"/>
            <p:cNvCxnSpPr/>
            <p:nvPr/>
          </p:nvCxnSpPr>
          <p:spPr>
            <a:xfrm rot="10800000">
              <a:off x="2389984" y="1009052"/>
              <a:ext cx="0" cy="1378735"/>
            </a:xfrm>
            <a:prstGeom prst="straightConnector1">
              <a:avLst/>
            </a:prstGeom>
            <a:noFill/>
            <a:ln cap="flat" cmpd="sng" w="28575">
              <a:solidFill>
                <a:srgbClr val="757070"/>
              </a:solidFill>
              <a:prstDash val="solid"/>
              <a:miter lim="800000"/>
              <a:headEnd len="sm" w="sm" type="none"/>
              <a:tailEnd len="sm" w="sm" type="none"/>
            </a:ln>
          </p:spPr>
        </p:cxnSp>
        <p:grpSp>
          <p:nvGrpSpPr>
            <p:cNvPr id="993" name="Google Shape;993;p41"/>
            <p:cNvGrpSpPr/>
            <p:nvPr/>
          </p:nvGrpSpPr>
          <p:grpSpPr>
            <a:xfrm>
              <a:off x="1590403" y="1615634"/>
              <a:ext cx="2529621" cy="120284"/>
              <a:chOff x="1304925" y="2789377"/>
              <a:chExt cx="2943225" cy="139951"/>
            </a:xfrm>
          </p:grpSpPr>
          <p:cxnSp>
            <p:nvCxnSpPr>
              <p:cNvPr id="994" name="Google Shape;994;p41"/>
              <p:cNvCxnSpPr/>
              <p:nvPr/>
            </p:nvCxnSpPr>
            <p:spPr>
              <a:xfrm>
                <a:off x="1304925" y="2929328"/>
                <a:ext cx="2943225" cy="0"/>
              </a:xfrm>
              <a:prstGeom prst="straightConnector1">
                <a:avLst/>
              </a:prstGeom>
              <a:noFill/>
              <a:ln cap="flat" cmpd="sng" w="165100">
                <a:solidFill>
                  <a:srgbClr val="FFC000"/>
                </a:solidFill>
                <a:prstDash val="solid"/>
                <a:miter lim="800000"/>
                <a:headEnd len="sm" w="sm" type="none"/>
                <a:tailEnd len="sm" w="sm" type="none"/>
              </a:ln>
            </p:spPr>
          </p:cxnSp>
          <p:cxnSp>
            <p:nvCxnSpPr>
              <p:cNvPr id="995" name="Google Shape;995;p41"/>
              <p:cNvCxnSpPr/>
              <p:nvPr/>
            </p:nvCxnSpPr>
            <p:spPr>
              <a:xfrm>
                <a:off x="1670893" y="2789377"/>
                <a:ext cx="2211288" cy="0"/>
              </a:xfrm>
              <a:prstGeom prst="straightConnector1">
                <a:avLst/>
              </a:prstGeom>
              <a:noFill/>
              <a:ln cap="flat" cmpd="sng" w="165100">
                <a:solidFill>
                  <a:srgbClr val="AEABAB"/>
                </a:solidFill>
                <a:prstDash val="solid"/>
                <a:miter lim="800000"/>
                <a:headEnd len="sm" w="sm" type="none"/>
                <a:tailEnd len="sm" w="sm" type="none"/>
              </a:ln>
            </p:spPr>
          </p:cxnSp>
        </p:grpSp>
        <p:cxnSp>
          <p:nvCxnSpPr>
            <p:cNvPr id="996" name="Google Shape;996;p41"/>
            <p:cNvCxnSpPr/>
            <p:nvPr/>
          </p:nvCxnSpPr>
          <p:spPr>
            <a:xfrm rot="10800000">
              <a:off x="1148325" y="1020583"/>
              <a:ext cx="1241659" cy="0"/>
            </a:xfrm>
            <a:prstGeom prst="straightConnector1">
              <a:avLst/>
            </a:prstGeom>
            <a:noFill/>
            <a:ln cap="flat" cmpd="sng" w="28575">
              <a:solidFill>
                <a:srgbClr val="757070"/>
              </a:solidFill>
              <a:prstDash val="solid"/>
              <a:miter lim="800000"/>
              <a:headEnd len="sm" w="sm" type="none"/>
              <a:tailEnd len="sm" w="sm" type="none"/>
            </a:ln>
          </p:spPr>
        </p:cxnSp>
        <p:cxnSp>
          <p:nvCxnSpPr>
            <p:cNvPr id="997" name="Google Shape;997;p41"/>
            <p:cNvCxnSpPr/>
            <p:nvPr/>
          </p:nvCxnSpPr>
          <p:spPr>
            <a:xfrm rot="10800000">
              <a:off x="1145696" y="2375019"/>
              <a:ext cx="1244288" cy="0"/>
            </a:xfrm>
            <a:prstGeom prst="straightConnector1">
              <a:avLst/>
            </a:prstGeom>
            <a:noFill/>
            <a:ln cap="flat" cmpd="sng" w="28575">
              <a:solidFill>
                <a:srgbClr val="757070"/>
              </a:solidFill>
              <a:prstDash val="solid"/>
              <a:miter lim="800000"/>
              <a:headEnd len="sm" w="sm" type="none"/>
              <a:tailEnd len="sm" w="sm" type="none"/>
            </a:ln>
          </p:spPr>
        </p:cxnSp>
        <p:cxnSp>
          <p:nvCxnSpPr>
            <p:cNvPr id="998" name="Google Shape;998;p41"/>
            <p:cNvCxnSpPr/>
            <p:nvPr/>
          </p:nvCxnSpPr>
          <p:spPr>
            <a:xfrm>
              <a:off x="1158968" y="1017310"/>
              <a:ext cx="0" cy="598324"/>
            </a:xfrm>
            <a:prstGeom prst="straightConnector1">
              <a:avLst/>
            </a:prstGeom>
            <a:noFill/>
            <a:ln cap="flat" cmpd="sng" w="28575">
              <a:solidFill>
                <a:srgbClr val="757070"/>
              </a:solidFill>
              <a:prstDash val="solid"/>
              <a:miter lim="800000"/>
              <a:headEnd len="sm" w="sm" type="none"/>
              <a:tailEnd len="sm" w="sm" type="none"/>
            </a:ln>
          </p:spPr>
        </p:cxnSp>
        <p:cxnSp>
          <p:nvCxnSpPr>
            <p:cNvPr id="999" name="Google Shape;999;p41"/>
            <p:cNvCxnSpPr/>
            <p:nvPr/>
          </p:nvCxnSpPr>
          <p:spPr>
            <a:xfrm>
              <a:off x="1158967" y="1774186"/>
              <a:ext cx="2" cy="598787"/>
            </a:xfrm>
            <a:prstGeom prst="straightConnector1">
              <a:avLst/>
            </a:prstGeom>
            <a:noFill/>
            <a:ln cap="flat" cmpd="sng" w="28575">
              <a:solidFill>
                <a:srgbClr val="757070"/>
              </a:solidFill>
              <a:prstDash val="solid"/>
              <a:miter lim="800000"/>
              <a:headEnd len="sm" w="sm" type="none"/>
              <a:tailEnd len="sm" w="sm" type="none"/>
            </a:ln>
          </p:spPr>
        </p:cxnSp>
        <p:cxnSp>
          <p:nvCxnSpPr>
            <p:cNvPr id="1000" name="Google Shape;1000;p41"/>
            <p:cNvCxnSpPr/>
            <p:nvPr/>
          </p:nvCxnSpPr>
          <p:spPr>
            <a:xfrm rot="10800000">
              <a:off x="914599" y="1774187"/>
              <a:ext cx="492831" cy="0"/>
            </a:xfrm>
            <a:prstGeom prst="straightConnector1">
              <a:avLst/>
            </a:prstGeom>
            <a:noFill/>
            <a:ln cap="flat" cmpd="sng" w="28575">
              <a:solidFill>
                <a:srgbClr val="757070"/>
              </a:solidFill>
              <a:prstDash val="solid"/>
              <a:miter lim="800000"/>
              <a:headEnd len="sm" w="sm" type="none"/>
              <a:tailEnd len="sm" w="sm" type="none"/>
            </a:ln>
          </p:spPr>
        </p:cxnSp>
        <p:cxnSp>
          <p:nvCxnSpPr>
            <p:cNvPr id="1001" name="Google Shape;1001;p41"/>
            <p:cNvCxnSpPr/>
            <p:nvPr/>
          </p:nvCxnSpPr>
          <p:spPr>
            <a:xfrm rot="10800000">
              <a:off x="1034564" y="1615634"/>
              <a:ext cx="252900" cy="0"/>
            </a:xfrm>
            <a:prstGeom prst="straightConnector1">
              <a:avLst/>
            </a:prstGeom>
            <a:noFill/>
            <a:ln cap="flat" cmpd="sng" w="28575">
              <a:solidFill>
                <a:srgbClr val="757070"/>
              </a:solidFill>
              <a:prstDash val="solid"/>
              <a:miter lim="800000"/>
              <a:headEnd len="sm" w="sm" type="none"/>
              <a:tailEnd len="sm" w="sm" type="none"/>
            </a:ln>
          </p:spPr>
        </p:cxnSp>
        <p:cxnSp>
          <p:nvCxnSpPr>
            <p:cNvPr id="1002" name="Google Shape;1002;p41"/>
            <p:cNvCxnSpPr/>
            <p:nvPr/>
          </p:nvCxnSpPr>
          <p:spPr>
            <a:xfrm rot="10800000">
              <a:off x="3029145" y="1797350"/>
              <a:ext cx="308164" cy="330306"/>
            </a:xfrm>
            <a:prstGeom prst="straightConnector1">
              <a:avLst/>
            </a:prstGeom>
            <a:noFill/>
            <a:ln cap="flat" cmpd="sng" w="28575">
              <a:solidFill>
                <a:schemeClr val="dk1"/>
              </a:solidFill>
              <a:prstDash val="solid"/>
              <a:miter lim="800000"/>
              <a:headEnd len="sm" w="sm" type="none"/>
              <a:tailEnd len="med" w="med" type="triangle"/>
            </a:ln>
          </p:spPr>
        </p:cxnSp>
        <p:cxnSp>
          <p:nvCxnSpPr>
            <p:cNvPr id="1003" name="Google Shape;1003;p41"/>
            <p:cNvCxnSpPr/>
            <p:nvPr/>
          </p:nvCxnSpPr>
          <p:spPr>
            <a:xfrm flipH="1">
              <a:off x="3029145" y="1273517"/>
              <a:ext cx="345290" cy="275451"/>
            </a:xfrm>
            <a:prstGeom prst="straightConnector1">
              <a:avLst/>
            </a:prstGeom>
            <a:noFill/>
            <a:ln cap="flat" cmpd="sng" w="28575">
              <a:solidFill>
                <a:schemeClr val="dk1"/>
              </a:solidFill>
              <a:prstDash val="solid"/>
              <a:miter lim="800000"/>
              <a:headEnd len="sm" w="sm" type="none"/>
              <a:tailEnd len="med" w="med" type="triangle"/>
            </a:ln>
          </p:spPr>
        </p:cxnSp>
        <p:sp>
          <p:nvSpPr>
            <p:cNvPr id="1004" name="Google Shape;1004;p41"/>
            <p:cNvSpPr/>
            <p:nvPr/>
          </p:nvSpPr>
          <p:spPr>
            <a:xfrm>
              <a:off x="2795920" y="1032553"/>
              <a:ext cx="1818206" cy="280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圧電セラミックス</a:t>
              </a:r>
              <a:endParaRPr b="0" i="0" sz="1400" u="none" cap="none" strike="noStrike">
                <a:solidFill>
                  <a:srgbClr val="000000"/>
                </a:solidFill>
                <a:latin typeface="Arial"/>
                <a:ea typeface="Arial"/>
                <a:cs typeface="Arial"/>
                <a:sym typeface="Arial"/>
              </a:endParaRPr>
            </a:p>
          </p:txBody>
        </p:sp>
        <p:sp>
          <p:nvSpPr>
            <p:cNvPr id="1005" name="Google Shape;1005;p41"/>
            <p:cNvSpPr/>
            <p:nvPr/>
          </p:nvSpPr>
          <p:spPr>
            <a:xfrm>
              <a:off x="3072003" y="2139472"/>
              <a:ext cx="1048007" cy="280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rgbClr val="3F3F3F"/>
                  </a:solidFill>
                  <a:latin typeface="Arial"/>
                  <a:ea typeface="Arial"/>
                  <a:cs typeface="Arial"/>
                  <a:sym typeface="Arial"/>
                </a:rPr>
                <a:t>金属板</a:t>
              </a:r>
              <a:endParaRPr b="0" i="0" sz="1400" u="none" cap="none" strike="noStrike">
                <a:solidFill>
                  <a:srgbClr val="000000"/>
                </a:solidFill>
                <a:latin typeface="Arial"/>
                <a:ea typeface="Arial"/>
                <a:cs typeface="Arial"/>
                <a:sym typeface="Arial"/>
              </a:endParaRPr>
            </a:p>
          </p:txBody>
        </p:sp>
      </p:grpSp>
      <p:sp>
        <p:nvSpPr>
          <p:cNvPr id="1006" name="Google Shape;1006;p41"/>
          <p:cNvSpPr/>
          <p:nvPr/>
        </p:nvSpPr>
        <p:spPr>
          <a:xfrm>
            <a:off x="597817" y="2539959"/>
            <a:ext cx="3626877" cy="1867352"/>
          </a:xfrm>
          <a:prstGeom prst="roundRect">
            <a:avLst>
              <a:gd fmla="val 16667" name="adj"/>
            </a:avLst>
          </a:prstGeom>
          <a:solidFill>
            <a:schemeClr val="lt1"/>
          </a:solidFill>
          <a:ln cap="flat" cmpd="sng" w="28575">
            <a:solidFill>
              <a:srgbClr val="ACB8C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7" name="Google Shape;1007;p41"/>
          <p:cNvSpPr/>
          <p:nvPr/>
        </p:nvSpPr>
        <p:spPr>
          <a:xfrm>
            <a:off x="597817" y="4722636"/>
            <a:ext cx="3626877" cy="1764478"/>
          </a:xfrm>
          <a:prstGeom prst="roundRect">
            <a:avLst>
              <a:gd fmla="val 16667" name="adj"/>
            </a:avLst>
          </a:prstGeom>
          <a:solidFill>
            <a:schemeClr val="lt1"/>
          </a:solidFill>
          <a:ln cap="flat" cmpd="sng" w="28575">
            <a:solidFill>
              <a:srgbClr val="ACB8C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8" name="Google Shape;1008;p41"/>
          <p:cNvSpPr/>
          <p:nvPr/>
        </p:nvSpPr>
        <p:spPr>
          <a:xfrm>
            <a:off x="4964451" y="3096673"/>
            <a:ext cx="4281872" cy="3005721"/>
          </a:xfrm>
          <a:prstGeom prst="roundRect">
            <a:avLst>
              <a:gd fmla="val 11671" name="adj"/>
            </a:avLst>
          </a:prstGeom>
          <a:solidFill>
            <a:schemeClr val="lt1"/>
          </a:solidFill>
          <a:ln cap="flat" cmpd="sng" w="28575">
            <a:solidFill>
              <a:srgbClr val="ACB8C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1009" name="Google Shape;1009;p41"/>
          <p:cNvCxnSpPr/>
          <p:nvPr/>
        </p:nvCxnSpPr>
        <p:spPr>
          <a:xfrm rot="10800000">
            <a:off x="2283760" y="2826127"/>
            <a:ext cx="0" cy="1378735"/>
          </a:xfrm>
          <a:prstGeom prst="straightConnector1">
            <a:avLst/>
          </a:prstGeom>
          <a:noFill/>
          <a:ln cap="flat" cmpd="sng" w="28575">
            <a:solidFill>
              <a:srgbClr val="757070"/>
            </a:solidFill>
            <a:prstDash val="solid"/>
            <a:miter lim="800000"/>
            <a:headEnd len="sm" w="sm" type="none"/>
            <a:tailEnd len="sm" w="sm" type="none"/>
          </a:ln>
        </p:spPr>
      </p:cxnSp>
      <p:cxnSp>
        <p:nvCxnSpPr>
          <p:cNvPr id="1010" name="Google Shape;1010;p41"/>
          <p:cNvCxnSpPr/>
          <p:nvPr/>
        </p:nvCxnSpPr>
        <p:spPr>
          <a:xfrm rot="10800000">
            <a:off x="1045900" y="2837659"/>
            <a:ext cx="1237860" cy="0"/>
          </a:xfrm>
          <a:prstGeom prst="straightConnector1">
            <a:avLst/>
          </a:prstGeom>
          <a:noFill/>
          <a:ln cap="flat" cmpd="sng" w="28575">
            <a:solidFill>
              <a:srgbClr val="757070"/>
            </a:solidFill>
            <a:prstDash val="solid"/>
            <a:miter lim="800000"/>
            <a:headEnd len="sm" w="sm" type="none"/>
            <a:tailEnd len="sm" w="sm" type="none"/>
          </a:ln>
        </p:spPr>
      </p:cxnSp>
      <p:cxnSp>
        <p:nvCxnSpPr>
          <p:cNvPr id="1011" name="Google Shape;1011;p41"/>
          <p:cNvCxnSpPr/>
          <p:nvPr/>
        </p:nvCxnSpPr>
        <p:spPr>
          <a:xfrm rot="10800000">
            <a:off x="1043271" y="4192095"/>
            <a:ext cx="1240489" cy="0"/>
          </a:xfrm>
          <a:prstGeom prst="straightConnector1">
            <a:avLst/>
          </a:prstGeom>
          <a:noFill/>
          <a:ln cap="flat" cmpd="sng" w="28575">
            <a:solidFill>
              <a:srgbClr val="757070"/>
            </a:solidFill>
            <a:prstDash val="solid"/>
            <a:miter lim="800000"/>
            <a:headEnd len="sm" w="sm" type="none"/>
            <a:tailEnd len="sm" w="sm" type="none"/>
          </a:ln>
        </p:spPr>
      </p:cxnSp>
      <p:cxnSp>
        <p:nvCxnSpPr>
          <p:cNvPr id="1012" name="Google Shape;1012;p41"/>
          <p:cNvCxnSpPr/>
          <p:nvPr/>
        </p:nvCxnSpPr>
        <p:spPr>
          <a:xfrm>
            <a:off x="1056543" y="2834385"/>
            <a:ext cx="0" cy="598324"/>
          </a:xfrm>
          <a:prstGeom prst="straightConnector1">
            <a:avLst/>
          </a:prstGeom>
          <a:noFill/>
          <a:ln cap="flat" cmpd="sng" w="28575">
            <a:solidFill>
              <a:srgbClr val="757070"/>
            </a:solidFill>
            <a:prstDash val="solid"/>
            <a:miter lim="800000"/>
            <a:headEnd len="sm" w="sm" type="none"/>
            <a:tailEnd len="sm" w="sm" type="none"/>
          </a:ln>
        </p:spPr>
      </p:cxnSp>
      <p:cxnSp>
        <p:nvCxnSpPr>
          <p:cNvPr id="1013" name="Google Shape;1013;p41"/>
          <p:cNvCxnSpPr/>
          <p:nvPr/>
        </p:nvCxnSpPr>
        <p:spPr>
          <a:xfrm>
            <a:off x="1056542" y="3591261"/>
            <a:ext cx="2" cy="598787"/>
          </a:xfrm>
          <a:prstGeom prst="straightConnector1">
            <a:avLst/>
          </a:prstGeom>
          <a:noFill/>
          <a:ln cap="flat" cmpd="sng" w="28575">
            <a:solidFill>
              <a:srgbClr val="757070"/>
            </a:solidFill>
            <a:prstDash val="solid"/>
            <a:miter lim="800000"/>
            <a:headEnd len="sm" w="sm" type="none"/>
            <a:tailEnd len="sm" w="sm" type="none"/>
          </a:ln>
        </p:spPr>
      </p:cxnSp>
      <p:cxnSp>
        <p:nvCxnSpPr>
          <p:cNvPr id="1014" name="Google Shape;1014;p41"/>
          <p:cNvCxnSpPr/>
          <p:nvPr/>
        </p:nvCxnSpPr>
        <p:spPr>
          <a:xfrm rot="10800000">
            <a:off x="812174" y="3591262"/>
            <a:ext cx="492831" cy="0"/>
          </a:xfrm>
          <a:prstGeom prst="straightConnector1">
            <a:avLst/>
          </a:prstGeom>
          <a:noFill/>
          <a:ln cap="flat" cmpd="sng" w="28575">
            <a:solidFill>
              <a:srgbClr val="757070"/>
            </a:solidFill>
            <a:prstDash val="solid"/>
            <a:miter lim="800000"/>
            <a:headEnd len="sm" w="sm" type="none"/>
            <a:tailEnd len="sm" w="sm" type="none"/>
          </a:ln>
        </p:spPr>
      </p:cxnSp>
      <p:cxnSp>
        <p:nvCxnSpPr>
          <p:cNvPr id="1015" name="Google Shape;1015;p41"/>
          <p:cNvCxnSpPr/>
          <p:nvPr/>
        </p:nvCxnSpPr>
        <p:spPr>
          <a:xfrm rot="10800000">
            <a:off x="932139" y="3432710"/>
            <a:ext cx="252900" cy="0"/>
          </a:xfrm>
          <a:prstGeom prst="straightConnector1">
            <a:avLst/>
          </a:prstGeom>
          <a:noFill/>
          <a:ln cap="flat" cmpd="sng" w="28575">
            <a:solidFill>
              <a:srgbClr val="757070"/>
            </a:solidFill>
            <a:prstDash val="solid"/>
            <a:miter lim="800000"/>
            <a:headEnd len="sm" w="sm" type="none"/>
            <a:tailEnd len="sm" w="sm" type="none"/>
          </a:ln>
        </p:spPr>
      </p:cxnSp>
      <p:pic>
        <p:nvPicPr>
          <p:cNvPr id="1016" name="Google Shape;1016;p41"/>
          <p:cNvPicPr preferRelativeResize="0"/>
          <p:nvPr/>
        </p:nvPicPr>
        <p:blipFill rotWithShape="1">
          <a:blip r:embed="rId5">
            <a:alphaModFix/>
          </a:blip>
          <a:srcRect b="0" l="0" r="0" t="0"/>
          <a:stretch/>
        </p:blipFill>
        <p:spPr>
          <a:xfrm>
            <a:off x="1653913" y="3166097"/>
            <a:ext cx="2295033" cy="728331"/>
          </a:xfrm>
          <a:prstGeom prst="rect">
            <a:avLst/>
          </a:prstGeom>
          <a:noFill/>
          <a:ln>
            <a:noFill/>
          </a:ln>
        </p:spPr>
      </p:pic>
      <p:cxnSp>
        <p:nvCxnSpPr>
          <p:cNvPr id="1017" name="Google Shape;1017;p41"/>
          <p:cNvCxnSpPr/>
          <p:nvPr/>
        </p:nvCxnSpPr>
        <p:spPr>
          <a:xfrm rot="10800000">
            <a:off x="1284013" y="2835796"/>
            <a:ext cx="577939" cy="0"/>
          </a:xfrm>
          <a:prstGeom prst="straightConnector1">
            <a:avLst/>
          </a:prstGeom>
          <a:noFill/>
          <a:ln cap="flat" cmpd="sng" w="57150">
            <a:solidFill>
              <a:srgbClr val="3A3838"/>
            </a:solidFill>
            <a:prstDash val="solid"/>
            <a:miter lim="800000"/>
            <a:headEnd len="sm" w="sm" type="none"/>
            <a:tailEnd len="med" w="med" type="triangle"/>
          </a:ln>
        </p:spPr>
      </p:cxnSp>
      <p:cxnSp>
        <p:nvCxnSpPr>
          <p:cNvPr id="1018" name="Google Shape;1018;p41"/>
          <p:cNvCxnSpPr/>
          <p:nvPr/>
        </p:nvCxnSpPr>
        <p:spPr>
          <a:xfrm>
            <a:off x="1466073" y="4190048"/>
            <a:ext cx="577939" cy="0"/>
          </a:xfrm>
          <a:prstGeom prst="straightConnector1">
            <a:avLst/>
          </a:prstGeom>
          <a:noFill/>
          <a:ln cap="flat" cmpd="sng" w="57150">
            <a:solidFill>
              <a:srgbClr val="3A3838"/>
            </a:solidFill>
            <a:prstDash val="solid"/>
            <a:miter lim="800000"/>
            <a:headEnd len="sm" w="sm" type="none"/>
            <a:tailEnd len="med" w="med" type="triangle"/>
          </a:ln>
        </p:spPr>
      </p:cxnSp>
      <p:grpSp>
        <p:nvGrpSpPr>
          <p:cNvPr id="1019" name="Google Shape;1019;p41"/>
          <p:cNvGrpSpPr/>
          <p:nvPr/>
        </p:nvGrpSpPr>
        <p:grpSpPr>
          <a:xfrm>
            <a:off x="1764052" y="1978588"/>
            <a:ext cx="2144202" cy="1719658"/>
            <a:chOff x="1537282" y="1711477"/>
            <a:chExt cx="2494789" cy="2000828"/>
          </a:xfrm>
        </p:grpSpPr>
        <p:sp>
          <p:nvSpPr>
            <p:cNvPr id="1020" name="Google Shape;1020;p41"/>
            <p:cNvSpPr/>
            <p:nvPr/>
          </p:nvSpPr>
          <p:spPr>
            <a:xfrm rot="7700234">
              <a:off x="2334122" y="1970153"/>
              <a:ext cx="1377717" cy="1483475"/>
            </a:xfrm>
            <a:prstGeom prst="arc">
              <a:avLst>
                <a:gd fmla="val 16200000" name="adj1"/>
                <a:gd fmla="val 18416212" name="adj2"/>
              </a:avLst>
            </a:prstGeom>
            <a:noFill/>
            <a:ln cap="flat" cmpd="sng" w="19050">
              <a:solidFill>
                <a:srgbClr val="FF0000"/>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1" name="Google Shape;1021;p41"/>
            <p:cNvSpPr/>
            <p:nvPr/>
          </p:nvSpPr>
          <p:spPr>
            <a:xfrm rot="-10116721">
              <a:off x="1670178" y="1945272"/>
              <a:ext cx="1377717" cy="1483475"/>
            </a:xfrm>
            <a:prstGeom prst="arc">
              <a:avLst>
                <a:gd fmla="val 16200000" name="adj1"/>
                <a:gd fmla="val 18416212" name="adj2"/>
              </a:avLst>
            </a:prstGeom>
            <a:noFill/>
            <a:ln cap="flat" cmpd="sng" w="19050">
              <a:solidFill>
                <a:srgbClr val="FF0000"/>
              </a:solidFill>
              <a:prstDash val="solid"/>
              <a:miter lim="800000"/>
              <a:headEnd len="med" w="med" type="stealth"/>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22" name="Google Shape;1022;p41"/>
          <p:cNvSpPr txBox="1"/>
          <p:nvPr/>
        </p:nvSpPr>
        <p:spPr>
          <a:xfrm>
            <a:off x="957337" y="2404016"/>
            <a:ext cx="221853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①電圧をかけると…</a:t>
            </a:r>
            <a:endParaRPr b="1" i="0" sz="1400" u="none" cap="none" strike="noStrike">
              <a:solidFill>
                <a:srgbClr val="1E4E79"/>
              </a:solidFill>
              <a:latin typeface="Arial"/>
              <a:ea typeface="Arial"/>
              <a:cs typeface="Arial"/>
              <a:sym typeface="Arial"/>
            </a:endParaRPr>
          </a:p>
        </p:txBody>
      </p:sp>
      <p:sp>
        <p:nvSpPr>
          <p:cNvPr id="1023" name="Google Shape;1023;p41"/>
          <p:cNvSpPr txBox="1"/>
          <p:nvPr/>
        </p:nvSpPr>
        <p:spPr>
          <a:xfrm>
            <a:off x="957337" y="4575763"/>
            <a:ext cx="2138286"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②逆の電圧をかけると…</a:t>
            </a:r>
            <a:endParaRPr b="1" i="0" sz="1400" u="none" cap="none" strike="noStrike">
              <a:solidFill>
                <a:srgbClr val="1E4E79"/>
              </a:solidFill>
              <a:latin typeface="Arial"/>
              <a:ea typeface="Arial"/>
              <a:cs typeface="Arial"/>
              <a:sym typeface="Arial"/>
            </a:endParaRPr>
          </a:p>
        </p:txBody>
      </p:sp>
      <p:cxnSp>
        <p:nvCxnSpPr>
          <p:cNvPr id="1024" name="Google Shape;1024;p41"/>
          <p:cNvCxnSpPr/>
          <p:nvPr/>
        </p:nvCxnSpPr>
        <p:spPr>
          <a:xfrm rot="10800000">
            <a:off x="2283760" y="4950204"/>
            <a:ext cx="0" cy="1378735"/>
          </a:xfrm>
          <a:prstGeom prst="straightConnector1">
            <a:avLst/>
          </a:prstGeom>
          <a:noFill/>
          <a:ln cap="flat" cmpd="sng" w="28575">
            <a:solidFill>
              <a:srgbClr val="757070"/>
            </a:solidFill>
            <a:prstDash val="solid"/>
            <a:miter lim="800000"/>
            <a:headEnd len="sm" w="sm" type="none"/>
            <a:tailEnd len="sm" w="sm" type="none"/>
          </a:ln>
        </p:spPr>
      </p:cxnSp>
      <p:cxnSp>
        <p:nvCxnSpPr>
          <p:cNvPr id="1025" name="Google Shape;1025;p41"/>
          <p:cNvCxnSpPr/>
          <p:nvPr/>
        </p:nvCxnSpPr>
        <p:spPr>
          <a:xfrm rot="10800000">
            <a:off x="1045900" y="4961736"/>
            <a:ext cx="1237860" cy="0"/>
          </a:xfrm>
          <a:prstGeom prst="straightConnector1">
            <a:avLst/>
          </a:prstGeom>
          <a:noFill/>
          <a:ln cap="flat" cmpd="sng" w="28575">
            <a:solidFill>
              <a:srgbClr val="757070"/>
            </a:solidFill>
            <a:prstDash val="solid"/>
            <a:miter lim="800000"/>
            <a:headEnd len="sm" w="sm" type="none"/>
            <a:tailEnd len="sm" w="sm" type="none"/>
          </a:ln>
        </p:spPr>
      </p:cxnSp>
      <p:cxnSp>
        <p:nvCxnSpPr>
          <p:cNvPr id="1026" name="Google Shape;1026;p41"/>
          <p:cNvCxnSpPr/>
          <p:nvPr/>
        </p:nvCxnSpPr>
        <p:spPr>
          <a:xfrm rot="10800000">
            <a:off x="1043271" y="6314125"/>
            <a:ext cx="1240489" cy="0"/>
          </a:xfrm>
          <a:prstGeom prst="straightConnector1">
            <a:avLst/>
          </a:prstGeom>
          <a:noFill/>
          <a:ln cap="flat" cmpd="sng" w="28575">
            <a:solidFill>
              <a:srgbClr val="757070"/>
            </a:solidFill>
            <a:prstDash val="solid"/>
            <a:miter lim="800000"/>
            <a:headEnd len="sm" w="sm" type="none"/>
            <a:tailEnd len="sm" w="sm" type="none"/>
          </a:ln>
        </p:spPr>
      </p:cxnSp>
      <p:cxnSp>
        <p:nvCxnSpPr>
          <p:cNvPr id="1027" name="Google Shape;1027;p41"/>
          <p:cNvCxnSpPr/>
          <p:nvPr/>
        </p:nvCxnSpPr>
        <p:spPr>
          <a:xfrm>
            <a:off x="1056543" y="4958462"/>
            <a:ext cx="0" cy="598324"/>
          </a:xfrm>
          <a:prstGeom prst="straightConnector1">
            <a:avLst/>
          </a:prstGeom>
          <a:noFill/>
          <a:ln cap="flat" cmpd="sng" w="28575">
            <a:solidFill>
              <a:srgbClr val="757070"/>
            </a:solidFill>
            <a:prstDash val="solid"/>
            <a:miter lim="800000"/>
            <a:headEnd len="sm" w="sm" type="none"/>
            <a:tailEnd len="sm" w="sm" type="none"/>
          </a:ln>
        </p:spPr>
      </p:cxnSp>
      <p:cxnSp>
        <p:nvCxnSpPr>
          <p:cNvPr id="1028" name="Google Shape;1028;p41"/>
          <p:cNvCxnSpPr/>
          <p:nvPr/>
        </p:nvCxnSpPr>
        <p:spPr>
          <a:xfrm>
            <a:off x="1056542" y="5715338"/>
            <a:ext cx="2" cy="598787"/>
          </a:xfrm>
          <a:prstGeom prst="straightConnector1">
            <a:avLst/>
          </a:prstGeom>
          <a:noFill/>
          <a:ln cap="flat" cmpd="sng" w="28575">
            <a:solidFill>
              <a:srgbClr val="757070"/>
            </a:solidFill>
            <a:prstDash val="solid"/>
            <a:miter lim="800000"/>
            <a:headEnd len="sm" w="sm" type="none"/>
            <a:tailEnd len="sm" w="sm" type="none"/>
          </a:ln>
        </p:spPr>
      </p:cxnSp>
      <p:cxnSp>
        <p:nvCxnSpPr>
          <p:cNvPr id="1029" name="Google Shape;1029;p41"/>
          <p:cNvCxnSpPr/>
          <p:nvPr/>
        </p:nvCxnSpPr>
        <p:spPr>
          <a:xfrm rot="10800000">
            <a:off x="806444" y="5552971"/>
            <a:ext cx="492831" cy="0"/>
          </a:xfrm>
          <a:prstGeom prst="straightConnector1">
            <a:avLst/>
          </a:prstGeom>
          <a:noFill/>
          <a:ln cap="flat" cmpd="sng" w="28575">
            <a:solidFill>
              <a:srgbClr val="757070"/>
            </a:solidFill>
            <a:prstDash val="solid"/>
            <a:miter lim="800000"/>
            <a:headEnd len="sm" w="sm" type="none"/>
            <a:tailEnd len="sm" w="sm" type="none"/>
          </a:ln>
        </p:spPr>
      </p:cxnSp>
      <p:cxnSp>
        <p:nvCxnSpPr>
          <p:cNvPr id="1030" name="Google Shape;1030;p41"/>
          <p:cNvCxnSpPr/>
          <p:nvPr/>
        </p:nvCxnSpPr>
        <p:spPr>
          <a:xfrm rot="10800000">
            <a:off x="932170" y="5705476"/>
            <a:ext cx="252900" cy="0"/>
          </a:xfrm>
          <a:prstGeom prst="straightConnector1">
            <a:avLst/>
          </a:prstGeom>
          <a:noFill/>
          <a:ln cap="flat" cmpd="sng" w="28575">
            <a:solidFill>
              <a:srgbClr val="757070"/>
            </a:solidFill>
            <a:prstDash val="solid"/>
            <a:miter lim="800000"/>
            <a:headEnd len="sm" w="sm" type="none"/>
            <a:tailEnd len="sm" w="sm" type="none"/>
          </a:ln>
        </p:spPr>
      </p:cxnSp>
      <p:cxnSp>
        <p:nvCxnSpPr>
          <p:cNvPr id="1031" name="Google Shape;1031;p41"/>
          <p:cNvCxnSpPr/>
          <p:nvPr/>
        </p:nvCxnSpPr>
        <p:spPr>
          <a:xfrm>
            <a:off x="1645025" y="4961736"/>
            <a:ext cx="577939" cy="0"/>
          </a:xfrm>
          <a:prstGeom prst="straightConnector1">
            <a:avLst/>
          </a:prstGeom>
          <a:noFill/>
          <a:ln cap="flat" cmpd="sng" w="57150">
            <a:solidFill>
              <a:srgbClr val="3A3838"/>
            </a:solidFill>
            <a:prstDash val="solid"/>
            <a:miter lim="800000"/>
            <a:headEnd len="sm" w="sm" type="none"/>
            <a:tailEnd len="med" w="med" type="triangle"/>
          </a:ln>
        </p:spPr>
      </p:cxnSp>
      <p:cxnSp>
        <p:nvCxnSpPr>
          <p:cNvPr id="1032" name="Google Shape;1032;p41"/>
          <p:cNvCxnSpPr/>
          <p:nvPr/>
        </p:nvCxnSpPr>
        <p:spPr>
          <a:xfrm rot="10800000">
            <a:off x="1284012" y="6317398"/>
            <a:ext cx="577939" cy="0"/>
          </a:xfrm>
          <a:prstGeom prst="straightConnector1">
            <a:avLst/>
          </a:prstGeom>
          <a:noFill/>
          <a:ln cap="flat" cmpd="sng" w="57150">
            <a:solidFill>
              <a:srgbClr val="3A3838"/>
            </a:solidFill>
            <a:prstDash val="solid"/>
            <a:miter lim="800000"/>
            <a:headEnd len="sm" w="sm" type="none"/>
            <a:tailEnd len="med" w="med" type="triangle"/>
          </a:ln>
        </p:spPr>
      </p:cxnSp>
      <p:grpSp>
        <p:nvGrpSpPr>
          <p:cNvPr id="1033" name="Google Shape;1033;p41"/>
          <p:cNvGrpSpPr/>
          <p:nvPr/>
        </p:nvGrpSpPr>
        <p:grpSpPr>
          <a:xfrm>
            <a:off x="5463223" y="4116987"/>
            <a:ext cx="1240489" cy="1378735"/>
            <a:chOff x="5523467" y="5054513"/>
            <a:chExt cx="1240489" cy="1378735"/>
          </a:xfrm>
        </p:grpSpPr>
        <p:cxnSp>
          <p:nvCxnSpPr>
            <p:cNvPr id="1034" name="Google Shape;1034;p41"/>
            <p:cNvCxnSpPr/>
            <p:nvPr/>
          </p:nvCxnSpPr>
          <p:spPr>
            <a:xfrm rot="10800000">
              <a:off x="6763956" y="5054513"/>
              <a:ext cx="0" cy="1378735"/>
            </a:xfrm>
            <a:prstGeom prst="straightConnector1">
              <a:avLst/>
            </a:prstGeom>
            <a:noFill/>
            <a:ln cap="flat" cmpd="sng" w="28575">
              <a:solidFill>
                <a:srgbClr val="757070"/>
              </a:solidFill>
              <a:prstDash val="solid"/>
              <a:miter lim="800000"/>
              <a:headEnd len="sm" w="sm" type="none"/>
              <a:tailEnd len="sm" w="sm" type="none"/>
            </a:ln>
          </p:spPr>
        </p:cxnSp>
        <p:cxnSp>
          <p:nvCxnSpPr>
            <p:cNvPr id="1035" name="Google Shape;1035;p41"/>
            <p:cNvCxnSpPr/>
            <p:nvPr/>
          </p:nvCxnSpPr>
          <p:spPr>
            <a:xfrm rot="10800000">
              <a:off x="5526096" y="5066045"/>
              <a:ext cx="1237860" cy="0"/>
            </a:xfrm>
            <a:prstGeom prst="straightConnector1">
              <a:avLst/>
            </a:prstGeom>
            <a:noFill/>
            <a:ln cap="flat" cmpd="sng" w="28575">
              <a:solidFill>
                <a:srgbClr val="757070"/>
              </a:solidFill>
              <a:prstDash val="solid"/>
              <a:miter lim="800000"/>
              <a:headEnd len="sm" w="sm" type="none"/>
              <a:tailEnd len="sm" w="sm" type="none"/>
            </a:ln>
          </p:spPr>
        </p:cxnSp>
        <p:cxnSp>
          <p:nvCxnSpPr>
            <p:cNvPr id="1036" name="Google Shape;1036;p41"/>
            <p:cNvCxnSpPr/>
            <p:nvPr/>
          </p:nvCxnSpPr>
          <p:spPr>
            <a:xfrm rot="10800000">
              <a:off x="5523467" y="6418434"/>
              <a:ext cx="1240489" cy="0"/>
            </a:xfrm>
            <a:prstGeom prst="straightConnector1">
              <a:avLst/>
            </a:prstGeom>
            <a:noFill/>
            <a:ln cap="flat" cmpd="sng" w="28575">
              <a:solidFill>
                <a:srgbClr val="757070"/>
              </a:solidFill>
              <a:prstDash val="solid"/>
              <a:miter lim="800000"/>
              <a:headEnd len="sm" w="sm" type="none"/>
              <a:tailEnd len="sm" w="sm" type="none"/>
            </a:ln>
          </p:spPr>
        </p:cxnSp>
        <p:cxnSp>
          <p:nvCxnSpPr>
            <p:cNvPr id="1037" name="Google Shape;1037;p41"/>
            <p:cNvCxnSpPr/>
            <p:nvPr/>
          </p:nvCxnSpPr>
          <p:spPr>
            <a:xfrm>
              <a:off x="5536739" y="5062771"/>
              <a:ext cx="0" cy="598324"/>
            </a:xfrm>
            <a:prstGeom prst="straightConnector1">
              <a:avLst/>
            </a:prstGeom>
            <a:noFill/>
            <a:ln cap="flat" cmpd="sng" w="28575">
              <a:solidFill>
                <a:srgbClr val="757070"/>
              </a:solidFill>
              <a:prstDash val="solid"/>
              <a:miter lim="800000"/>
              <a:headEnd len="sm" w="sm" type="none"/>
              <a:tailEnd len="sm" w="sm" type="none"/>
            </a:ln>
          </p:spPr>
        </p:cxnSp>
        <p:cxnSp>
          <p:nvCxnSpPr>
            <p:cNvPr id="1038" name="Google Shape;1038;p41"/>
            <p:cNvCxnSpPr/>
            <p:nvPr/>
          </p:nvCxnSpPr>
          <p:spPr>
            <a:xfrm>
              <a:off x="5536738" y="5819647"/>
              <a:ext cx="2" cy="598787"/>
            </a:xfrm>
            <a:prstGeom prst="straightConnector1">
              <a:avLst/>
            </a:prstGeom>
            <a:noFill/>
            <a:ln cap="flat" cmpd="sng" w="28575">
              <a:solidFill>
                <a:srgbClr val="757070"/>
              </a:solidFill>
              <a:prstDash val="solid"/>
              <a:miter lim="800000"/>
              <a:headEnd len="sm" w="sm" type="none"/>
              <a:tailEnd len="sm" w="sm" type="none"/>
            </a:ln>
          </p:spPr>
        </p:cxnSp>
      </p:grpSp>
      <p:grpSp>
        <p:nvGrpSpPr>
          <p:cNvPr id="1039" name="Google Shape;1039;p41"/>
          <p:cNvGrpSpPr/>
          <p:nvPr/>
        </p:nvGrpSpPr>
        <p:grpSpPr>
          <a:xfrm>
            <a:off x="5980361" y="4678638"/>
            <a:ext cx="2529621" cy="120284"/>
            <a:chOff x="1304925" y="2789377"/>
            <a:chExt cx="2943225" cy="139951"/>
          </a:xfrm>
        </p:grpSpPr>
        <p:cxnSp>
          <p:nvCxnSpPr>
            <p:cNvPr id="1040" name="Google Shape;1040;p41"/>
            <p:cNvCxnSpPr/>
            <p:nvPr/>
          </p:nvCxnSpPr>
          <p:spPr>
            <a:xfrm>
              <a:off x="1304925" y="2929328"/>
              <a:ext cx="2943225" cy="0"/>
            </a:xfrm>
            <a:prstGeom prst="straightConnector1">
              <a:avLst/>
            </a:prstGeom>
            <a:noFill/>
            <a:ln cap="flat" cmpd="sng" w="165100">
              <a:solidFill>
                <a:srgbClr val="FFC000"/>
              </a:solidFill>
              <a:prstDash val="solid"/>
              <a:miter lim="800000"/>
              <a:headEnd len="sm" w="sm" type="none"/>
              <a:tailEnd len="sm" w="sm" type="none"/>
            </a:ln>
          </p:spPr>
        </p:cxnSp>
        <p:cxnSp>
          <p:nvCxnSpPr>
            <p:cNvPr id="1041" name="Google Shape;1041;p41"/>
            <p:cNvCxnSpPr/>
            <p:nvPr/>
          </p:nvCxnSpPr>
          <p:spPr>
            <a:xfrm>
              <a:off x="1670893" y="2789377"/>
              <a:ext cx="2211288" cy="0"/>
            </a:xfrm>
            <a:prstGeom prst="straightConnector1">
              <a:avLst/>
            </a:prstGeom>
            <a:noFill/>
            <a:ln cap="flat" cmpd="sng" w="165100">
              <a:solidFill>
                <a:srgbClr val="AEABAB"/>
              </a:solidFill>
              <a:prstDash val="solid"/>
              <a:miter lim="800000"/>
              <a:headEnd len="sm" w="sm" type="none"/>
              <a:tailEnd len="sm" w="sm" type="none"/>
            </a:ln>
          </p:spPr>
        </p:cxnSp>
      </p:grpSp>
      <p:cxnSp>
        <p:nvCxnSpPr>
          <p:cNvPr id="1042" name="Google Shape;1042;p41"/>
          <p:cNvCxnSpPr/>
          <p:nvPr/>
        </p:nvCxnSpPr>
        <p:spPr>
          <a:xfrm>
            <a:off x="7242544" y="4379476"/>
            <a:ext cx="0" cy="680819"/>
          </a:xfrm>
          <a:prstGeom prst="straightConnector1">
            <a:avLst/>
          </a:prstGeom>
          <a:noFill/>
          <a:ln cap="flat" cmpd="sng" w="38100">
            <a:solidFill>
              <a:srgbClr val="171616"/>
            </a:solidFill>
            <a:prstDash val="solid"/>
            <a:miter lim="800000"/>
            <a:headEnd len="med" w="med" type="triangle"/>
            <a:tailEnd len="med" w="med" type="triangle"/>
          </a:ln>
        </p:spPr>
      </p:cxnSp>
      <p:sp>
        <p:nvSpPr>
          <p:cNvPr id="1043" name="Google Shape;1043;p41"/>
          <p:cNvSpPr/>
          <p:nvPr/>
        </p:nvSpPr>
        <p:spPr>
          <a:xfrm rot="10800000">
            <a:off x="5222678" y="2252923"/>
            <a:ext cx="4015576" cy="2793535"/>
          </a:xfrm>
          <a:prstGeom prst="arc">
            <a:avLst>
              <a:gd fmla="val 12783883" name="adj1"/>
              <a:gd fmla="val 19663612"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044" name="Google Shape;1044;p41"/>
          <p:cNvPicPr preferRelativeResize="0"/>
          <p:nvPr/>
        </p:nvPicPr>
        <p:blipFill rotWithShape="1">
          <a:blip r:embed="rId6">
            <a:alphaModFix/>
          </a:blip>
          <a:srcRect b="0" l="0" r="0" t="0"/>
          <a:stretch/>
        </p:blipFill>
        <p:spPr>
          <a:xfrm>
            <a:off x="1615328" y="5295466"/>
            <a:ext cx="2295033" cy="806929"/>
          </a:xfrm>
          <a:prstGeom prst="rect">
            <a:avLst/>
          </a:prstGeom>
          <a:noFill/>
          <a:ln>
            <a:noFill/>
          </a:ln>
        </p:spPr>
      </p:pic>
      <p:sp>
        <p:nvSpPr>
          <p:cNvPr id="1045" name="Google Shape;1045;p41"/>
          <p:cNvSpPr/>
          <p:nvPr/>
        </p:nvSpPr>
        <p:spPr>
          <a:xfrm flipH="1">
            <a:off x="1779115" y="5328286"/>
            <a:ext cx="1184110" cy="1274966"/>
          </a:xfrm>
          <a:prstGeom prst="arc">
            <a:avLst>
              <a:gd fmla="val 16200000" name="adj1"/>
              <a:gd fmla="val 18610945" name="adj2"/>
            </a:avLst>
          </a:prstGeom>
          <a:noFill/>
          <a:ln cap="flat" cmpd="sng" w="19050">
            <a:solidFill>
              <a:srgbClr val="FF0000"/>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046" name="Google Shape;1046;p41"/>
          <p:cNvGrpSpPr/>
          <p:nvPr/>
        </p:nvGrpSpPr>
        <p:grpSpPr>
          <a:xfrm>
            <a:off x="6815328" y="3647680"/>
            <a:ext cx="854431" cy="675189"/>
            <a:chOff x="6792268" y="3562096"/>
            <a:chExt cx="854431" cy="675189"/>
          </a:xfrm>
        </p:grpSpPr>
        <p:sp>
          <p:nvSpPr>
            <p:cNvPr id="1047" name="Google Shape;1047;p41"/>
            <p:cNvSpPr/>
            <p:nvPr/>
          </p:nvSpPr>
          <p:spPr>
            <a:xfrm>
              <a:off x="6792268" y="4093755"/>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8" name="Google Shape;1048;p41"/>
            <p:cNvSpPr/>
            <p:nvPr/>
          </p:nvSpPr>
          <p:spPr>
            <a:xfrm>
              <a:off x="6792268" y="3926972"/>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9" name="Google Shape;1049;p41"/>
            <p:cNvSpPr/>
            <p:nvPr/>
          </p:nvSpPr>
          <p:spPr>
            <a:xfrm>
              <a:off x="6792268" y="3764549"/>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0" name="Google Shape;1050;p41"/>
            <p:cNvSpPr/>
            <p:nvPr/>
          </p:nvSpPr>
          <p:spPr>
            <a:xfrm>
              <a:off x="6792268" y="3643442"/>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1" name="Google Shape;1051;p41"/>
            <p:cNvSpPr/>
            <p:nvPr/>
          </p:nvSpPr>
          <p:spPr>
            <a:xfrm>
              <a:off x="6792268" y="3562096"/>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1052" name="Google Shape;1052;p41"/>
          <p:cNvGrpSpPr/>
          <p:nvPr/>
        </p:nvGrpSpPr>
        <p:grpSpPr>
          <a:xfrm rot="10800000">
            <a:off x="6815328" y="5147717"/>
            <a:ext cx="854431" cy="675189"/>
            <a:chOff x="6792268" y="3562096"/>
            <a:chExt cx="854431" cy="675189"/>
          </a:xfrm>
        </p:grpSpPr>
        <p:sp>
          <p:nvSpPr>
            <p:cNvPr id="1053" name="Google Shape;1053;p41"/>
            <p:cNvSpPr/>
            <p:nvPr/>
          </p:nvSpPr>
          <p:spPr>
            <a:xfrm>
              <a:off x="6792268" y="4093755"/>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4" name="Google Shape;1054;p41"/>
            <p:cNvSpPr/>
            <p:nvPr/>
          </p:nvSpPr>
          <p:spPr>
            <a:xfrm>
              <a:off x="6792268" y="3926972"/>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5" name="Google Shape;1055;p41"/>
            <p:cNvSpPr/>
            <p:nvPr/>
          </p:nvSpPr>
          <p:spPr>
            <a:xfrm>
              <a:off x="6792268" y="3764549"/>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6" name="Google Shape;1056;p41"/>
            <p:cNvSpPr/>
            <p:nvPr/>
          </p:nvSpPr>
          <p:spPr>
            <a:xfrm>
              <a:off x="6792268" y="3643442"/>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7" name="Google Shape;1057;p41"/>
            <p:cNvSpPr/>
            <p:nvPr/>
          </p:nvSpPr>
          <p:spPr>
            <a:xfrm>
              <a:off x="6792268" y="3562096"/>
              <a:ext cx="854431" cy="143530"/>
            </a:xfrm>
            <a:custGeom>
              <a:rect b="b" l="l" r="r" t="t"/>
              <a:pathLst>
                <a:path extrusionOk="0" h="954516" w="2005263">
                  <a:moveTo>
                    <a:pt x="0" y="938474"/>
                  </a:moveTo>
                  <a:cubicBezTo>
                    <a:pt x="338221" y="467905"/>
                    <a:pt x="676443" y="-2663"/>
                    <a:pt x="1010653" y="11"/>
                  </a:cubicBezTo>
                  <a:cubicBezTo>
                    <a:pt x="1344863" y="2685"/>
                    <a:pt x="1822116" y="762011"/>
                    <a:pt x="2005263" y="954516"/>
                  </a:cubicBezTo>
                </a:path>
              </a:pathLst>
            </a:custGeom>
            <a:noFill/>
            <a:ln cap="flat" cmpd="sng" w="12700">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58" name="Google Shape;1058;p41"/>
          <p:cNvSpPr txBox="1"/>
          <p:nvPr/>
        </p:nvSpPr>
        <p:spPr>
          <a:xfrm>
            <a:off x="5326192" y="2880209"/>
            <a:ext cx="2925895"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1E4E79"/>
                </a:solidFill>
                <a:latin typeface="Arial"/>
                <a:ea typeface="Arial"/>
                <a:cs typeface="Arial"/>
                <a:sym typeface="Arial"/>
              </a:rPr>
              <a:t>③電圧の向きが交互に変わると…</a:t>
            </a:r>
            <a:endParaRPr b="1" i="0" sz="1400" u="none" cap="none" strike="noStrike">
              <a:solidFill>
                <a:srgbClr val="1E4E79"/>
              </a:solidFill>
              <a:latin typeface="Arial"/>
              <a:ea typeface="Arial"/>
              <a:cs typeface="Arial"/>
              <a:sym typeface="Arial"/>
            </a:endParaRPr>
          </a:p>
        </p:txBody>
      </p:sp>
      <p:sp>
        <p:nvSpPr>
          <p:cNvPr id="1059" name="Google Shape;1059;p41"/>
          <p:cNvSpPr/>
          <p:nvPr/>
        </p:nvSpPr>
        <p:spPr>
          <a:xfrm flipH="1">
            <a:off x="7992363" y="3584594"/>
            <a:ext cx="530754" cy="593208"/>
          </a:xfrm>
          <a:prstGeom prst="lightningBolt">
            <a:avLst/>
          </a:prstGeom>
          <a:solidFill>
            <a:srgbClr val="FFFF0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0" name="Google Shape;1060;p41"/>
          <p:cNvSpPr/>
          <p:nvPr/>
        </p:nvSpPr>
        <p:spPr>
          <a:xfrm flipH="1" rot="2641426">
            <a:off x="8360889" y="3704574"/>
            <a:ext cx="356289" cy="593208"/>
          </a:xfrm>
          <a:prstGeom prst="lightningBolt">
            <a:avLst/>
          </a:prstGeom>
          <a:solidFill>
            <a:srgbClr val="FFFF00"/>
          </a:solidFill>
          <a:ln cap="flat" cmpd="sng" w="12700">
            <a:solidFill>
              <a:srgbClr val="75707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1" name="Google Shape;1061;p41"/>
          <p:cNvSpPr txBox="1"/>
          <p:nvPr/>
        </p:nvSpPr>
        <p:spPr>
          <a:xfrm rot="558157">
            <a:off x="7885863" y="3390755"/>
            <a:ext cx="1525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1E4E79"/>
                </a:solidFill>
                <a:latin typeface="Arial"/>
                <a:ea typeface="Arial"/>
                <a:cs typeface="Arial"/>
                <a:sym typeface="Arial"/>
              </a:rPr>
              <a:t>ﾋﾞｰｰｰｰｰｰｰ</a:t>
            </a:r>
            <a:endParaRPr b="0" i="0" sz="1400" u="none" cap="none" strike="noStrike">
              <a:solidFill>
                <a:srgbClr val="000000"/>
              </a:solidFill>
              <a:latin typeface="Arial"/>
              <a:ea typeface="Arial"/>
              <a:cs typeface="Arial"/>
              <a:sym typeface="Arial"/>
            </a:endParaRPr>
          </a:p>
        </p:txBody>
      </p:sp>
      <p:sp>
        <p:nvSpPr>
          <p:cNvPr id="1062" name="Google Shape;1062;p41"/>
          <p:cNvSpPr txBox="1"/>
          <p:nvPr/>
        </p:nvSpPr>
        <p:spPr>
          <a:xfrm>
            <a:off x="7847298" y="4132705"/>
            <a:ext cx="1525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音波発生!!</a:t>
            </a:r>
            <a:endParaRPr b="1" i="0" sz="1400" u="none" cap="none" strike="noStrike">
              <a:solidFill>
                <a:srgbClr val="FF0000"/>
              </a:solidFill>
              <a:latin typeface="Arial"/>
              <a:ea typeface="Arial"/>
              <a:cs typeface="Arial"/>
              <a:sym typeface="Arial"/>
            </a:endParaRPr>
          </a:p>
        </p:txBody>
      </p:sp>
      <p:sp>
        <p:nvSpPr>
          <p:cNvPr id="1063" name="Google Shape;1063;p41"/>
          <p:cNvSpPr/>
          <p:nvPr/>
        </p:nvSpPr>
        <p:spPr>
          <a:xfrm>
            <a:off x="6824151" y="2025259"/>
            <a:ext cx="10823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3F3F3F"/>
                </a:solidFill>
                <a:latin typeface="Arial"/>
                <a:ea typeface="Arial"/>
                <a:cs typeface="Arial"/>
                <a:sym typeface="Arial"/>
              </a:rPr>
              <a:t>圧電振動板</a:t>
            </a:r>
            <a:endParaRPr b="1" i="0" sz="1400" u="none" cap="none" strike="noStrike">
              <a:solidFill>
                <a:srgbClr val="3F3F3F"/>
              </a:solidFill>
              <a:latin typeface="Arial"/>
              <a:ea typeface="Arial"/>
              <a:cs typeface="Arial"/>
              <a:sym typeface="Arial"/>
            </a:endParaRPr>
          </a:p>
        </p:txBody>
      </p:sp>
      <p:sp>
        <p:nvSpPr>
          <p:cNvPr id="1064" name="Google Shape;1064;p41"/>
          <p:cNvSpPr/>
          <p:nvPr/>
        </p:nvSpPr>
        <p:spPr>
          <a:xfrm>
            <a:off x="4477707" y="4184394"/>
            <a:ext cx="343530" cy="707358"/>
          </a:xfrm>
          <a:prstGeom prst="rightArrow">
            <a:avLst>
              <a:gd fmla="val 50000" name="adj1"/>
              <a:gd fmla="val 50000" name="adj2"/>
            </a:avLst>
          </a:prstGeom>
          <a:solidFill>
            <a:srgbClr val="CEE0FE"/>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5" name="Google Shape;1065;p41"/>
          <p:cNvSpPr/>
          <p:nvPr/>
        </p:nvSpPr>
        <p:spPr>
          <a:xfrm>
            <a:off x="5363569" y="4671113"/>
            <a:ext cx="240790" cy="240790"/>
          </a:xfrm>
          <a:prstGeom prst="ellipse">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6" name="Google Shape;1066;p41"/>
          <p:cNvSpPr/>
          <p:nvPr/>
        </p:nvSpPr>
        <p:spPr>
          <a:xfrm>
            <a:off x="5382235" y="4764273"/>
            <a:ext cx="211120" cy="57373"/>
          </a:xfrm>
          <a:custGeom>
            <a:rect b="b" l="l" r="r" t="t"/>
            <a:pathLst>
              <a:path extrusionOk="0" h="151104" w="402671">
                <a:moveTo>
                  <a:pt x="0" y="142633"/>
                </a:moveTo>
                <a:cubicBezTo>
                  <a:pt x="50334" y="70627"/>
                  <a:pt x="100668" y="-1378"/>
                  <a:pt x="142613" y="20"/>
                </a:cubicBezTo>
                <a:cubicBezTo>
                  <a:pt x="184558" y="1418"/>
                  <a:pt x="208327" y="148226"/>
                  <a:pt x="251670" y="151022"/>
                </a:cubicBezTo>
                <a:cubicBezTo>
                  <a:pt x="295013" y="153818"/>
                  <a:pt x="348842" y="85308"/>
                  <a:pt x="402671" y="16798"/>
                </a:cubicBezTo>
              </a:path>
            </a:pathLst>
          </a:cu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4"/>
          <p:cNvSpPr txBox="1"/>
          <p:nvPr/>
        </p:nvSpPr>
        <p:spPr>
          <a:xfrm>
            <a:off x="1573972" y="-46650"/>
            <a:ext cx="7879028"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★近接センサの原理</a:t>
            </a:r>
            <a:endParaRPr b="1" i="0" sz="2889" u="none" cap="none" strike="noStrike">
              <a:solidFill>
                <a:schemeClr val="lt1"/>
              </a:solidFill>
              <a:latin typeface="Arial"/>
              <a:ea typeface="Arial"/>
              <a:cs typeface="Arial"/>
              <a:sym typeface="Arial"/>
            </a:endParaRPr>
          </a:p>
        </p:txBody>
      </p:sp>
      <p:sp>
        <p:nvSpPr>
          <p:cNvPr id="1072" name="Google Shape;1072;p14"/>
          <p:cNvSpPr/>
          <p:nvPr/>
        </p:nvSpPr>
        <p:spPr>
          <a:xfrm>
            <a:off x="6391417" y="805019"/>
            <a:ext cx="2889300" cy="51657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4"/>
          <p:cNvSpPr txBox="1"/>
          <p:nvPr/>
        </p:nvSpPr>
        <p:spPr>
          <a:xfrm>
            <a:off x="543442" y="856419"/>
            <a:ext cx="40560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ja-JP" sz="1400" u="none" cap="none" strike="noStrike">
                <a:solidFill>
                  <a:srgbClr val="000000"/>
                </a:solidFill>
                <a:latin typeface="Arial"/>
                <a:ea typeface="Arial"/>
                <a:cs typeface="Arial"/>
                <a:sym typeface="Arial"/>
              </a:rPr>
              <a:t>近接センサ</a:t>
            </a:r>
            <a:endParaRPr b="0" i="0" sz="1400" u="none" cap="none" strike="noStrike">
              <a:solidFill>
                <a:srgbClr val="000000"/>
              </a:solidFill>
              <a:latin typeface="Arial"/>
              <a:ea typeface="Arial"/>
              <a:cs typeface="Arial"/>
              <a:sym typeface="Arial"/>
            </a:endParaRPr>
          </a:p>
        </p:txBody>
      </p:sp>
      <p:pic>
        <p:nvPicPr>
          <p:cNvPr id="1074" name="Google Shape;1074;p14"/>
          <p:cNvPicPr preferRelativeResize="0"/>
          <p:nvPr/>
        </p:nvPicPr>
        <p:blipFill rotWithShape="1">
          <a:blip r:embed="rId3">
            <a:alphaModFix/>
          </a:blip>
          <a:srcRect b="0" l="0" r="0" t="0"/>
          <a:stretch/>
        </p:blipFill>
        <p:spPr>
          <a:xfrm>
            <a:off x="3498510" y="1266280"/>
            <a:ext cx="2494075" cy="2722723"/>
          </a:xfrm>
          <a:prstGeom prst="rect">
            <a:avLst/>
          </a:prstGeom>
          <a:noFill/>
          <a:ln>
            <a:noFill/>
          </a:ln>
        </p:spPr>
      </p:pic>
      <p:pic>
        <p:nvPicPr>
          <p:cNvPr id="1075" name="Google Shape;1075;p14"/>
          <p:cNvPicPr preferRelativeResize="0"/>
          <p:nvPr/>
        </p:nvPicPr>
        <p:blipFill rotWithShape="1">
          <a:blip r:embed="rId4">
            <a:alphaModFix/>
          </a:blip>
          <a:srcRect b="0" l="0" r="0" t="0"/>
          <a:stretch/>
        </p:blipFill>
        <p:spPr>
          <a:xfrm>
            <a:off x="654267" y="2154194"/>
            <a:ext cx="1885950" cy="1885950"/>
          </a:xfrm>
          <a:prstGeom prst="rect">
            <a:avLst/>
          </a:prstGeom>
          <a:noFill/>
          <a:ln>
            <a:noFill/>
          </a:ln>
        </p:spPr>
      </p:pic>
      <p:sp>
        <p:nvSpPr>
          <p:cNvPr id="1076" name="Google Shape;1076;p14"/>
          <p:cNvSpPr/>
          <p:nvPr/>
        </p:nvSpPr>
        <p:spPr>
          <a:xfrm>
            <a:off x="6860792" y="2986794"/>
            <a:ext cx="630900" cy="12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4"/>
          <p:cNvSpPr/>
          <p:nvPr/>
        </p:nvSpPr>
        <p:spPr>
          <a:xfrm>
            <a:off x="7491792" y="3007269"/>
            <a:ext cx="182700" cy="207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4"/>
          <p:cNvSpPr/>
          <p:nvPr/>
        </p:nvSpPr>
        <p:spPr>
          <a:xfrm>
            <a:off x="8232392" y="2986794"/>
            <a:ext cx="630900" cy="12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4"/>
          <p:cNvSpPr/>
          <p:nvPr/>
        </p:nvSpPr>
        <p:spPr>
          <a:xfrm>
            <a:off x="8101392" y="3235869"/>
            <a:ext cx="182700" cy="2076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80" name="Google Shape;1080;p14"/>
          <p:cNvCxnSpPr/>
          <p:nvPr/>
        </p:nvCxnSpPr>
        <p:spPr>
          <a:xfrm rot="10800000">
            <a:off x="8156192" y="2946744"/>
            <a:ext cx="0" cy="254700"/>
          </a:xfrm>
          <a:prstGeom prst="straightConnector1">
            <a:avLst/>
          </a:prstGeom>
          <a:noFill/>
          <a:ln cap="flat" cmpd="sng" w="9525">
            <a:solidFill>
              <a:schemeClr val="dk2"/>
            </a:solidFill>
            <a:prstDash val="solid"/>
            <a:round/>
            <a:headEnd len="med" w="med" type="triangle"/>
            <a:tailEnd len="med" w="med" type="triangle"/>
          </a:ln>
        </p:spPr>
      </p:cxnSp>
      <p:sp>
        <p:nvSpPr>
          <p:cNvPr id="1081" name="Google Shape;1081;p14"/>
          <p:cNvSpPr txBox="1"/>
          <p:nvPr/>
        </p:nvSpPr>
        <p:spPr>
          <a:xfrm>
            <a:off x="8215042" y="3058982"/>
            <a:ext cx="630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Arial"/>
                <a:ea typeface="Arial"/>
                <a:cs typeface="Arial"/>
                <a:sym typeface="Arial"/>
              </a:rPr>
              <a:t>4mm</a:t>
            </a:r>
            <a:endParaRPr b="0" i="0" sz="800" u="none" cap="none" strike="noStrike">
              <a:solidFill>
                <a:srgbClr val="000000"/>
              </a:solidFill>
              <a:latin typeface="Arial"/>
              <a:ea typeface="Arial"/>
              <a:cs typeface="Arial"/>
              <a:sym typeface="Arial"/>
            </a:endParaRPr>
          </a:p>
        </p:txBody>
      </p:sp>
      <p:sp>
        <p:nvSpPr>
          <p:cNvPr id="1082" name="Google Shape;1082;p14"/>
          <p:cNvSpPr/>
          <p:nvPr/>
        </p:nvSpPr>
        <p:spPr>
          <a:xfrm>
            <a:off x="6678117" y="1623669"/>
            <a:ext cx="2250025" cy="1253425"/>
          </a:xfrm>
          <a:prstGeom prst="flowChartMagneticDrum">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4"/>
          <p:cNvSpPr txBox="1"/>
          <p:nvPr/>
        </p:nvSpPr>
        <p:spPr>
          <a:xfrm>
            <a:off x="8047692" y="3466869"/>
            <a:ext cx="581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近接2</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P13</a:t>
            </a:r>
            <a:endParaRPr b="0" i="0" sz="1000" u="none" cap="none" strike="noStrike">
              <a:solidFill>
                <a:srgbClr val="000000"/>
              </a:solidFill>
              <a:latin typeface="Arial"/>
              <a:ea typeface="Arial"/>
              <a:cs typeface="Arial"/>
              <a:sym typeface="Arial"/>
            </a:endParaRPr>
          </a:p>
        </p:txBody>
      </p:sp>
      <p:sp>
        <p:nvSpPr>
          <p:cNvPr id="1084" name="Google Shape;1084;p14"/>
          <p:cNvSpPr txBox="1"/>
          <p:nvPr/>
        </p:nvSpPr>
        <p:spPr>
          <a:xfrm>
            <a:off x="7209492" y="3238269"/>
            <a:ext cx="581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近接１</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P8</a:t>
            </a:r>
            <a:endParaRPr b="0" i="0" sz="1000" u="none" cap="none" strike="noStrike">
              <a:solidFill>
                <a:srgbClr val="000000"/>
              </a:solidFill>
              <a:latin typeface="Arial"/>
              <a:ea typeface="Arial"/>
              <a:cs typeface="Arial"/>
              <a:sym typeface="Arial"/>
            </a:endParaRPr>
          </a:p>
        </p:txBody>
      </p:sp>
      <p:sp>
        <p:nvSpPr>
          <p:cNvPr id="1085" name="Google Shape;1085;p14"/>
          <p:cNvSpPr/>
          <p:nvPr/>
        </p:nvSpPr>
        <p:spPr>
          <a:xfrm>
            <a:off x="7796592" y="3083469"/>
            <a:ext cx="182700" cy="207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4"/>
          <p:cNvSpPr/>
          <p:nvPr/>
        </p:nvSpPr>
        <p:spPr>
          <a:xfrm>
            <a:off x="7847330" y="2893969"/>
            <a:ext cx="87300" cy="20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4"/>
          <p:cNvSpPr txBox="1"/>
          <p:nvPr/>
        </p:nvSpPr>
        <p:spPr>
          <a:xfrm>
            <a:off x="7701379" y="3238269"/>
            <a:ext cx="388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SW</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P1</a:t>
            </a:r>
            <a:endParaRPr b="0" i="0" sz="1000" u="none" cap="none" strike="noStrike">
              <a:solidFill>
                <a:srgbClr val="000000"/>
              </a:solidFill>
              <a:latin typeface="Arial"/>
              <a:ea typeface="Arial"/>
              <a:cs typeface="Arial"/>
              <a:sym typeface="Arial"/>
            </a:endParaRPr>
          </a:p>
        </p:txBody>
      </p:sp>
      <p:sp>
        <p:nvSpPr>
          <p:cNvPr id="1088" name="Google Shape;1088;p14"/>
          <p:cNvSpPr txBox="1"/>
          <p:nvPr/>
        </p:nvSpPr>
        <p:spPr>
          <a:xfrm>
            <a:off x="6566317" y="910569"/>
            <a:ext cx="272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最初のスロープ部分での判別</a:t>
            </a:r>
            <a:endParaRPr b="1" i="0" sz="1400" u="none" cap="none" strike="noStrike">
              <a:solidFill>
                <a:srgbClr val="000000"/>
              </a:solidFill>
              <a:latin typeface="Arial"/>
              <a:ea typeface="Arial"/>
              <a:cs typeface="Arial"/>
              <a:sym typeface="Arial"/>
            </a:endParaRPr>
          </a:p>
        </p:txBody>
      </p:sp>
      <p:graphicFrame>
        <p:nvGraphicFramePr>
          <p:cNvPr id="1089" name="Google Shape;1089;p14"/>
          <p:cNvGraphicFramePr/>
          <p:nvPr/>
        </p:nvGraphicFramePr>
        <p:xfrm>
          <a:off x="6694142" y="4461244"/>
          <a:ext cx="3000000" cy="3000000"/>
        </p:xfrm>
        <a:graphic>
          <a:graphicData uri="http://schemas.openxmlformats.org/drawingml/2006/table">
            <a:tbl>
              <a:tblPr>
                <a:noFill/>
                <a:tableStyleId>{91DD3194-9705-4F8F-8427-A3C532AA96CF}</a:tableStyleId>
              </a:tblPr>
              <a:tblGrid>
                <a:gridCol w="573700"/>
                <a:gridCol w="573700"/>
                <a:gridCol w="573700"/>
                <a:gridCol w="573700"/>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ja-JP" sz="900" u="none" cap="none" strike="noStrike">
                          <a:solidFill>
                            <a:schemeClr val="dk1"/>
                          </a:solidFill>
                        </a:rPr>
                        <a:t>スチール</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ja-JP" sz="900" u="none" cap="none" strike="noStrike"/>
                        <a:t>アルミ</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ja-JP" sz="900" u="none" cap="none" strike="noStrike"/>
                        <a:t>PET</a:t>
                      </a:r>
                      <a:endParaRPr sz="9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t>P8</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solidFill>
                            <a:schemeClr val="dk1"/>
                          </a:solidFill>
                        </a:rPr>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ja-JP" sz="1400" u="none" cap="none" strike="noStrike">
                          <a:solidFill>
                            <a:schemeClr val="dk1"/>
                          </a:solidFill>
                        </a:rPr>
                        <a:t>×</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t>P13</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solidFill>
                            <a:schemeClr val="dk1"/>
                          </a:solidFill>
                        </a:rPr>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ja-JP" sz="1400" u="none" cap="none" strike="noStrike">
                          <a:solidFill>
                            <a:schemeClr val="dk1"/>
                          </a:solidFill>
                        </a:rPr>
                        <a:t>×</a:t>
                      </a:r>
                      <a:endParaRPr sz="1400" u="none" cap="none" strike="noStrike"/>
                    </a:p>
                  </a:txBody>
                  <a:tcPr marT="91425" marB="91425" marR="91425" marL="91425"/>
                </a:tc>
              </a:tr>
            </a:tbl>
          </a:graphicData>
        </a:graphic>
      </p:graphicFrame>
      <p:pic>
        <p:nvPicPr>
          <p:cNvPr id="1090" name="Google Shape;1090;p14"/>
          <p:cNvPicPr preferRelativeResize="0"/>
          <p:nvPr/>
        </p:nvPicPr>
        <p:blipFill rotWithShape="1">
          <a:blip r:embed="rId5">
            <a:alphaModFix/>
          </a:blip>
          <a:srcRect b="0" l="47791" r="0" t="0"/>
          <a:stretch/>
        </p:blipFill>
        <p:spPr>
          <a:xfrm>
            <a:off x="3778474" y="4050072"/>
            <a:ext cx="2299396" cy="2265579"/>
          </a:xfrm>
          <a:prstGeom prst="rect">
            <a:avLst/>
          </a:prstGeom>
          <a:noFill/>
          <a:ln>
            <a:noFill/>
          </a:ln>
        </p:spPr>
      </p:pic>
      <p:pic>
        <p:nvPicPr>
          <p:cNvPr id="1091" name="Google Shape;1091;p14"/>
          <p:cNvPicPr preferRelativeResize="0"/>
          <p:nvPr/>
        </p:nvPicPr>
        <p:blipFill rotWithShape="1">
          <a:blip r:embed="rId6">
            <a:alphaModFix/>
          </a:blip>
          <a:srcRect b="0" l="0" r="0" t="0"/>
          <a:stretch/>
        </p:blipFill>
        <p:spPr>
          <a:xfrm>
            <a:off x="813299" y="4552728"/>
            <a:ext cx="1558471" cy="1558471"/>
          </a:xfrm>
          <a:prstGeom prst="rect">
            <a:avLst/>
          </a:prstGeom>
          <a:noFill/>
          <a:ln>
            <a:noFill/>
          </a:ln>
        </p:spPr>
      </p:pic>
      <p:sp>
        <p:nvSpPr>
          <p:cNvPr id="1092" name="Google Shape;1092;p14"/>
          <p:cNvSpPr txBox="1"/>
          <p:nvPr/>
        </p:nvSpPr>
        <p:spPr>
          <a:xfrm>
            <a:off x="650059" y="3822195"/>
            <a:ext cx="4508400" cy="8617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000000"/>
                </a:solidFill>
                <a:latin typeface="Arial"/>
                <a:ea typeface="Arial"/>
                <a:cs typeface="Arial"/>
                <a:sym typeface="Arial"/>
              </a:rPr>
              <a:t>P13</a:t>
            </a:r>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近接センサ OMRON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TL-N5</a:t>
            </a:r>
            <a:endParaRPr b="0" i="0" sz="1400" u="none" cap="none" strike="noStrike">
              <a:solidFill>
                <a:srgbClr val="000000"/>
              </a:solidFill>
              <a:latin typeface="Arial"/>
              <a:ea typeface="Arial"/>
              <a:cs typeface="Arial"/>
              <a:sym typeface="Arial"/>
            </a:endParaRPr>
          </a:p>
        </p:txBody>
      </p:sp>
      <p:sp>
        <p:nvSpPr>
          <p:cNvPr id="1093" name="Google Shape;1093;p14"/>
          <p:cNvSpPr txBox="1"/>
          <p:nvPr/>
        </p:nvSpPr>
        <p:spPr>
          <a:xfrm>
            <a:off x="643381" y="1477724"/>
            <a:ext cx="4508400" cy="107718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000000"/>
                </a:solidFill>
                <a:latin typeface="Arial"/>
                <a:ea typeface="Arial"/>
                <a:cs typeface="Arial"/>
                <a:sym typeface="Arial"/>
              </a:rPr>
              <a:t>P8</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近接センサ OMRON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E2S-W13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42"/>
          <p:cNvSpPr txBox="1"/>
          <p:nvPr/>
        </p:nvSpPr>
        <p:spPr>
          <a:xfrm>
            <a:off x="1021824" y="486514"/>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情報とコンピュータ</a:t>
            </a:r>
            <a:endParaRPr b="1" i="0" sz="2889" u="none" cap="none" strike="noStrike">
              <a:solidFill>
                <a:schemeClr val="lt1"/>
              </a:solidFill>
              <a:latin typeface="Arial"/>
              <a:ea typeface="Arial"/>
              <a:cs typeface="Arial"/>
              <a:sym typeface="Arial"/>
            </a:endParaRPr>
          </a:p>
        </p:txBody>
      </p:sp>
      <p:sp>
        <p:nvSpPr>
          <p:cNvPr id="1099" name="Google Shape;1099;p42"/>
          <p:cNvSpPr txBox="1"/>
          <p:nvPr/>
        </p:nvSpPr>
        <p:spPr>
          <a:xfrm>
            <a:off x="1608325" y="3440430"/>
            <a:ext cx="6689351"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コンピュータの例・構成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コンピュータによる機器の自動化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コンピュータによる処理のしくみ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プログラミング言語</a:t>
            </a:r>
            <a:endParaRPr b="0" i="0" sz="2000" u="none" cap="none" strike="noStrike">
              <a:solidFill>
                <a:srgbClr val="002060"/>
              </a:solidFill>
              <a:latin typeface="Arial"/>
              <a:ea typeface="Arial"/>
              <a:cs typeface="Arial"/>
              <a:sym typeface="Arial"/>
            </a:endParaRPr>
          </a:p>
        </p:txBody>
      </p:sp>
      <p:sp>
        <p:nvSpPr>
          <p:cNvPr id="1100" name="Google Shape;1100;p42"/>
          <p:cNvSpPr txBox="1"/>
          <p:nvPr/>
        </p:nvSpPr>
        <p:spPr>
          <a:xfrm>
            <a:off x="756980" y="1407186"/>
            <a:ext cx="8392041" cy="164348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b="1" i="0" lang="ja-JP" sz="2400" u="none" cap="none" strike="noStrike">
                <a:solidFill>
                  <a:srgbClr val="002060"/>
                </a:solidFill>
                <a:latin typeface="Arial"/>
                <a:ea typeface="Arial"/>
                <a:cs typeface="Arial"/>
                <a:sym typeface="Arial"/>
              </a:rPr>
              <a:t>★コンピュータの構成と仕組みを学ぶ</a:t>
            </a:r>
            <a:endParaRPr b="1" i="0" sz="24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　私たちの生活では、コンピュータが欠かせない存在となっています。</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分別機に使用されているコンピュータを例に、基本的な構成や情報処理</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の仕組みを理解しましょう。</a:t>
            </a:r>
            <a:endParaRPr b="0" i="0" sz="2000" u="none" cap="none" strike="noStrike">
              <a:solidFill>
                <a:srgbClr val="00206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id="1105" name="Google Shape;1105;p43"/>
          <p:cNvPicPr preferRelativeResize="0"/>
          <p:nvPr/>
        </p:nvPicPr>
        <p:blipFill rotWithShape="1">
          <a:blip r:embed="rId3">
            <a:alphaModFix amt="16000"/>
          </a:blip>
          <a:srcRect b="0" l="0" r="0" t="0"/>
          <a:stretch/>
        </p:blipFill>
        <p:spPr>
          <a:xfrm>
            <a:off x="6814521" y="2610693"/>
            <a:ext cx="2892759" cy="2984385"/>
          </a:xfrm>
          <a:prstGeom prst="rect">
            <a:avLst/>
          </a:prstGeom>
          <a:noFill/>
          <a:ln>
            <a:noFill/>
          </a:ln>
        </p:spPr>
      </p:pic>
      <p:sp>
        <p:nvSpPr>
          <p:cNvPr id="1106" name="Google Shape;1106;p43"/>
          <p:cNvSpPr txBox="1"/>
          <p:nvPr/>
        </p:nvSpPr>
        <p:spPr>
          <a:xfrm>
            <a:off x="1476985" y="-46977"/>
            <a:ext cx="8054942"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コンピュータの例</a:t>
            </a:r>
            <a:endParaRPr b="1" i="0" sz="2889" u="none" cap="none" strike="noStrike">
              <a:solidFill>
                <a:schemeClr val="lt1"/>
              </a:solidFill>
              <a:latin typeface="Arial"/>
              <a:ea typeface="Arial"/>
              <a:cs typeface="Arial"/>
              <a:sym typeface="Arial"/>
            </a:endParaRPr>
          </a:p>
        </p:txBody>
      </p:sp>
      <p:sp>
        <p:nvSpPr>
          <p:cNvPr id="1107" name="Google Shape;1107;p43"/>
          <p:cNvSpPr txBox="1"/>
          <p:nvPr/>
        </p:nvSpPr>
        <p:spPr>
          <a:xfrm>
            <a:off x="518514" y="533342"/>
            <a:ext cx="932178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コンピュータは人(キーボード・音声など）や、他の装置（コンピュータ、</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センサなど）から</a:t>
            </a:r>
            <a:r>
              <a:rPr b="1" i="0" lang="ja-JP" sz="2000" u="none" cap="none" strike="noStrike">
                <a:solidFill>
                  <a:srgbClr val="002060"/>
                </a:solidFill>
                <a:latin typeface="Arial"/>
                <a:ea typeface="Arial"/>
                <a:cs typeface="Arial"/>
                <a:sym typeface="Arial"/>
              </a:rPr>
              <a:t>入力</a:t>
            </a:r>
            <a:r>
              <a:rPr b="0" i="0" lang="ja-JP" sz="2000" u="none" cap="none" strike="noStrike">
                <a:solidFill>
                  <a:srgbClr val="002060"/>
                </a:solidFill>
                <a:latin typeface="Arial"/>
                <a:ea typeface="Arial"/>
                <a:cs typeface="Arial"/>
                <a:sym typeface="Arial"/>
              </a:rPr>
              <a:t>されたデータを</a:t>
            </a:r>
            <a:r>
              <a:rPr b="1" i="0" lang="ja-JP" sz="2000" u="none" cap="none" strike="noStrike">
                <a:solidFill>
                  <a:srgbClr val="002060"/>
                </a:solidFill>
                <a:latin typeface="Arial"/>
                <a:ea typeface="Arial"/>
                <a:cs typeface="Arial"/>
                <a:sym typeface="Arial"/>
              </a:rPr>
              <a:t>記憶</a:t>
            </a:r>
            <a:r>
              <a:rPr b="0" i="0" lang="ja-JP" sz="2000" u="none" cap="none" strike="noStrike">
                <a:solidFill>
                  <a:srgbClr val="002060"/>
                </a:solidFill>
                <a:latin typeface="Arial"/>
                <a:ea typeface="Arial"/>
                <a:cs typeface="Arial"/>
                <a:sym typeface="Arial"/>
              </a:rPr>
              <a:t>し、</a:t>
            </a:r>
            <a:r>
              <a:rPr b="1" i="0" lang="ja-JP" sz="2000" u="none" cap="none" strike="noStrike">
                <a:solidFill>
                  <a:srgbClr val="002060"/>
                </a:solidFill>
                <a:latin typeface="Arial"/>
                <a:ea typeface="Arial"/>
                <a:cs typeface="Arial"/>
                <a:sym typeface="Arial"/>
              </a:rPr>
              <a:t>処理(演算)</a:t>
            </a:r>
            <a:r>
              <a:rPr b="0" i="0" lang="ja-JP" sz="2000" u="none" cap="none" strike="noStrike">
                <a:solidFill>
                  <a:srgbClr val="002060"/>
                </a:solidFill>
                <a:latin typeface="Arial"/>
                <a:ea typeface="Arial"/>
                <a:cs typeface="Arial"/>
                <a:sym typeface="Arial"/>
              </a:rPr>
              <a:t>し、</a:t>
            </a:r>
            <a:r>
              <a:rPr b="1" i="0" lang="ja-JP" sz="2000" u="none" cap="none" strike="noStrike">
                <a:solidFill>
                  <a:srgbClr val="002060"/>
                </a:solidFill>
                <a:latin typeface="Arial"/>
                <a:ea typeface="Arial"/>
                <a:cs typeface="Arial"/>
                <a:sym typeface="Arial"/>
              </a:rPr>
              <a:t>出力</a:t>
            </a:r>
            <a:r>
              <a:rPr b="0" i="0" lang="ja-JP" sz="2000" u="none" cap="none" strike="noStrike">
                <a:solidFill>
                  <a:srgbClr val="002060"/>
                </a:solidFill>
                <a:latin typeface="Arial"/>
                <a:ea typeface="Arial"/>
                <a:cs typeface="Arial"/>
                <a:sym typeface="Arial"/>
              </a:rPr>
              <a:t>することで、</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様々な機器の自動化に役立てられています。</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分別機では、下図のMicro:bitがその役割を持ちます。</a:t>
            </a:r>
            <a:endParaRPr b="0" i="0" sz="2000" u="none" cap="none" strike="noStrike">
              <a:solidFill>
                <a:srgbClr val="002060"/>
              </a:solidFill>
              <a:latin typeface="Arial"/>
              <a:ea typeface="Arial"/>
              <a:cs typeface="Arial"/>
              <a:sym typeface="Arial"/>
            </a:endParaRPr>
          </a:p>
        </p:txBody>
      </p:sp>
      <p:sp>
        <p:nvSpPr>
          <p:cNvPr id="1108" name="Google Shape;1108;p43"/>
          <p:cNvSpPr txBox="1"/>
          <p:nvPr/>
        </p:nvSpPr>
        <p:spPr>
          <a:xfrm>
            <a:off x="198720" y="2412645"/>
            <a:ext cx="9508559" cy="133878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Micro:bitはイギリスで開発された</a:t>
            </a:r>
            <a:r>
              <a:rPr b="1" i="0" lang="ja-JP" sz="1800" u="none" cap="none" strike="noStrike">
                <a:solidFill>
                  <a:srgbClr val="002060"/>
                </a:solidFill>
                <a:latin typeface="Arial"/>
                <a:ea typeface="Arial"/>
                <a:cs typeface="Arial"/>
                <a:sym typeface="Arial"/>
              </a:rPr>
              <a:t>教育向けマイコン</a:t>
            </a:r>
            <a:r>
              <a:rPr b="0" i="0" lang="ja-JP" sz="1800" u="none" cap="none" strike="noStrike">
                <a:solidFill>
                  <a:srgbClr val="002060"/>
                </a:solidFill>
                <a:latin typeface="Arial"/>
                <a:ea typeface="Arial"/>
                <a:cs typeface="Arial"/>
                <a:sym typeface="Arial"/>
              </a:rPr>
              <a:t>で、パソコンやタブレットなどで簡単にプログラミングが行えます。マイコン</a:t>
            </a:r>
            <a:r>
              <a:rPr b="0" baseline="30000" i="0" lang="ja-JP" sz="1800" u="none" cap="none" strike="noStrike">
                <a:solidFill>
                  <a:srgbClr val="002060"/>
                </a:solidFill>
                <a:latin typeface="Arial"/>
                <a:ea typeface="Arial"/>
                <a:cs typeface="Arial"/>
                <a:sym typeface="Arial"/>
              </a:rPr>
              <a:t>※1</a:t>
            </a:r>
            <a:r>
              <a:rPr b="0" i="0" lang="ja-JP" sz="1800" u="none" cap="none" strike="noStrike">
                <a:solidFill>
                  <a:srgbClr val="002060"/>
                </a:solidFill>
                <a:latin typeface="Arial"/>
                <a:ea typeface="Arial"/>
                <a:cs typeface="Arial"/>
                <a:sym typeface="Arial"/>
              </a:rPr>
              <a:t>は電気部品(モータやセンサ等)をプログラムで制御する小さなコンピュータで、身の回りの電気製品には必ず搭載されています。</a:t>
            </a:r>
            <a:endParaRPr b="0" i="0" sz="1800" u="none" cap="none" strike="noStrike">
              <a:solidFill>
                <a:srgbClr val="002060"/>
              </a:solidFill>
              <a:latin typeface="Arial"/>
              <a:ea typeface="Arial"/>
              <a:cs typeface="Arial"/>
              <a:sym typeface="Arial"/>
            </a:endParaRPr>
          </a:p>
        </p:txBody>
      </p:sp>
      <p:pic>
        <p:nvPicPr>
          <p:cNvPr id="1109" name="Google Shape;1109;p43"/>
          <p:cNvPicPr preferRelativeResize="0"/>
          <p:nvPr/>
        </p:nvPicPr>
        <p:blipFill rotWithShape="1">
          <a:blip r:embed="rId4">
            <a:alphaModFix/>
          </a:blip>
          <a:srcRect b="0" l="0" r="0" t="0"/>
          <a:stretch/>
        </p:blipFill>
        <p:spPr>
          <a:xfrm>
            <a:off x="345314" y="3711656"/>
            <a:ext cx="6219825" cy="2705100"/>
          </a:xfrm>
          <a:prstGeom prst="rect">
            <a:avLst/>
          </a:prstGeom>
          <a:noFill/>
          <a:ln>
            <a:noFill/>
          </a:ln>
        </p:spPr>
      </p:pic>
      <p:sp>
        <p:nvSpPr>
          <p:cNvPr id="1110" name="Google Shape;1110;p43"/>
          <p:cNvSpPr/>
          <p:nvPr/>
        </p:nvSpPr>
        <p:spPr>
          <a:xfrm>
            <a:off x="510777" y="6293880"/>
            <a:ext cx="41949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sng" cap="none" strike="noStrike">
                <a:solidFill>
                  <a:schemeClr val="dk1"/>
                </a:solidFill>
                <a:latin typeface="Arial"/>
                <a:ea typeface="Arial"/>
                <a:cs typeface="Arial"/>
                <a:sym typeface="Arial"/>
                <a:hlinkClick r:id="rId5">
                  <a:extLst>
                    <a:ext uri="{A12FA001-AC4F-418D-AE19-62706E023703}">
                      <ahyp:hlinkClr val="tx"/>
                    </a:ext>
                  </a:extLst>
                </a:hlinkClick>
              </a:rPr>
              <a:t>https://microbit.org/new-microbit/</a:t>
            </a:r>
            <a:r>
              <a:rPr b="0" i="0" lang="ja-JP" sz="1800" u="none" cap="none" strike="noStrike">
                <a:solidFill>
                  <a:schemeClr val="dk1"/>
                </a:solidFill>
                <a:latin typeface="Arial"/>
                <a:ea typeface="Arial"/>
                <a:cs typeface="Arial"/>
                <a:sym typeface="Arial"/>
              </a:rPr>
              <a:t>　より</a:t>
            </a:r>
            <a:endParaRPr b="0" i="0" sz="1400" u="none" cap="none" strike="noStrike">
              <a:solidFill>
                <a:srgbClr val="000000"/>
              </a:solidFill>
              <a:latin typeface="Arial"/>
              <a:ea typeface="Arial"/>
              <a:cs typeface="Arial"/>
              <a:sym typeface="Arial"/>
            </a:endParaRPr>
          </a:p>
        </p:txBody>
      </p:sp>
      <p:sp>
        <p:nvSpPr>
          <p:cNvPr id="1111" name="Google Shape;1111;p43"/>
          <p:cNvSpPr txBox="1"/>
          <p:nvPr/>
        </p:nvSpPr>
        <p:spPr>
          <a:xfrm>
            <a:off x="6814521" y="6089987"/>
            <a:ext cx="289275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※1　マイクロコンピュータの略</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44"/>
          <p:cNvSpPr txBox="1"/>
          <p:nvPr/>
        </p:nvSpPr>
        <p:spPr>
          <a:xfrm>
            <a:off x="1476985" y="-46977"/>
            <a:ext cx="8054942"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コンピュータの構成例</a:t>
            </a:r>
            <a:endParaRPr b="1" i="0" sz="2889" u="none" cap="none" strike="noStrike">
              <a:solidFill>
                <a:schemeClr val="lt1"/>
              </a:solidFill>
              <a:latin typeface="Arial"/>
              <a:ea typeface="Arial"/>
              <a:cs typeface="Arial"/>
              <a:sym typeface="Arial"/>
            </a:endParaRPr>
          </a:p>
        </p:txBody>
      </p:sp>
      <p:sp>
        <p:nvSpPr>
          <p:cNvPr id="1117" name="Google Shape;1117;p44"/>
          <p:cNvSpPr txBox="1"/>
          <p:nvPr/>
        </p:nvSpPr>
        <p:spPr>
          <a:xfrm>
            <a:off x="885781" y="3418248"/>
            <a:ext cx="3262432"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メモリ</a:t>
            </a:r>
            <a:r>
              <a:rPr b="0" i="0" lang="ja-JP" sz="1400" u="none" cap="none" strike="noStrike">
                <a:solidFill>
                  <a:srgbClr val="002060"/>
                </a:solidFill>
                <a:latin typeface="Arial"/>
                <a:ea typeface="Arial"/>
                <a:cs typeface="Arial"/>
                <a:sym typeface="Arial"/>
              </a:rPr>
              <a:t>（プロセッサに内蔵）</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プロセッサで処理するデータを</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一時的に記憶させておく部品</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プロセッサ</a:t>
            </a:r>
            <a:endParaRPr b="1"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データの処理やセンサなどの</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制御を行うコンピュータの</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中心部品　</a:t>
            </a:r>
            <a:endParaRPr b="0" i="0" sz="1200" u="none" cap="none" strike="noStrike">
              <a:solidFill>
                <a:srgbClr val="000000"/>
              </a:solidFill>
              <a:latin typeface="Arial"/>
              <a:ea typeface="Arial"/>
              <a:cs typeface="Arial"/>
              <a:sym typeface="Arial"/>
            </a:endParaRPr>
          </a:p>
        </p:txBody>
      </p:sp>
      <p:sp>
        <p:nvSpPr>
          <p:cNvPr id="1118" name="Google Shape;1118;p44"/>
          <p:cNvSpPr txBox="1"/>
          <p:nvPr/>
        </p:nvSpPr>
        <p:spPr>
          <a:xfrm>
            <a:off x="885781" y="2528252"/>
            <a:ext cx="360226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アンテナ</a:t>
            </a:r>
            <a:endParaRPr b="1"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他のコンピュータ(PC)と無線通信で</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データの入出力を行う部品</a:t>
            </a:r>
            <a:endParaRPr b="0" i="0" sz="1200" u="none" cap="none" strike="noStrike">
              <a:solidFill>
                <a:srgbClr val="000000"/>
              </a:solidFill>
              <a:latin typeface="Arial"/>
              <a:ea typeface="Arial"/>
              <a:cs typeface="Arial"/>
              <a:sym typeface="Arial"/>
            </a:endParaRPr>
          </a:p>
        </p:txBody>
      </p:sp>
      <p:sp>
        <p:nvSpPr>
          <p:cNvPr id="1119" name="Google Shape;1119;p44"/>
          <p:cNvSpPr txBox="1"/>
          <p:nvPr/>
        </p:nvSpPr>
        <p:spPr>
          <a:xfrm>
            <a:off x="885781" y="1638256"/>
            <a:ext cx="454804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USBコネクタ</a:t>
            </a:r>
            <a:br>
              <a:rPr b="0" i="0" lang="ja-JP" sz="1400" u="none" cap="none" strike="noStrike">
                <a:solidFill>
                  <a:srgbClr val="002060"/>
                </a:solidFill>
                <a:latin typeface="Arial"/>
                <a:ea typeface="Arial"/>
                <a:cs typeface="Arial"/>
                <a:sym typeface="Arial"/>
              </a:rPr>
            </a:br>
            <a:r>
              <a:rPr b="0" i="0" lang="ja-JP" sz="1400" u="none" cap="none" strike="noStrike">
                <a:solidFill>
                  <a:srgbClr val="002060"/>
                </a:solidFill>
                <a:latin typeface="Arial"/>
                <a:ea typeface="Arial"/>
                <a:cs typeface="Arial"/>
                <a:sym typeface="Arial"/>
              </a:rPr>
              <a:t>　他のコンピュータ(PC)と有線(ケーブル)通信で</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データの入出力を行う部品</a:t>
            </a:r>
            <a:endParaRPr b="0" i="0" sz="1400" u="none" cap="none" strike="noStrike">
              <a:solidFill>
                <a:srgbClr val="002060"/>
              </a:solidFill>
              <a:latin typeface="Arial"/>
              <a:ea typeface="Arial"/>
              <a:cs typeface="Arial"/>
              <a:sym typeface="Arial"/>
            </a:endParaRPr>
          </a:p>
        </p:txBody>
      </p:sp>
      <p:sp>
        <p:nvSpPr>
          <p:cNvPr id="1120" name="Google Shape;1120;p44"/>
          <p:cNvSpPr txBox="1"/>
          <p:nvPr/>
        </p:nvSpPr>
        <p:spPr>
          <a:xfrm>
            <a:off x="885781" y="5539349"/>
            <a:ext cx="3467616"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400" u="none" cap="none" strike="noStrike">
                <a:solidFill>
                  <a:srgbClr val="002060"/>
                </a:solidFill>
                <a:latin typeface="Arial"/>
                <a:ea typeface="Arial"/>
                <a:cs typeface="Arial"/>
                <a:sym typeface="Arial"/>
              </a:rPr>
              <a:t>端子</a:t>
            </a:r>
            <a:endParaRPr b="1"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他の装置への電源供給や、センサ</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等からの電気信号入力、モータ等</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400" u="none" cap="none" strike="noStrike">
                <a:solidFill>
                  <a:srgbClr val="002060"/>
                </a:solidFill>
                <a:latin typeface="Arial"/>
                <a:ea typeface="Arial"/>
                <a:cs typeface="Arial"/>
                <a:sym typeface="Arial"/>
              </a:rPr>
              <a:t>　への電気信号出力を行う部品</a:t>
            </a:r>
            <a:endParaRPr b="0" i="0" sz="1400" u="none" cap="none" strike="noStrike">
              <a:solidFill>
                <a:srgbClr val="002060"/>
              </a:solidFill>
              <a:latin typeface="Arial"/>
              <a:ea typeface="Arial"/>
              <a:cs typeface="Arial"/>
              <a:sym typeface="Arial"/>
            </a:endParaRPr>
          </a:p>
        </p:txBody>
      </p:sp>
      <p:pic>
        <p:nvPicPr>
          <p:cNvPr id="1121" name="Google Shape;1121;p44"/>
          <p:cNvPicPr preferRelativeResize="0"/>
          <p:nvPr/>
        </p:nvPicPr>
        <p:blipFill rotWithShape="1">
          <a:blip r:embed="rId3">
            <a:alphaModFix/>
          </a:blip>
          <a:srcRect b="0" l="0" r="0" t="0"/>
          <a:stretch/>
        </p:blipFill>
        <p:spPr>
          <a:xfrm>
            <a:off x="4433341" y="2889079"/>
            <a:ext cx="4428877" cy="3727488"/>
          </a:xfrm>
          <a:prstGeom prst="rect">
            <a:avLst/>
          </a:prstGeom>
          <a:noFill/>
          <a:ln>
            <a:noFill/>
          </a:ln>
        </p:spPr>
      </p:pic>
      <p:sp>
        <p:nvSpPr>
          <p:cNvPr id="1122" name="Google Shape;1122;p44"/>
          <p:cNvSpPr/>
          <p:nvPr/>
        </p:nvSpPr>
        <p:spPr>
          <a:xfrm>
            <a:off x="5045593" y="3652108"/>
            <a:ext cx="715617" cy="659958"/>
          </a:xfrm>
          <a:prstGeom prst="rect">
            <a:avLst/>
          </a:pr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23" name="Google Shape;1123;p44"/>
          <p:cNvSpPr/>
          <p:nvPr/>
        </p:nvSpPr>
        <p:spPr>
          <a:xfrm>
            <a:off x="4776564" y="2985413"/>
            <a:ext cx="984646" cy="405602"/>
          </a:xfrm>
          <a:prstGeom prst="rect">
            <a:avLst/>
          </a:pr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24" name="Google Shape;1124;p44"/>
          <p:cNvSpPr/>
          <p:nvPr/>
        </p:nvSpPr>
        <p:spPr>
          <a:xfrm>
            <a:off x="6289970" y="2858235"/>
            <a:ext cx="715617" cy="659958"/>
          </a:xfrm>
          <a:prstGeom prst="rect">
            <a:avLst/>
          </a:pr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25" name="Google Shape;1125;p44"/>
          <p:cNvSpPr/>
          <p:nvPr/>
        </p:nvSpPr>
        <p:spPr>
          <a:xfrm>
            <a:off x="4467941" y="5635678"/>
            <a:ext cx="4394277" cy="941133"/>
          </a:xfrm>
          <a:prstGeom prst="rect">
            <a:avLst/>
          </a:prstGeom>
          <a:noFill/>
          <a:ln cap="flat" cmpd="sng" w="28575">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cxnSp>
        <p:nvCxnSpPr>
          <p:cNvPr id="1126" name="Google Shape;1126;p44"/>
          <p:cNvCxnSpPr/>
          <p:nvPr/>
        </p:nvCxnSpPr>
        <p:spPr>
          <a:xfrm rot="10800000">
            <a:off x="4424952" y="3596663"/>
            <a:ext cx="0" cy="845554"/>
          </a:xfrm>
          <a:prstGeom prst="straightConnector1">
            <a:avLst/>
          </a:prstGeom>
          <a:noFill/>
          <a:ln cap="flat" cmpd="sng" w="28575">
            <a:solidFill>
              <a:srgbClr val="0070C0"/>
            </a:solidFill>
            <a:prstDash val="solid"/>
            <a:miter lim="800000"/>
            <a:headEnd len="sm" w="sm" type="none"/>
            <a:tailEnd len="sm" w="sm" type="none"/>
          </a:ln>
        </p:spPr>
      </p:cxnSp>
      <p:cxnSp>
        <p:nvCxnSpPr>
          <p:cNvPr id="1127" name="Google Shape;1127;p44"/>
          <p:cNvCxnSpPr>
            <a:endCxn id="1122" idx="1"/>
          </p:cNvCxnSpPr>
          <p:nvPr/>
        </p:nvCxnSpPr>
        <p:spPr>
          <a:xfrm>
            <a:off x="4433293" y="3982087"/>
            <a:ext cx="612300" cy="0"/>
          </a:xfrm>
          <a:prstGeom prst="straightConnector1">
            <a:avLst/>
          </a:prstGeom>
          <a:noFill/>
          <a:ln cap="flat" cmpd="sng" w="28575">
            <a:solidFill>
              <a:srgbClr val="0070C0"/>
            </a:solidFill>
            <a:prstDash val="solid"/>
            <a:miter lim="800000"/>
            <a:headEnd len="sm" w="sm" type="none"/>
            <a:tailEnd len="sm" w="sm" type="none"/>
          </a:ln>
        </p:spPr>
      </p:cxnSp>
      <p:cxnSp>
        <p:nvCxnSpPr>
          <p:cNvPr id="1128" name="Google Shape;1128;p44"/>
          <p:cNvCxnSpPr/>
          <p:nvPr/>
        </p:nvCxnSpPr>
        <p:spPr>
          <a:xfrm>
            <a:off x="5268887" y="2636810"/>
            <a:ext cx="0" cy="333350"/>
          </a:xfrm>
          <a:prstGeom prst="straightConnector1">
            <a:avLst/>
          </a:prstGeom>
          <a:noFill/>
          <a:ln cap="flat" cmpd="sng" w="28575">
            <a:solidFill>
              <a:srgbClr val="0070C0"/>
            </a:solidFill>
            <a:prstDash val="solid"/>
            <a:miter lim="800000"/>
            <a:headEnd len="sm" w="sm" type="none"/>
            <a:tailEnd len="sm" w="sm" type="none"/>
          </a:ln>
        </p:spPr>
      </p:cxnSp>
      <p:cxnSp>
        <p:nvCxnSpPr>
          <p:cNvPr id="1129" name="Google Shape;1129;p44"/>
          <p:cNvCxnSpPr/>
          <p:nvPr/>
        </p:nvCxnSpPr>
        <p:spPr>
          <a:xfrm>
            <a:off x="6467766" y="1753986"/>
            <a:ext cx="0" cy="1088217"/>
          </a:xfrm>
          <a:prstGeom prst="straightConnector1">
            <a:avLst/>
          </a:prstGeom>
          <a:noFill/>
          <a:ln cap="flat" cmpd="sng" w="28575">
            <a:solidFill>
              <a:srgbClr val="0070C0"/>
            </a:solidFill>
            <a:prstDash val="solid"/>
            <a:miter lim="800000"/>
            <a:headEnd len="sm" w="sm" type="none"/>
            <a:tailEnd len="sm" w="sm" type="none"/>
          </a:ln>
        </p:spPr>
      </p:cxnSp>
      <p:cxnSp>
        <p:nvCxnSpPr>
          <p:cNvPr id="1130" name="Google Shape;1130;p44"/>
          <p:cNvCxnSpPr/>
          <p:nvPr/>
        </p:nvCxnSpPr>
        <p:spPr>
          <a:xfrm rot="10800000">
            <a:off x="1733154" y="5635841"/>
            <a:ext cx="2734788" cy="0"/>
          </a:xfrm>
          <a:prstGeom prst="straightConnector1">
            <a:avLst/>
          </a:prstGeom>
          <a:noFill/>
          <a:ln cap="flat" cmpd="sng" w="28575">
            <a:solidFill>
              <a:srgbClr val="0070C0"/>
            </a:solidFill>
            <a:prstDash val="solid"/>
            <a:miter lim="800000"/>
            <a:headEnd len="sm" w="sm" type="none"/>
            <a:tailEnd len="sm" w="sm" type="none"/>
          </a:ln>
        </p:spPr>
      </p:cxnSp>
      <p:cxnSp>
        <p:nvCxnSpPr>
          <p:cNvPr id="1131" name="Google Shape;1131;p44"/>
          <p:cNvCxnSpPr/>
          <p:nvPr/>
        </p:nvCxnSpPr>
        <p:spPr>
          <a:xfrm rot="10800000">
            <a:off x="1989553" y="2636810"/>
            <a:ext cx="3279334" cy="0"/>
          </a:xfrm>
          <a:prstGeom prst="straightConnector1">
            <a:avLst/>
          </a:prstGeom>
          <a:noFill/>
          <a:ln cap="flat" cmpd="sng" w="28575">
            <a:solidFill>
              <a:srgbClr val="0070C0"/>
            </a:solidFill>
            <a:prstDash val="solid"/>
            <a:miter lim="800000"/>
            <a:headEnd len="sm" w="sm" type="none"/>
            <a:tailEnd len="sm" w="sm" type="none"/>
          </a:ln>
        </p:spPr>
      </p:cxnSp>
      <p:cxnSp>
        <p:nvCxnSpPr>
          <p:cNvPr id="1132" name="Google Shape;1132;p44"/>
          <p:cNvCxnSpPr/>
          <p:nvPr/>
        </p:nvCxnSpPr>
        <p:spPr>
          <a:xfrm>
            <a:off x="3653672" y="3596663"/>
            <a:ext cx="781627" cy="0"/>
          </a:xfrm>
          <a:prstGeom prst="straightConnector1">
            <a:avLst/>
          </a:prstGeom>
          <a:noFill/>
          <a:ln cap="flat" cmpd="sng" w="28575">
            <a:solidFill>
              <a:srgbClr val="0070C0"/>
            </a:solidFill>
            <a:prstDash val="solid"/>
            <a:miter lim="800000"/>
            <a:headEnd len="sm" w="sm" type="none"/>
            <a:tailEnd len="sm" w="sm" type="none"/>
          </a:ln>
        </p:spPr>
      </p:cxnSp>
      <p:sp>
        <p:nvSpPr>
          <p:cNvPr id="1133" name="Google Shape;1133;p44"/>
          <p:cNvSpPr txBox="1"/>
          <p:nvPr/>
        </p:nvSpPr>
        <p:spPr>
          <a:xfrm>
            <a:off x="461832" y="628461"/>
            <a:ext cx="903805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Micro:bitは入力・記憶・処理・出力を行うために、下図のような部品構成に</a:t>
            </a:r>
            <a:endParaRPr b="0" i="0" sz="20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なっています。他にも、音を鳴らすためのブザーや、LEDも搭載しています。</a:t>
            </a:r>
            <a:endParaRPr b="0" i="0" sz="1400" u="none" cap="none" strike="noStrike">
              <a:solidFill>
                <a:srgbClr val="000000"/>
              </a:solidFill>
              <a:latin typeface="Arial"/>
              <a:ea typeface="Arial"/>
              <a:cs typeface="Arial"/>
              <a:sym typeface="Arial"/>
            </a:endParaRPr>
          </a:p>
        </p:txBody>
      </p:sp>
      <p:cxnSp>
        <p:nvCxnSpPr>
          <p:cNvPr id="1134" name="Google Shape;1134;p44"/>
          <p:cNvCxnSpPr/>
          <p:nvPr/>
        </p:nvCxnSpPr>
        <p:spPr>
          <a:xfrm rot="10800000">
            <a:off x="1989553" y="4442217"/>
            <a:ext cx="2448338" cy="0"/>
          </a:xfrm>
          <a:prstGeom prst="straightConnector1">
            <a:avLst/>
          </a:prstGeom>
          <a:noFill/>
          <a:ln cap="flat" cmpd="sng" w="28575">
            <a:solidFill>
              <a:srgbClr val="0070C0"/>
            </a:solidFill>
            <a:prstDash val="solid"/>
            <a:miter lim="800000"/>
            <a:headEnd len="sm" w="sm" type="none"/>
            <a:tailEnd len="sm" w="sm" type="none"/>
          </a:ln>
        </p:spPr>
      </p:cxnSp>
      <p:cxnSp>
        <p:nvCxnSpPr>
          <p:cNvPr id="1135" name="Google Shape;1135;p44"/>
          <p:cNvCxnSpPr/>
          <p:nvPr/>
        </p:nvCxnSpPr>
        <p:spPr>
          <a:xfrm rot="10800000">
            <a:off x="2503280" y="1775057"/>
            <a:ext cx="3967994" cy="0"/>
          </a:xfrm>
          <a:prstGeom prst="straightConnector1">
            <a:avLst/>
          </a:prstGeom>
          <a:noFill/>
          <a:ln cap="flat" cmpd="sng" w="28575">
            <a:solidFill>
              <a:srgbClr val="0070C0"/>
            </a:solidFill>
            <a:prstDash val="solid"/>
            <a:miter lim="800000"/>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45"/>
          <p:cNvSpPr txBox="1"/>
          <p:nvPr/>
        </p:nvSpPr>
        <p:spPr>
          <a:xfrm>
            <a:off x="1621040" y="-31079"/>
            <a:ext cx="7919022"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コンピュータによる機器の自動化</a:t>
            </a:r>
            <a:endParaRPr b="1" i="0" sz="2800" u="none" cap="none" strike="noStrike">
              <a:solidFill>
                <a:schemeClr val="lt1"/>
              </a:solidFill>
              <a:latin typeface="Arial"/>
              <a:ea typeface="Arial"/>
              <a:cs typeface="Arial"/>
              <a:sym typeface="Arial"/>
            </a:endParaRPr>
          </a:p>
        </p:txBody>
      </p:sp>
      <p:grpSp>
        <p:nvGrpSpPr>
          <p:cNvPr id="1141" name="Google Shape;1141;p45"/>
          <p:cNvGrpSpPr/>
          <p:nvPr/>
        </p:nvGrpSpPr>
        <p:grpSpPr>
          <a:xfrm>
            <a:off x="338593" y="627064"/>
            <a:ext cx="9096566" cy="5810369"/>
            <a:chOff x="338593" y="627064"/>
            <a:chExt cx="9096566" cy="5810369"/>
          </a:xfrm>
        </p:grpSpPr>
        <p:sp>
          <p:nvSpPr>
            <p:cNvPr id="1142" name="Google Shape;1142;p45"/>
            <p:cNvSpPr/>
            <p:nvPr/>
          </p:nvSpPr>
          <p:spPr>
            <a:xfrm>
              <a:off x="338593" y="4800053"/>
              <a:ext cx="9096566" cy="1637380"/>
            </a:xfrm>
            <a:prstGeom prst="roundRect">
              <a:avLst>
                <a:gd fmla="val 16667" name="adj"/>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43" name="Google Shape;1143;p45"/>
            <p:cNvSpPr/>
            <p:nvPr/>
          </p:nvSpPr>
          <p:spPr>
            <a:xfrm>
              <a:off x="338593" y="3080516"/>
              <a:ext cx="9096566" cy="1637380"/>
            </a:xfrm>
            <a:prstGeom prst="roundRect">
              <a:avLst>
                <a:gd fmla="val 16667" name="adj"/>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44" name="Google Shape;1144;p45"/>
            <p:cNvSpPr/>
            <p:nvPr/>
          </p:nvSpPr>
          <p:spPr>
            <a:xfrm>
              <a:off x="338593" y="1360979"/>
              <a:ext cx="9096566" cy="1637380"/>
            </a:xfrm>
            <a:prstGeom prst="roundRect">
              <a:avLst>
                <a:gd fmla="val 16667" name="adj"/>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145" name="Google Shape;1145;p45"/>
            <p:cNvSpPr txBox="1"/>
            <p:nvPr/>
          </p:nvSpPr>
          <p:spPr>
            <a:xfrm>
              <a:off x="343287" y="627064"/>
              <a:ext cx="72266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電気機器が目的の動作を行うためには、</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002060"/>
                  </a:solidFill>
                  <a:latin typeface="Arial"/>
                  <a:ea typeface="Arial"/>
                  <a:cs typeface="Arial"/>
                  <a:sym typeface="Arial"/>
                </a:rPr>
                <a:t>　　　　センサ・コンピュータ・アクチュエータ</a:t>
              </a:r>
              <a:r>
                <a:rPr b="0" i="0" lang="ja-JP" sz="1800" u="none" cap="none" strike="noStrike">
                  <a:solidFill>
                    <a:srgbClr val="002060"/>
                  </a:solidFill>
                  <a:latin typeface="Arial"/>
                  <a:ea typeface="Arial"/>
                  <a:cs typeface="Arial"/>
                  <a:sym typeface="Arial"/>
                </a:rPr>
                <a:t>の3つが必要です。</a:t>
              </a:r>
              <a:endParaRPr b="0" i="0" sz="1400" u="none" cap="none" strike="noStrike">
                <a:solidFill>
                  <a:srgbClr val="000000"/>
                </a:solidFill>
                <a:latin typeface="Arial"/>
                <a:ea typeface="Arial"/>
                <a:cs typeface="Arial"/>
                <a:sym typeface="Arial"/>
              </a:endParaRPr>
            </a:p>
          </p:txBody>
        </p:sp>
        <p:sp>
          <p:nvSpPr>
            <p:cNvPr id="1146" name="Google Shape;1146;p45"/>
            <p:cNvSpPr txBox="1"/>
            <p:nvPr/>
          </p:nvSpPr>
          <p:spPr>
            <a:xfrm>
              <a:off x="338593" y="1448847"/>
              <a:ext cx="480131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① </a:t>
              </a:r>
              <a:r>
                <a:rPr b="1" i="0" lang="ja-JP" sz="1800" u="none" cap="none" strike="noStrike">
                  <a:solidFill>
                    <a:srgbClr val="002060"/>
                  </a:solidFill>
                  <a:latin typeface="Arial"/>
                  <a:ea typeface="Arial"/>
                  <a:cs typeface="Arial"/>
                  <a:sym typeface="Arial"/>
                </a:rPr>
                <a:t>センサ</a:t>
              </a:r>
              <a:r>
                <a:rPr b="0" i="0" lang="ja-JP" sz="1800" u="none" cap="none" strike="noStrike">
                  <a:solidFill>
                    <a:srgbClr val="002060"/>
                  </a:solidFill>
                  <a:latin typeface="Arial"/>
                  <a:ea typeface="Arial"/>
                  <a:cs typeface="Arial"/>
                  <a:sym typeface="Arial"/>
                </a:rPr>
                <a:t>：</a:t>
              </a:r>
              <a:r>
                <a:rPr b="0" i="0" lang="ja-JP" sz="1800" u="sng" cap="none" strike="noStrike">
                  <a:solidFill>
                    <a:srgbClr val="002060"/>
                  </a:solidFill>
                  <a:latin typeface="Arial"/>
                  <a:ea typeface="Arial"/>
                  <a:cs typeface="Arial"/>
                  <a:sym typeface="Arial"/>
                </a:rPr>
                <a:t>計測</a:t>
              </a:r>
              <a:r>
                <a:rPr b="0" i="0" lang="ja-JP" sz="1800" u="none" cap="none" strike="noStrike">
                  <a:solidFill>
                    <a:srgbClr val="002060"/>
                  </a:solidFill>
                  <a:latin typeface="Arial"/>
                  <a:ea typeface="Arial"/>
                  <a:cs typeface="Arial"/>
                  <a:sym typeface="Arial"/>
                </a:rPr>
                <a:t>する部分。</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物理的な情報をデジタル信号に変換する。</a:t>
              </a:r>
              <a:endParaRPr b="0" i="0" sz="1400" u="none" cap="none" strike="noStrike">
                <a:solidFill>
                  <a:srgbClr val="000000"/>
                </a:solidFill>
                <a:latin typeface="Arial"/>
                <a:ea typeface="Arial"/>
                <a:cs typeface="Arial"/>
                <a:sym typeface="Arial"/>
              </a:endParaRPr>
            </a:p>
          </p:txBody>
        </p:sp>
        <p:sp>
          <p:nvSpPr>
            <p:cNvPr id="1147" name="Google Shape;1147;p45"/>
            <p:cNvSpPr txBox="1"/>
            <p:nvPr/>
          </p:nvSpPr>
          <p:spPr>
            <a:xfrm>
              <a:off x="338593" y="3220200"/>
              <a:ext cx="595547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②</a:t>
              </a:r>
              <a:r>
                <a:rPr b="1" i="0" lang="ja-JP" sz="1800" u="none" cap="none" strike="noStrike">
                  <a:solidFill>
                    <a:srgbClr val="002060"/>
                  </a:solidFill>
                  <a:latin typeface="Arial"/>
                  <a:ea typeface="Arial"/>
                  <a:cs typeface="Arial"/>
                  <a:sym typeface="Arial"/>
                </a:rPr>
                <a:t> コンピュータ</a:t>
              </a:r>
              <a:r>
                <a:rPr b="0" i="0" lang="ja-JP" sz="1800" u="none" cap="none" strike="noStrike">
                  <a:solidFill>
                    <a:srgbClr val="002060"/>
                  </a:solidFill>
                  <a:latin typeface="Arial"/>
                  <a:ea typeface="Arial"/>
                  <a:cs typeface="Arial"/>
                  <a:sym typeface="Arial"/>
                </a:rPr>
                <a:t>：</a:t>
              </a:r>
              <a:r>
                <a:rPr b="0" i="0" lang="ja-JP" sz="1800" u="sng" cap="none" strike="noStrike">
                  <a:solidFill>
                    <a:srgbClr val="002060"/>
                  </a:solidFill>
                  <a:latin typeface="Arial"/>
                  <a:ea typeface="Arial"/>
                  <a:cs typeface="Arial"/>
                  <a:sym typeface="Arial"/>
                </a:rPr>
                <a:t>判断・命令</a:t>
              </a:r>
              <a:r>
                <a:rPr b="0" i="0" lang="ja-JP" sz="1800" u="none" cap="none" strike="noStrike">
                  <a:solidFill>
                    <a:srgbClr val="002060"/>
                  </a:solidFill>
                  <a:latin typeface="Arial"/>
                  <a:ea typeface="Arial"/>
                  <a:cs typeface="Arial"/>
                  <a:sym typeface="Arial"/>
                </a:rPr>
                <a:t>する部分。</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センサからのデジタル信号を基に、決められた</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手順に従って判断し、アクチュエータに命令を出す。</a:t>
              </a:r>
              <a:endParaRPr b="0" i="0" sz="1800" u="none" cap="none" strike="noStrike">
                <a:solidFill>
                  <a:srgbClr val="002060"/>
                </a:solidFill>
                <a:latin typeface="Arial"/>
                <a:ea typeface="Arial"/>
                <a:cs typeface="Arial"/>
                <a:sym typeface="Arial"/>
              </a:endParaRPr>
            </a:p>
          </p:txBody>
        </p:sp>
        <p:sp>
          <p:nvSpPr>
            <p:cNvPr id="1148" name="Google Shape;1148;p45"/>
            <p:cNvSpPr txBox="1"/>
            <p:nvPr/>
          </p:nvSpPr>
          <p:spPr>
            <a:xfrm>
              <a:off x="338593" y="4971576"/>
              <a:ext cx="664797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③ </a:t>
              </a:r>
              <a:r>
                <a:rPr b="1" i="0" lang="ja-JP" sz="1800" u="none" cap="none" strike="noStrike">
                  <a:solidFill>
                    <a:srgbClr val="002060"/>
                  </a:solidFill>
                  <a:latin typeface="Arial"/>
                  <a:ea typeface="Arial"/>
                  <a:cs typeface="Arial"/>
                  <a:sym typeface="Arial"/>
                </a:rPr>
                <a:t>アクチュエータ</a:t>
              </a:r>
              <a:r>
                <a:rPr b="0" i="0" lang="ja-JP" sz="1800" u="none" cap="none" strike="noStrike">
                  <a:solidFill>
                    <a:srgbClr val="002060"/>
                  </a:solidFill>
                  <a:latin typeface="Arial"/>
                  <a:ea typeface="Arial"/>
                  <a:cs typeface="Arial"/>
                  <a:sym typeface="Arial"/>
                </a:rPr>
                <a:t>：実際に</a:t>
              </a:r>
              <a:r>
                <a:rPr b="0" i="0" lang="ja-JP" sz="1800" u="sng" cap="none" strike="noStrike">
                  <a:solidFill>
                    <a:srgbClr val="002060"/>
                  </a:solidFill>
                  <a:latin typeface="Arial"/>
                  <a:ea typeface="Arial"/>
                  <a:cs typeface="Arial"/>
                  <a:sym typeface="Arial"/>
                </a:rPr>
                <a:t>動作</a:t>
              </a:r>
              <a:r>
                <a:rPr b="0" i="0" lang="ja-JP" sz="1800" u="none" cap="none" strike="noStrike">
                  <a:solidFill>
                    <a:srgbClr val="002060"/>
                  </a:solidFill>
                  <a:latin typeface="Arial"/>
                  <a:ea typeface="Arial"/>
                  <a:cs typeface="Arial"/>
                  <a:sym typeface="Arial"/>
                </a:rPr>
                <a:t>する部分</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コンピュータからの命令（デジタル信号）を基に動作する。</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物によっては、デジタル信号を電流等に変換するための</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装置が必要となる。</a:t>
              </a:r>
              <a:endParaRPr b="0" i="0" sz="1400" u="none" cap="none" strike="noStrike">
                <a:solidFill>
                  <a:srgbClr val="000000"/>
                </a:solidFill>
                <a:latin typeface="Arial"/>
                <a:ea typeface="Arial"/>
                <a:cs typeface="Arial"/>
                <a:sym typeface="Arial"/>
              </a:endParaRPr>
            </a:p>
          </p:txBody>
        </p:sp>
        <p:sp>
          <p:nvSpPr>
            <p:cNvPr id="1149" name="Google Shape;1149;p45"/>
            <p:cNvSpPr txBox="1"/>
            <p:nvPr/>
          </p:nvSpPr>
          <p:spPr>
            <a:xfrm>
              <a:off x="804482" y="2150982"/>
              <a:ext cx="251863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002060"/>
                  </a:solidFill>
                  <a:latin typeface="Arial"/>
                  <a:ea typeface="Arial"/>
                  <a:cs typeface="Arial"/>
                  <a:sym typeface="Arial"/>
                </a:rPr>
                <a:t>近接センサ</a:t>
              </a:r>
              <a:endParaRPr b="1"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周囲の磁界の変化を計測し、</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デジタル信号に変換</a:t>
              </a:r>
              <a:endParaRPr b="0" i="0" sz="1400" u="none" cap="none" strike="noStrike">
                <a:solidFill>
                  <a:srgbClr val="002060"/>
                </a:solidFill>
                <a:latin typeface="Arial"/>
                <a:ea typeface="Arial"/>
                <a:cs typeface="Arial"/>
                <a:sym typeface="Arial"/>
              </a:endParaRPr>
            </a:p>
          </p:txBody>
        </p:sp>
        <p:sp>
          <p:nvSpPr>
            <p:cNvPr id="1150" name="Google Shape;1150;p45"/>
            <p:cNvSpPr txBox="1"/>
            <p:nvPr/>
          </p:nvSpPr>
          <p:spPr>
            <a:xfrm>
              <a:off x="4893616" y="2158692"/>
              <a:ext cx="2159566"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002060"/>
                  </a:solidFill>
                  <a:latin typeface="Arial"/>
                  <a:ea typeface="Arial"/>
                  <a:cs typeface="Arial"/>
                  <a:sym typeface="Arial"/>
                </a:rPr>
                <a:t>リミットスイッチ</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バーがプッシュされるとスイッチが入る</a:t>
              </a:r>
              <a:endParaRPr b="0" i="0" sz="1400" u="none" cap="none" strike="noStrike">
                <a:solidFill>
                  <a:srgbClr val="000000"/>
                </a:solidFill>
                <a:latin typeface="Arial"/>
                <a:ea typeface="Arial"/>
                <a:cs typeface="Arial"/>
                <a:sym typeface="Arial"/>
              </a:endParaRPr>
            </a:p>
          </p:txBody>
        </p:sp>
        <p:sp>
          <p:nvSpPr>
            <p:cNvPr id="1151" name="Google Shape;1151;p45"/>
            <p:cNvSpPr txBox="1"/>
            <p:nvPr/>
          </p:nvSpPr>
          <p:spPr>
            <a:xfrm>
              <a:off x="6924941" y="4833077"/>
              <a:ext cx="215956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rgbClr val="002060"/>
                  </a:solidFill>
                  <a:latin typeface="Arial"/>
                  <a:ea typeface="Arial"/>
                  <a:cs typeface="Arial"/>
                  <a:sym typeface="Arial"/>
                </a:rPr>
                <a:t>サーボモータ</a:t>
              </a:r>
              <a:endParaRPr b="1"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デジタル信号を基に</a:t>
              </a:r>
              <a:endParaRPr b="0" i="0" sz="1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決められた角度まで回る</a:t>
              </a:r>
              <a:endParaRPr b="0" i="0" sz="1400" u="none" cap="none" strike="noStrike">
                <a:solidFill>
                  <a:srgbClr val="002060"/>
                </a:solidFill>
                <a:latin typeface="Arial"/>
                <a:ea typeface="Arial"/>
                <a:cs typeface="Arial"/>
                <a:sym typeface="Arial"/>
              </a:endParaRPr>
            </a:p>
          </p:txBody>
        </p:sp>
        <p:pic>
          <p:nvPicPr>
            <p:cNvPr id="1152" name="Google Shape;1152;p45"/>
            <p:cNvPicPr preferRelativeResize="0"/>
            <p:nvPr/>
          </p:nvPicPr>
          <p:blipFill rotWithShape="1">
            <a:blip r:embed="rId3">
              <a:alphaModFix/>
            </a:blip>
            <a:srcRect b="0" l="0" r="0" t="0"/>
            <a:stretch/>
          </p:blipFill>
          <p:spPr>
            <a:xfrm>
              <a:off x="6105644" y="3105556"/>
              <a:ext cx="3287108" cy="1429615"/>
            </a:xfrm>
            <a:prstGeom prst="rect">
              <a:avLst/>
            </a:prstGeom>
            <a:noFill/>
            <a:ln>
              <a:noFill/>
            </a:ln>
          </p:spPr>
        </p:pic>
        <p:pic>
          <p:nvPicPr>
            <p:cNvPr descr="WR-MG90S プチロボLシリーズ用 サーボモータ ワンダーキット 08501982" id="1153" name="Google Shape;1153;p45"/>
            <p:cNvPicPr preferRelativeResize="0"/>
            <p:nvPr/>
          </p:nvPicPr>
          <p:blipFill rotWithShape="1">
            <a:blip r:embed="rId4">
              <a:alphaModFix/>
            </a:blip>
            <a:srcRect b="0" l="0" r="0" t="0"/>
            <a:stretch/>
          </p:blipFill>
          <p:spPr>
            <a:xfrm>
              <a:off x="6986567" y="5635052"/>
              <a:ext cx="632994" cy="632994"/>
            </a:xfrm>
            <a:prstGeom prst="rect">
              <a:avLst/>
            </a:prstGeom>
            <a:noFill/>
            <a:ln>
              <a:noFill/>
            </a:ln>
          </p:spPr>
        </p:pic>
        <p:pic>
          <p:nvPicPr>
            <p:cNvPr id="1154" name="Google Shape;1154;p45"/>
            <p:cNvPicPr preferRelativeResize="0"/>
            <p:nvPr/>
          </p:nvPicPr>
          <p:blipFill rotWithShape="1">
            <a:blip r:embed="rId5">
              <a:alphaModFix/>
            </a:blip>
            <a:srcRect b="0" l="0" r="0" t="0"/>
            <a:stretch/>
          </p:blipFill>
          <p:spPr>
            <a:xfrm>
              <a:off x="3300260" y="2052735"/>
              <a:ext cx="684465" cy="870724"/>
            </a:xfrm>
            <a:prstGeom prst="rect">
              <a:avLst/>
            </a:prstGeom>
            <a:noFill/>
            <a:ln>
              <a:noFill/>
            </a:ln>
          </p:spPr>
        </p:pic>
      </p:grpSp>
      <p:pic>
        <p:nvPicPr>
          <p:cNvPr descr="カメラ が含まれている画像&#10;&#10;自動的に生成された説明" id="1155" name="Google Shape;1155;p45"/>
          <p:cNvPicPr preferRelativeResize="0"/>
          <p:nvPr/>
        </p:nvPicPr>
        <p:blipFill rotWithShape="1">
          <a:blip r:embed="rId6">
            <a:alphaModFix/>
          </a:blip>
          <a:srcRect b="0" l="0" r="0" t="0"/>
          <a:stretch/>
        </p:blipFill>
        <p:spPr>
          <a:xfrm>
            <a:off x="7348773" y="2118785"/>
            <a:ext cx="800850" cy="7386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
          <p:cNvSpPr txBox="1"/>
          <p:nvPr/>
        </p:nvSpPr>
        <p:spPr>
          <a:xfrm>
            <a:off x="1021825" y="450968"/>
            <a:ext cx="7862351" cy="536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THKものづくり探求教材のねらい</a:t>
            </a:r>
            <a:endParaRPr b="1" i="0" sz="2889" u="none" cap="none" strike="noStrike">
              <a:solidFill>
                <a:schemeClr val="lt1"/>
              </a:solidFill>
              <a:latin typeface="Arial"/>
              <a:ea typeface="Arial"/>
              <a:cs typeface="Arial"/>
              <a:sym typeface="Arial"/>
            </a:endParaRPr>
          </a:p>
        </p:txBody>
      </p:sp>
      <p:grpSp>
        <p:nvGrpSpPr>
          <p:cNvPr id="92" name="Google Shape;92;p4"/>
          <p:cNvGrpSpPr/>
          <p:nvPr/>
        </p:nvGrpSpPr>
        <p:grpSpPr>
          <a:xfrm>
            <a:off x="198123" y="1347385"/>
            <a:ext cx="9707877" cy="4850401"/>
            <a:chOff x="388623" y="1445652"/>
            <a:chExt cx="9008965" cy="4501200"/>
          </a:xfrm>
        </p:grpSpPr>
        <p:sp>
          <p:nvSpPr>
            <p:cNvPr id="93" name="Google Shape;93;p4"/>
            <p:cNvSpPr txBox="1"/>
            <p:nvPr/>
          </p:nvSpPr>
          <p:spPr>
            <a:xfrm>
              <a:off x="388623" y="1445652"/>
              <a:ext cx="1323600" cy="680700"/>
            </a:xfrm>
            <a:prstGeom prst="rect">
              <a:avLst/>
            </a:prstGeom>
            <a:solidFill>
              <a:srgbClr val="D8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600"/>
                <a:buFont typeface="Calibri"/>
                <a:buNone/>
              </a:pPr>
              <a:r>
                <a:rPr b="1" i="0" lang="ja-JP" sz="1600" u="none" cap="none" strike="noStrike">
                  <a:solidFill>
                    <a:srgbClr val="002060"/>
                  </a:solidFill>
                  <a:latin typeface="Arial"/>
                  <a:ea typeface="Arial"/>
                  <a:cs typeface="Arial"/>
                  <a:sym typeface="Arial"/>
                </a:rPr>
                <a:t>タイトル</a:t>
              </a:r>
              <a:endParaRPr b="1" i="0" sz="1600" u="none" cap="none" strike="noStrike">
                <a:solidFill>
                  <a:srgbClr val="002060"/>
                </a:solidFill>
                <a:latin typeface="Arial"/>
                <a:ea typeface="Arial"/>
                <a:cs typeface="Arial"/>
                <a:sym typeface="Arial"/>
              </a:endParaRPr>
            </a:p>
          </p:txBody>
        </p:sp>
        <p:sp>
          <p:nvSpPr>
            <p:cNvPr id="94" name="Google Shape;94;p4"/>
            <p:cNvSpPr txBox="1"/>
            <p:nvPr/>
          </p:nvSpPr>
          <p:spPr>
            <a:xfrm>
              <a:off x="388623" y="2918677"/>
              <a:ext cx="1323600" cy="831600"/>
            </a:xfrm>
            <a:prstGeom prst="rect">
              <a:avLst/>
            </a:prstGeom>
            <a:solidFill>
              <a:srgbClr val="D8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600"/>
                <a:buFont typeface="Calibri"/>
                <a:buNone/>
              </a:pPr>
              <a:r>
                <a:rPr b="1" i="0" lang="ja-JP" sz="1600" u="none" cap="none" strike="noStrike">
                  <a:solidFill>
                    <a:srgbClr val="002060"/>
                  </a:solidFill>
                  <a:latin typeface="Arial"/>
                  <a:ea typeface="Arial"/>
                  <a:cs typeface="Arial"/>
                  <a:sym typeface="Arial"/>
                </a:rPr>
                <a:t>学びの要素</a:t>
              </a:r>
              <a:endParaRPr b="1" i="0" sz="1600" u="none" cap="none" strike="noStrike">
                <a:solidFill>
                  <a:srgbClr val="002060"/>
                </a:solidFill>
                <a:latin typeface="Arial"/>
                <a:ea typeface="Arial"/>
                <a:cs typeface="Arial"/>
                <a:sym typeface="Arial"/>
              </a:endParaRPr>
            </a:p>
          </p:txBody>
        </p:sp>
        <p:sp>
          <p:nvSpPr>
            <p:cNvPr id="95" name="Google Shape;95;p4"/>
            <p:cNvSpPr txBox="1"/>
            <p:nvPr/>
          </p:nvSpPr>
          <p:spPr>
            <a:xfrm>
              <a:off x="388623" y="3803652"/>
              <a:ext cx="1323600" cy="2143200"/>
            </a:xfrm>
            <a:prstGeom prst="rect">
              <a:avLst/>
            </a:prstGeom>
            <a:solidFill>
              <a:srgbClr val="D8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600"/>
                <a:buFont typeface="Calibri"/>
                <a:buNone/>
              </a:pPr>
              <a:r>
                <a:rPr b="1" i="0" lang="ja-JP" sz="1600" u="none" cap="none" strike="noStrike">
                  <a:solidFill>
                    <a:srgbClr val="002060"/>
                  </a:solidFill>
                  <a:latin typeface="Arial"/>
                  <a:ea typeface="Arial"/>
                  <a:cs typeface="Arial"/>
                  <a:sym typeface="Arial"/>
                </a:rPr>
                <a:t>教材の方向性</a:t>
              </a:r>
              <a:endParaRPr b="1" i="0" sz="1600" u="none" cap="none" strike="noStrike">
                <a:solidFill>
                  <a:srgbClr val="002060"/>
                </a:solidFill>
                <a:latin typeface="Arial"/>
                <a:ea typeface="Arial"/>
                <a:cs typeface="Arial"/>
                <a:sym typeface="Arial"/>
              </a:endParaRPr>
            </a:p>
          </p:txBody>
        </p:sp>
        <p:sp>
          <p:nvSpPr>
            <p:cNvPr id="96" name="Google Shape;96;p4"/>
            <p:cNvSpPr txBox="1"/>
            <p:nvPr/>
          </p:nvSpPr>
          <p:spPr>
            <a:xfrm>
              <a:off x="1990800" y="1598001"/>
              <a:ext cx="5496600" cy="378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595959"/>
                  </a:solidFill>
                  <a:latin typeface="Arial"/>
                  <a:ea typeface="Arial"/>
                  <a:cs typeface="Arial"/>
                  <a:sym typeface="Arial"/>
                </a:rPr>
                <a:t>捨てたくなる自動分別ゴミ箱を作ろう</a:t>
              </a:r>
              <a:endParaRPr b="0" i="0" sz="2000" u="none" cap="none" strike="noStrike">
                <a:solidFill>
                  <a:srgbClr val="595959"/>
                </a:solidFill>
                <a:latin typeface="Arial"/>
                <a:ea typeface="Arial"/>
                <a:cs typeface="Arial"/>
                <a:sym typeface="Arial"/>
              </a:endParaRPr>
            </a:p>
          </p:txBody>
        </p:sp>
        <p:sp>
          <p:nvSpPr>
            <p:cNvPr id="97" name="Google Shape;97;p4"/>
            <p:cNvSpPr txBox="1"/>
            <p:nvPr/>
          </p:nvSpPr>
          <p:spPr>
            <a:xfrm>
              <a:off x="1990800" y="2955817"/>
              <a:ext cx="7128600" cy="74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主な対象：中学校技術科</a:t>
              </a:r>
              <a:endParaRPr b="0" i="0" sz="14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・エネルギー変換…電気，運動，熱の特性等の原理・法則と基礎的 な技術の仕組み</a:t>
              </a:r>
              <a:endParaRPr b="0" i="0" sz="14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・情報…計測・制御のプログラミングによる問題の解決</a:t>
              </a:r>
              <a:endParaRPr b="0" i="0" sz="1400" u="none" cap="none" strike="noStrike">
                <a:solidFill>
                  <a:srgbClr val="595959"/>
                </a:solidFill>
                <a:latin typeface="Arial"/>
                <a:ea typeface="Arial"/>
                <a:cs typeface="Arial"/>
                <a:sym typeface="Arial"/>
              </a:endParaRPr>
            </a:p>
          </p:txBody>
        </p:sp>
        <p:sp>
          <p:nvSpPr>
            <p:cNvPr id="98" name="Google Shape;98;p4"/>
            <p:cNvSpPr txBox="1"/>
            <p:nvPr/>
          </p:nvSpPr>
          <p:spPr>
            <a:xfrm>
              <a:off x="388623" y="2182439"/>
              <a:ext cx="1323600" cy="680700"/>
            </a:xfrm>
            <a:prstGeom prst="rect">
              <a:avLst/>
            </a:prstGeom>
            <a:solidFill>
              <a:srgbClr val="D8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2060"/>
                </a:buClr>
                <a:buSzPts val="1600"/>
                <a:buFont typeface="Calibri"/>
                <a:buNone/>
              </a:pPr>
              <a:r>
                <a:rPr b="1" i="0" lang="ja-JP" sz="1600" u="none" cap="none" strike="noStrike">
                  <a:solidFill>
                    <a:srgbClr val="002060"/>
                  </a:solidFill>
                  <a:latin typeface="Arial"/>
                  <a:ea typeface="Arial"/>
                  <a:cs typeface="Arial"/>
                  <a:sym typeface="Arial"/>
                </a:rPr>
                <a:t>達成目標</a:t>
              </a:r>
              <a:endParaRPr b="1" i="0" sz="1600" u="none" cap="none" strike="noStrike">
                <a:solidFill>
                  <a:srgbClr val="002060"/>
                </a:solidFill>
                <a:latin typeface="Arial"/>
                <a:ea typeface="Arial"/>
                <a:cs typeface="Arial"/>
                <a:sym typeface="Arial"/>
              </a:endParaRPr>
            </a:p>
          </p:txBody>
        </p:sp>
        <p:sp>
          <p:nvSpPr>
            <p:cNvPr id="99" name="Google Shape;99;p4"/>
            <p:cNvSpPr txBox="1"/>
            <p:nvPr/>
          </p:nvSpPr>
          <p:spPr>
            <a:xfrm>
              <a:off x="2024989" y="2256321"/>
              <a:ext cx="6542700" cy="534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対話的かつ協働的な課題解決をする実体験を通じて困難に挑戦する意欲と態度を養う</a:t>
              </a:r>
              <a:endParaRPr b="0" i="0" sz="14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a:t>
              </a:r>
              <a:r>
                <a:rPr b="1" i="0" lang="ja-JP" sz="1400" u="none" cap="none" strike="noStrike">
                  <a:solidFill>
                    <a:srgbClr val="595959"/>
                  </a:solidFill>
                  <a:latin typeface="Arial"/>
                  <a:ea typeface="Arial"/>
                  <a:cs typeface="Arial"/>
                  <a:sym typeface="Arial"/>
                </a:rPr>
                <a:t>チームで力を合わせて課題解決型のものづくりに挑戦する経験と次につながる自信</a:t>
              </a:r>
              <a:endParaRPr b="1" i="0" sz="14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595959"/>
                </a:solidFill>
                <a:latin typeface="Arial"/>
                <a:ea typeface="Arial"/>
                <a:cs typeface="Arial"/>
                <a:sym typeface="Arial"/>
              </a:endParaRPr>
            </a:p>
          </p:txBody>
        </p:sp>
        <p:sp>
          <p:nvSpPr>
            <p:cNvPr id="100" name="Google Shape;100;p4"/>
            <p:cNvSpPr/>
            <p:nvPr/>
          </p:nvSpPr>
          <p:spPr>
            <a:xfrm>
              <a:off x="2024989" y="4044918"/>
              <a:ext cx="920400" cy="9204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595959"/>
                </a:buClr>
                <a:buSzPts val="1400"/>
                <a:buFont typeface="Calibri"/>
                <a:buNone/>
              </a:pPr>
              <a:r>
                <a:rPr b="0" i="0" lang="ja-JP" sz="1400" u="none" cap="none" strike="noStrike">
                  <a:solidFill>
                    <a:srgbClr val="595959"/>
                  </a:solidFill>
                  <a:latin typeface="Arial"/>
                  <a:ea typeface="Arial"/>
                  <a:cs typeface="Arial"/>
                  <a:sym typeface="Arial"/>
                </a:rPr>
                <a:t>問題提起</a:t>
              </a:r>
              <a:endParaRPr b="0" i="0" sz="14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000"/>
                <a:buFont typeface="Calibri"/>
                <a:buNone/>
              </a:pPr>
              <a:r>
                <a:rPr b="0" i="0" lang="ja-JP" sz="1000" u="none" cap="none" strike="noStrike">
                  <a:solidFill>
                    <a:srgbClr val="595959"/>
                  </a:solidFill>
                  <a:latin typeface="Arial"/>
                  <a:ea typeface="Arial"/>
                  <a:cs typeface="Arial"/>
                  <a:sym typeface="Arial"/>
                </a:rPr>
                <a:t>（分別問題）</a:t>
              </a:r>
              <a:endParaRPr b="0" i="0" sz="1000" u="none" cap="none" strike="noStrike">
                <a:solidFill>
                  <a:srgbClr val="595959"/>
                </a:solidFill>
                <a:latin typeface="Arial"/>
                <a:ea typeface="Arial"/>
                <a:cs typeface="Arial"/>
                <a:sym typeface="Arial"/>
              </a:endParaRPr>
            </a:p>
          </p:txBody>
        </p:sp>
        <p:sp>
          <p:nvSpPr>
            <p:cNvPr id="101" name="Google Shape;101;p4"/>
            <p:cNvSpPr/>
            <p:nvPr/>
          </p:nvSpPr>
          <p:spPr>
            <a:xfrm>
              <a:off x="3251114" y="4044917"/>
              <a:ext cx="2030400" cy="920400"/>
            </a:xfrm>
            <a:prstGeom prst="rect">
              <a:avLst/>
            </a:prstGeom>
            <a:solidFill>
              <a:srgbClr val="DDEA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分別装置</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　  の</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　開発</a:t>
              </a:r>
              <a:endParaRPr b="0" i="0" sz="1200" u="none" cap="none" strike="noStrike">
                <a:solidFill>
                  <a:srgbClr val="595959"/>
                </a:solidFill>
                <a:latin typeface="Arial"/>
                <a:ea typeface="Arial"/>
                <a:cs typeface="Arial"/>
                <a:sym typeface="Arial"/>
              </a:endParaRPr>
            </a:p>
          </p:txBody>
        </p:sp>
        <p:sp>
          <p:nvSpPr>
            <p:cNvPr id="102" name="Google Shape;102;p4"/>
            <p:cNvSpPr/>
            <p:nvPr/>
          </p:nvSpPr>
          <p:spPr>
            <a:xfrm>
              <a:off x="5702661" y="4037993"/>
              <a:ext cx="920400" cy="9204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工夫点</a:t>
              </a:r>
              <a:endParaRPr b="0" i="0" sz="12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の</a:t>
              </a:r>
              <a:endParaRPr b="0" i="0" sz="12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発表</a:t>
              </a:r>
              <a:endParaRPr b="0" i="0" sz="1400" u="none" cap="none" strike="noStrike">
                <a:solidFill>
                  <a:srgbClr val="595959"/>
                </a:solidFill>
                <a:latin typeface="Arial"/>
                <a:ea typeface="Arial"/>
                <a:cs typeface="Arial"/>
                <a:sym typeface="Arial"/>
              </a:endParaRPr>
            </a:p>
          </p:txBody>
        </p:sp>
        <p:sp>
          <p:nvSpPr>
            <p:cNvPr id="103" name="Google Shape;103;p4"/>
            <p:cNvSpPr/>
            <p:nvPr/>
          </p:nvSpPr>
          <p:spPr>
            <a:xfrm>
              <a:off x="4058789" y="4163417"/>
              <a:ext cx="1096800" cy="680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・識別</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・分別機構</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・エンタメ</a:t>
              </a:r>
              <a:endParaRPr b="0" i="0" sz="1200" u="none" cap="none" strike="noStrike">
                <a:solidFill>
                  <a:srgbClr val="595959"/>
                </a:solidFill>
                <a:latin typeface="Arial"/>
                <a:ea typeface="Arial"/>
                <a:cs typeface="Arial"/>
                <a:sym typeface="Arial"/>
              </a:endParaRPr>
            </a:p>
          </p:txBody>
        </p:sp>
        <p:sp>
          <p:nvSpPr>
            <p:cNvPr id="104" name="Google Shape;104;p4"/>
            <p:cNvSpPr/>
            <p:nvPr/>
          </p:nvSpPr>
          <p:spPr>
            <a:xfrm>
              <a:off x="7040330" y="4037993"/>
              <a:ext cx="920400" cy="920400"/>
            </a:xfrm>
            <a:prstGeom prst="rect">
              <a:avLst/>
            </a:prstGeom>
            <a:solidFill>
              <a:srgbClr val="DDEAF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教材</a:t>
              </a:r>
              <a:endParaRPr b="0" i="0" sz="12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200"/>
                <a:buFont typeface="Calibri"/>
                <a:buNone/>
              </a:pPr>
              <a:r>
                <a:rPr b="0" i="0" lang="ja-JP" sz="1200" u="none" cap="none" strike="noStrike">
                  <a:solidFill>
                    <a:srgbClr val="595959"/>
                  </a:solidFill>
                  <a:latin typeface="Arial"/>
                  <a:ea typeface="Arial"/>
                  <a:cs typeface="Arial"/>
                  <a:sym typeface="Arial"/>
                </a:rPr>
                <a:t>チャレンジ</a:t>
              </a:r>
              <a:endParaRPr b="0" i="0" sz="1100" u="none" cap="none" strike="noStrike">
                <a:solidFill>
                  <a:srgbClr val="595959"/>
                </a:solidFill>
                <a:latin typeface="Arial"/>
                <a:ea typeface="Arial"/>
                <a:cs typeface="Arial"/>
                <a:sym typeface="Arial"/>
              </a:endParaRPr>
            </a:p>
            <a:p>
              <a:pPr indent="0" lvl="0" marL="0" marR="0" rtl="0" algn="ctr">
                <a:lnSpc>
                  <a:spcPct val="100000"/>
                </a:lnSpc>
                <a:spcBef>
                  <a:spcPts val="0"/>
                </a:spcBef>
                <a:spcAft>
                  <a:spcPts val="0"/>
                </a:spcAft>
                <a:buClr>
                  <a:srgbClr val="595959"/>
                </a:buClr>
                <a:buSzPts val="1100"/>
                <a:buFont typeface="Calibri"/>
                <a:buNone/>
              </a:pPr>
              <a:r>
                <a:rPr b="0" i="0" lang="ja-JP" sz="1100" u="none" cap="none" strike="noStrike">
                  <a:solidFill>
                    <a:srgbClr val="595959"/>
                  </a:solidFill>
                  <a:latin typeface="Arial"/>
                  <a:ea typeface="Arial"/>
                  <a:cs typeface="Arial"/>
                  <a:sym typeface="Arial"/>
                </a:rPr>
                <a:t>（改造）</a:t>
              </a:r>
              <a:endParaRPr b="0" i="0" sz="1200" u="none" cap="none" strike="noStrike">
                <a:solidFill>
                  <a:srgbClr val="595959"/>
                </a:solidFill>
                <a:latin typeface="Arial"/>
                <a:ea typeface="Arial"/>
                <a:cs typeface="Arial"/>
                <a:sym typeface="Arial"/>
              </a:endParaRPr>
            </a:p>
          </p:txBody>
        </p:sp>
        <p:sp>
          <p:nvSpPr>
            <p:cNvPr id="105" name="Google Shape;105;p4"/>
            <p:cNvSpPr/>
            <p:nvPr/>
          </p:nvSpPr>
          <p:spPr>
            <a:xfrm flipH="1">
              <a:off x="3414809" y="4996608"/>
              <a:ext cx="1563300" cy="378300"/>
            </a:xfrm>
            <a:prstGeom prst="curvedUpArrow">
              <a:avLst>
                <a:gd fmla="val 15086"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chemeClr val="dk1"/>
                </a:solidFill>
                <a:latin typeface="Arial"/>
                <a:ea typeface="Arial"/>
                <a:cs typeface="Arial"/>
                <a:sym typeface="Arial"/>
              </a:endParaRPr>
            </a:p>
          </p:txBody>
        </p:sp>
        <p:cxnSp>
          <p:nvCxnSpPr>
            <p:cNvPr id="106" name="Google Shape;106;p4"/>
            <p:cNvCxnSpPr>
              <a:stCxn id="100" idx="3"/>
              <a:endCxn id="101" idx="1"/>
            </p:cNvCxnSpPr>
            <p:nvPr/>
          </p:nvCxnSpPr>
          <p:spPr>
            <a:xfrm>
              <a:off x="2945389" y="4505118"/>
              <a:ext cx="305700" cy="0"/>
            </a:xfrm>
            <a:prstGeom prst="straightConnector1">
              <a:avLst/>
            </a:prstGeom>
            <a:noFill/>
            <a:ln cap="flat" cmpd="sng" w="9525">
              <a:solidFill>
                <a:schemeClr val="dk2"/>
              </a:solidFill>
              <a:prstDash val="solid"/>
              <a:round/>
              <a:headEnd len="sm" w="sm" type="none"/>
              <a:tailEnd len="med" w="med" type="triangle"/>
            </a:ln>
          </p:spPr>
        </p:cxnSp>
        <p:cxnSp>
          <p:nvCxnSpPr>
            <p:cNvPr id="107" name="Google Shape;107;p4"/>
            <p:cNvCxnSpPr>
              <a:stCxn id="102" idx="3"/>
              <a:endCxn id="104" idx="1"/>
            </p:cNvCxnSpPr>
            <p:nvPr/>
          </p:nvCxnSpPr>
          <p:spPr>
            <a:xfrm>
              <a:off x="6623061" y="4498193"/>
              <a:ext cx="417300" cy="0"/>
            </a:xfrm>
            <a:prstGeom prst="straightConnector1">
              <a:avLst/>
            </a:prstGeom>
            <a:noFill/>
            <a:ln cap="flat" cmpd="sng" w="9525">
              <a:solidFill>
                <a:schemeClr val="dk2"/>
              </a:solidFill>
              <a:prstDash val="solid"/>
              <a:round/>
              <a:headEnd len="sm" w="sm" type="none"/>
              <a:tailEnd len="med" w="med" type="triangle"/>
            </a:ln>
          </p:spPr>
        </p:cxnSp>
        <p:cxnSp>
          <p:nvCxnSpPr>
            <p:cNvPr id="108" name="Google Shape;108;p4"/>
            <p:cNvCxnSpPr>
              <a:stCxn id="101" idx="3"/>
              <a:endCxn id="102" idx="1"/>
            </p:cNvCxnSpPr>
            <p:nvPr/>
          </p:nvCxnSpPr>
          <p:spPr>
            <a:xfrm flipH="1" rot="10800000">
              <a:off x="5281514" y="4498217"/>
              <a:ext cx="421200" cy="6900"/>
            </a:xfrm>
            <a:prstGeom prst="straightConnector1">
              <a:avLst/>
            </a:prstGeom>
            <a:noFill/>
            <a:ln cap="flat" cmpd="sng" w="9525">
              <a:solidFill>
                <a:schemeClr val="dk2"/>
              </a:solidFill>
              <a:prstDash val="solid"/>
              <a:round/>
              <a:headEnd len="sm" w="sm" type="none"/>
              <a:tailEnd len="med" w="med" type="triangle"/>
            </a:ln>
          </p:spPr>
        </p:cxnSp>
        <p:pic>
          <p:nvPicPr>
            <p:cNvPr descr="YouTube - Google Play のアプリ" id="109" name="Google Shape;109;p4"/>
            <p:cNvPicPr preferRelativeResize="0"/>
            <p:nvPr/>
          </p:nvPicPr>
          <p:blipFill rotWithShape="1">
            <a:blip r:embed="rId3">
              <a:alphaModFix/>
            </a:blip>
            <a:srcRect b="0" l="0" r="0" t="0"/>
            <a:stretch/>
          </p:blipFill>
          <p:spPr>
            <a:xfrm>
              <a:off x="8438218" y="4233516"/>
              <a:ext cx="528782" cy="528782"/>
            </a:xfrm>
            <a:prstGeom prst="rect">
              <a:avLst/>
            </a:prstGeom>
            <a:noFill/>
            <a:ln>
              <a:noFill/>
            </a:ln>
          </p:spPr>
        </p:pic>
        <p:cxnSp>
          <p:nvCxnSpPr>
            <p:cNvPr id="110" name="Google Shape;110;p4"/>
            <p:cNvCxnSpPr>
              <a:stCxn id="104" idx="3"/>
              <a:endCxn id="109" idx="1"/>
            </p:cNvCxnSpPr>
            <p:nvPr/>
          </p:nvCxnSpPr>
          <p:spPr>
            <a:xfrm flipH="1" rot="10800000">
              <a:off x="7960730" y="4497893"/>
              <a:ext cx="477600" cy="300"/>
            </a:xfrm>
            <a:prstGeom prst="straightConnector1">
              <a:avLst/>
            </a:prstGeom>
            <a:noFill/>
            <a:ln cap="flat" cmpd="sng" w="9525">
              <a:solidFill>
                <a:schemeClr val="dk2"/>
              </a:solidFill>
              <a:prstDash val="solid"/>
              <a:round/>
              <a:headEnd len="sm" w="sm" type="none"/>
              <a:tailEnd len="med" w="med" type="triangle"/>
            </a:ln>
          </p:spPr>
        </p:cxnSp>
        <p:sp>
          <p:nvSpPr>
            <p:cNvPr id="111" name="Google Shape;111;p4"/>
            <p:cNvSpPr txBox="1"/>
            <p:nvPr/>
          </p:nvSpPr>
          <p:spPr>
            <a:xfrm>
              <a:off x="8073988" y="4701438"/>
              <a:ext cx="1323600" cy="378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595959"/>
                </a:buClr>
                <a:buSzPts val="1050"/>
                <a:buFont typeface="Calibri"/>
                <a:buNone/>
              </a:pPr>
              <a:r>
                <a:rPr b="0" i="0" lang="ja-JP" sz="1050" u="none" cap="none" strike="noStrike">
                  <a:solidFill>
                    <a:srgbClr val="595959"/>
                  </a:solidFill>
                  <a:latin typeface="Arial"/>
                  <a:ea typeface="Arial"/>
                  <a:cs typeface="Arial"/>
                  <a:sym typeface="Arial"/>
                </a:rPr>
                <a:t>動画で発信</a:t>
              </a:r>
              <a:endParaRPr b="0" i="0" sz="1050" u="none" cap="none" strike="noStrike">
                <a:solidFill>
                  <a:srgbClr val="595959"/>
                </a:solidFill>
                <a:latin typeface="Arial"/>
                <a:ea typeface="Arial"/>
                <a:cs typeface="Arial"/>
                <a:sym typeface="Arial"/>
              </a:endParaRPr>
            </a:p>
          </p:txBody>
        </p:sp>
        <p:sp>
          <p:nvSpPr>
            <p:cNvPr id="112" name="Google Shape;112;p4"/>
            <p:cNvSpPr txBox="1"/>
            <p:nvPr/>
          </p:nvSpPr>
          <p:spPr>
            <a:xfrm>
              <a:off x="3697593" y="5079738"/>
              <a:ext cx="1090798" cy="2427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ja-JP" sz="1100" u="none" cap="none" strike="noStrike">
                  <a:solidFill>
                    <a:srgbClr val="323F4F"/>
                  </a:solidFill>
                  <a:latin typeface="Arial"/>
                  <a:ea typeface="Arial"/>
                  <a:cs typeface="Arial"/>
                  <a:sym typeface="Arial"/>
                </a:rPr>
                <a:t>試行錯誤</a:t>
              </a:r>
              <a:endParaRPr b="0" i="0" sz="1400" u="none" cap="none" strike="noStrike">
                <a:solidFill>
                  <a:srgbClr val="000000"/>
                </a:solidFill>
                <a:latin typeface="Arial"/>
                <a:ea typeface="Arial"/>
                <a:cs typeface="Arial"/>
                <a:sym typeface="Arial"/>
              </a:endParaRPr>
            </a:p>
          </p:txBody>
        </p:sp>
        <p:sp>
          <p:nvSpPr>
            <p:cNvPr id="113" name="Google Shape;113;p4"/>
            <p:cNvSpPr/>
            <p:nvPr/>
          </p:nvSpPr>
          <p:spPr>
            <a:xfrm>
              <a:off x="1990800" y="5498902"/>
              <a:ext cx="4504384" cy="412274"/>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rgbClr val="595959"/>
                  </a:solidFill>
                  <a:latin typeface="Arial"/>
                  <a:ea typeface="Arial"/>
                  <a:cs typeface="Arial"/>
                  <a:sym typeface="Arial"/>
                </a:rPr>
                <a:t>授業や部活で実施</a:t>
              </a:r>
              <a:endParaRPr b="0" i="0" sz="1100" u="none" cap="none" strike="noStrike">
                <a:solidFill>
                  <a:srgbClr val="595959"/>
                </a:solidFill>
                <a:latin typeface="Arial"/>
                <a:ea typeface="Arial"/>
                <a:cs typeface="Arial"/>
                <a:sym typeface="Arial"/>
              </a:endParaRPr>
            </a:p>
          </p:txBody>
        </p:sp>
        <p:sp>
          <p:nvSpPr>
            <p:cNvPr id="114" name="Google Shape;114;p4"/>
            <p:cNvSpPr/>
            <p:nvPr/>
          </p:nvSpPr>
          <p:spPr>
            <a:xfrm>
              <a:off x="6680695" y="5498116"/>
              <a:ext cx="2360911" cy="412274"/>
            </a:xfrm>
            <a:prstGeom prst="rightArrow">
              <a:avLst>
                <a:gd fmla="val 50000" name="adj1"/>
                <a:gd fmla="val 50000" name="adj2"/>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rgbClr val="595959"/>
                  </a:solidFill>
                  <a:latin typeface="Arial"/>
                  <a:ea typeface="Arial"/>
                  <a:cs typeface="Arial"/>
                  <a:sym typeface="Arial"/>
                </a:rPr>
                <a:t>有志で実施</a:t>
              </a:r>
              <a:endParaRPr b="0" i="0" sz="1100" u="none" cap="none" strike="noStrike">
                <a:solidFill>
                  <a:srgbClr val="595959"/>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46"/>
          <p:cNvSpPr txBox="1"/>
          <p:nvPr/>
        </p:nvSpPr>
        <p:spPr>
          <a:xfrm>
            <a:off x="1621040" y="-31079"/>
            <a:ext cx="7919022"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コンピュータによる機器の自動化</a:t>
            </a:r>
            <a:endParaRPr b="1" i="0" sz="2800" u="none" cap="none" strike="noStrike">
              <a:solidFill>
                <a:schemeClr val="lt1"/>
              </a:solidFill>
              <a:latin typeface="Arial"/>
              <a:ea typeface="Arial"/>
              <a:cs typeface="Arial"/>
              <a:sym typeface="Arial"/>
            </a:endParaRPr>
          </a:p>
        </p:txBody>
      </p:sp>
      <p:sp>
        <p:nvSpPr>
          <p:cNvPr id="1161" name="Google Shape;1161;p46"/>
          <p:cNvSpPr txBox="1"/>
          <p:nvPr/>
        </p:nvSpPr>
        <p:spPr>
          <a:xfrm>
            <a:off x="343287" y="627064"/>
            <a:ext cx="964879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分別機のセンサとモータを例に、計測と制御システムの基本的な仕組みを理解しましょう。</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分別機では、下図の流れで計測・制御を行います。また、人の動きに置き換えることも</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できます。</a:t>
            </a:r>
            <a:endParaRPr b="0" i="0" sz="1800" u="none" cap="none" strike="noStrike">
              <a:solidFill>
                <a:srgbClr val="002060"/>
              </a:solidFill>
              <a:latin typeface="Arial"/>
              <a:ea typeface="Arial"/>
              <a:cs typeface="Arial"/>
              <a:sym typeface="Arial"/>
            </a:endParaRPr>
          </a:p>
        </p:txBody>
      </p:sp>
      <p:sp>
        <p:nvSpPr>
          <p:cNvPr id="1162" name="Google Shape;1162;p46"/>
          <p:cNvSpPr txBox="1"/>
          <p:nvPr/>
        </p:nvSpPr>
        <p:spPr>
          <a:xfrm>
            <a:off x="492418" y="1683752"/>
            <a:ext cx="2031325" cy="369332"/>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近接センサで計測</a:t>
            </a:r>
            <a:endParaRPr b="0" i="0" sz="1800" u="none" cap="none" strike="noStrike">
              <a:solidFill>
                <a:srgbClr val="002060"/>
              </a:solidFill>
              <a:latin typeface="Arial"/>
              <a:ea typeface="Arial"/>
              <a:cs typeface="Arial"/>
              <a:sym typeface="Arial"/>
            </a:endParaRPr>
          </a:p>
        </p:txBody>
      </p:sp>
      <p:sp>
        <p:nvSpPr>
          <p:cNvPr id="1163" name="Google Shape;1163;p46"/>
          <p:cNvSpPr txBox="1"/>
          <p:nvPr/>
        </p:nvSpPr>
        <p:spPr>
          <a:xfrm>
            <a:off x="3975646" y="1683752"/>
            <a:ext cx="2492990" cy="369332"/>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マイコンで判断・命令</a:t>
            </a:r>
            <a:endParaRPr b="0" i="0" sz="1800" u="none" cap="none" strike="noStrike">
              <a:solidFill>
                <a:srgbClr val="002060"/>
              </a:solidFill>
              <a:latin typeface="Arial"/>
              <a:ea typeface="Arial"/>
              <a:cs typeface="Arial"/>
              <a:sym typeface="Arial"/>
            </a:endParaRPr>
          </a:p>
        </p:txBody>
      </p:sp>
      <p:sp>
        <p:nvSpPr>
          <p:cNvPr id="1164" name="Google Shape;1164;p46"/>
          <p:cNvSpPr txBox="1"/>
          <p:nvPr/>
        </p:nvSpPr>
        <p:spPr>
          <a:xfrm>
            <a:off x="508220" y="4554852"/>
            <a:ext cx="1107996" cy="369332"/>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目で計測</a:t>
            </a:r>
            <a:endParaRPr b="0" i="0" sz="1800" u="none" cap="none" strike="noStrike">
              <a:solidFill>
                <a:srgbClr val="002060"/>
              </a:solidFill>
              <a:latin typeface="Arial"/>
              <a:ea typeface="Arial"/>
              <a:cs typeface="Arial"/>
              <a:sym typeface="Arial"/>
            </a:endParaRPr>
          </a:p>
        </p:txBody>
      </p:sp>
      <p:sp>
        <p:nvSpPr>
          <p:cNvPr id="1165" name="Google Shape;1165;p46"/>
          <p:cNvSpPr txBox="1"/>
          <p:nvPr/>
        </p:nvSpPr>
        <p:spPr>
          <a:xfrm>
            <a:off x="3652203" y="4554852"/>
            <a:ext cx="1569660" cy="369332"/>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脳が判断命令</a:t>
            </a:r>
            <a:endParaRPr b="0" i="0" sz="1800" u="none" cap="none" strike="noStrike">
              <a:solidFill>
                <a:srgbClr val="002060"/>
              </a:solidFill>
              <a:latin typeface="Arial"/>
              <a:ea typeface="Arial"/>
              <a:cs typeface="Arial"/>
              <a:sym typeface="Arial"/>
            </a:endParaRPr>
          </a:p>
        </p:txBody>
      </p:sp>
      <p:sp>
        <p:nvSpPr>
          <p:cNvPr id="1166" name="Google Shape;1166;p46"/>
          <p:cNvSpPr txBox="1"/>
          <p:nvPr/>
        </p:nvSpPr>
        <p:spPr>
          <a:xfrm>
            <a:off x="7027019" y="4554852"/>
            <a:ext cx="2492990" cy="369332"/>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腕が動く（缶を掴む）</a:t>
            </a:r>
            <a:endParaRPr b="0" i="0" sz="1800" u="none" cap="none" strike="noStrike">
              <a:solidFill>
                <a:srgbClr val="002060"/>
              </a:solidFill>
              <a:latin typeface="Arial"/>
              <a:ea typeface="Arial"/>
              <a:cs typeface="Arial"/>
              <a:sym typeface="Arial"/>
            </a:endParaRPr>
          </a:p>
        </p:txBody>
      </p:sp>
      <p:pic>
        <p:nvPicPr>
          <p:cNvPr descr="空き缶 スチール缶 アルミ缶 イラレ・ベクトルデータ【無料配布】 | 【無料配布】イラレ/イラストレーター/ベクトル パスデータ保管庫【ai・eps  ベクター素材】" id="1167" name="Google Shape;1167;p46"/>
          <p:cNvPicPr preferRelativeResize="0"/>
          <p:nvPr/>
        </p:nvPicPr>
        <p:blipFill rotWithShape="1">
          <a:blip r:embed="rId3">
            <a:alphaModFix/>
          </a:blip>
          <a:srcRect b="7689" l="12568" r="63356" t="7900"/>
          <a:stretch/>
        </p:blipFill>
        <p:spPr>
          <a:xfrm>
            <a:off x="466649" y="5139185"/>
            <a:ext cx="871714" cy="1543668"/>
          </a:xfrm>
          <a:prstGeom prst="rect">
            <a:avLst/>
          </a:prstGeom>
          <a:noFill/>
          <a:ln>
            <a:noFill/>
          </a:ln>
        </p:spPr>
      </p:pic>
      <p:pic>
        <p:nvPicPr>
          <p:cNvPr descr="目" id="1168" name="Google Shape;1168;p46"/>
          <p:cNvPicPr preferRelativeResize="0"/>
          <p:nvPr/>
        </p:nvPicPr>
        <p:blipFill rotWithShape="1">
          <a:blip r:embed="rId4">
            <a:alphaModFix/>
          </a:blip>
          <a:srcRect b="0" l="0" r="0" t="0"/>
          <a:stretch/>
        </p:blipFill>
        <p:spPr>
          <a:xfrm>
            <a:off x="1499170" y="4874324"/>
            <a:ext cx="914400" cy="914400"/>
          </a:xfrm>
          <a:prstGeom prst="rect">
            <a:avLst/>
          </a:prstGeom>
          <a:noFill/>
          <a:ln>
            <a:noFill/>
          </a:ln>
        </p:spPr>
      </p:pic>
      <p:pic>
        <p:nvPicPr>
          <p:cNvPr descr="保護の手" id="1169" name="Google Shape;1169;p46"/>
          <p:cNvPicPr preferRelativeResize="0"/>
          <p:nvPr/>
        </p:nvPicPr>
        <p:blipFill rotWithShape="1">
          <a:blip r:embed="rId5">
            <a:alphaModFix/>
          </a:blip>
          <a:srcRect b="0" l="0" r="0" t="0"/>
          <a:stretch/>
        </p:blipFill>
        <p:spPr>
          <a:xfrm rot="1732153">
            <a:off x="7908296" y="4871308"/>
            <a:ext cx="1230343" cy="1230343"/>
          </a:xfrm>
          <a:prstGeom prst="rect">
            <a:avLst/>
          </a:prstGeom>
          <a:noFill/>
          <a:ln>
            <a:noFill/>
          </a:ln>
        </p:spPr>
      </p:pic>
      <p:pic>
        <p:nvPicPr>
          <p:cNvPr descr="頭の中の脳" id="1170" name="Google Shape;1170;p46"/>
          <p:cNvPicPr preferRelativeResize="0"/>
          <p:nvPr/>
        </p:nvPicPr>
        <p:blipFill rotWithShape="1">
          <a:blip r:embed="rId6">
            <a:alphaModFix/>
          </a:blip>
          <a:srcRect b="0" l="0" r="0" t="0"/>
          <a:stretch/>
        </p:blipFill>
        <p:spPr>
          <a:xfrm>
            <a:off x="3421372" y="4957467"/>
            <a:ext cx="1377948" cy="1377948"/>
          </a:xfrm>
          <a:prstGeom prst="rect">
            <a:avLst/>
          </a:prstGeom>
          <a:noFill/>
          <a:ln>
            <a:noFill/>
          </a:ln>
        </p:spPr>
      </p:pic>
      <p:pic>
        <p:nvPicPr>
          <p:cNvPr descr="ターゲット" id="1171" name="Google Shape;1171;p46"/>
          <p:cNvPicPr preferRelativeResize="0"/>
          <p:nvPr/>
        </p:nvPicPr>
        <p:blipFill rotWithShape="1">
          <a:blip r:embed="rId7">
            <a:alphaModFix/>
          </a:blip>
          <a:srcRect b="0" l="0" r="0" t="0"/>
          <a:stretch/>
        </p:blipFill>
        <p:spPr>
          <a:xfrm>
            <a:off x="337256" y="5334612"/>
            <a:ext cx="1148956" cy="1148956"/>
          </a:xfrm>
          <a:prstGeom prst="rect">
            <a:avLst/>
          </a:prstGeom>
          <a:noFill/>
          <a:ln>
            <a:noFill/>
          </a:ln>
        </p:spPr>
      </p:pic>
      <p:pic>
        <p:nvPicPr>
          <p:cNvPr descr="矢印: 時計回りの曲線" id="1172" name="Google Shape;1172;p46"/>
          <p:cNvPicPr preferRelativeResize="0"/>
          <p:nvPr/>
        </p:nvPicPr>
        <p:blipFill rotWithShape="1">
          <a:blip r:embed="rId8">
            <a:alphaModFix/>
          </a:blip>
          <a:srcRect b="0" l="0" r="0" t="0"/>
          <a:stretch/>
        </p:blipFill>
        <p:spPr>
          <a:xfrm rot="7842169">
            <a:off x="4590984" y="4763877"/>
            <a:ext cx="914400" cy="1342956"/>
          </a:xfrm>
          <a:prstGeom prst="rect">
            <a:avLst/>
          </a:prstGeom>
          <a:noFill/>
          <a:ln>
            <a:noFill/>
          </a:ln>
        </p:spPr>
      </p:pic>
      <p:pic>
        <p:nvPicPr>
          <p:cNvPr descr="筋骨たくましい腕" id="1173" name="Google Shape;1173;p46"/>
          <p:cNvPicPr preferRelativeResize="0"/>
          <p:nvPr/>
        </p:nvPicPr>
        <p:blipFill rotWithShape="1">
          <a:blip r:embed="rId9">
            <a:alphaModFix/>
          </a:blip>
          <a:srcRect b="0" l="0" r="0" t="0"/>
          <a:stretch/>
        </p:blipFill>
        <p:spPr>
          <a:xfrm>
            <a:off x="5098469" y="5705571"/>
            <a:ext cx="914400" cy="914400"/>
          </a:xfrm>
          <a:prstGeom prst="rect">
            <a:avLst/>
          </a:prstGeom>
          <a:noFill/>
          <a:ln>
            <a:noFill/>
          </a:ln>
        </p:spPr>
      </p:pic>
      <p:pic>
        <p:nvPicPr>
          <p:cNvPr descr="空き缶 スチール缶 アルミ缶 イラレ・ベクトルデータ【無料配布】 | 【無料配布】イラレ/イラストレーター/ベクトル パスデータ保管庫【ai・eps  ベクター素材】" id="1174" name="Google Shape;1174;p46"/>
          <p:cNvPicPr preferRelativeResize="0"/>
          <p:nvPr/>
        </p:nvPicPr>
        <p:blipFill rotWithShape="1">
          <a:blip r:embed="rId3">
            <a:alphaModFix/>
          </a:blip>
          <a:srcRect b="0" l="13709" r="64767" t="0"/>
          <a:stretch/>
        </p:blipFill>
        <p:spPr>
          <a:xfrm>
            <a:off x="7687733" y="5525516"/>
            <a:ext cx="493227" cy="1157337"/>
          </a:xfrm>
          <a:prstGeom prst="rect">
            <a:avLst/>
          </a:prstGeom>
          <a:noFill/>
          <a:ln>
            <a:noFill/>
          </a:ln>
        </p:spPr>
      </p:pic>
      <p:cxnSp>
        <p:nvCxnSpPr>
          <p:cNvPr id="1175" name="Google Shape;1175;p46"/>
          <p:cNvCxnSpPr>
            <a:stCxn id="1164" idx="3"/>
            <a:endCxn id="1165" idx="1"/>
          </p:cNvCxnSpPr>
          <p:nvPr/>
        </p:nvCxnSpPr>
        <p:spPr>
          <a:xfrm>
            <a:off x="1616216" y="4739518"/>
            <a:ext cx="2036100" cy="0"/>
          </a:xfrm>
          <a:prstGeom prst="straightConnector1">
            <a:avLst/>
          </a:prstGeom>
          <a:noFill/>
          <a:ln cap="flat" cmpd="sng" w="9525">
            <a:solidFill>
              <a:schemeClr val="accent1"/>
            </a:solidFill>
            <a:prstDash val="solid"/>
            <a:miter lim="800000"/>
            <a:headEnd len="sm" w="sm" type="none"/>
            <a:tailEnd len="med" w="med" type="triangle"/>
          </a:ln>
        </p:spPr>
      </p:cxnSp>
      <p:sp>
        <p:nvSpPr>
          <p:cNvPr id="1176" name="Google Shape;1176;p46"/>
          <p:cNvSpPr txBox="1"/>
          <p:nvPr/>
        </p:nvSpPr>
        <p:spPr>
          <a:xfrm>
            <a:off x="2141513" y="4751077"/>
            <a:ext cx="8771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神経系</a:t>
            </a:r>
            <a:endParaRPr b="0" i="0" sz="1400" u="none" cap="none" strike="noStrike">
              <a:solidFill>
                <a:srgbClr val="000000"/>
              </a:solidFill>
              <a:latin typeface="Arial"/>
              <a:ea typeface="Arial"/>
              <a:cs typeface="Arial"/>
              <a:sym typeface="Arial"/>
            </a:endParaRPr>
          </a:p>
        </p:txBody>
      </p:sp>
      <p:sp>
        <p:nvSpPr>
          <p:cNvPr id="1177" name="Google Shape;1177;p46"/>
          <p:cNvSpPr txBox="1"/>
          <p:nvPr/>
        </p:nvSpPr>
        <p:spPr>
          <a:xfrm>
            <a:off x="2024704" y="4427358"/>
            <a:ext cx="11079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電気信号</a:t>
            </a:r>
            <a:endParaRPr b="0" i="0" sz="1400" u="none" cap="none" strike="noStrike">
              <a:solidFill>
                <a:srgbClr val="000000"/>
              </a:solidFill>
              <a:latin typeface="Arial"/>
              <a:ea typeface="Arial"/>
              <a:cs typeface="Arial"/>
              <a:sym typeface="Arial"/>
            </a:endParaRPr>
          </a:p>
        </p:txBody>
      </p:sp>
      <p:cxnSp>
        <p:nvCxnSpPr>
          <p:cNvPr id="1178" name="Google Shape;1178;p46"/>
          <p:cNvCxnSpPr>
            <a:stCxn id="1165" idx="3"/>
            <a:endCxn id="1166" idx="1"/>
          </p:cNvCxnSpPr>
          <p:nvPr/>
        </p:nvCxnSpPr>
        <p:spPr>
          <a:xfrm>
            <a:off x="5221863" y="4739518"/>
            <a:ext cx="1805100" cy="0"/>
          </a:xfrm>
          <a:prstGeom prst="straightConnector1">
            <a:avLst/>
          </a:prstGeom>
          <a:noFill/>
          <a:ln cap="flat" cmpd="sng" w="9525">
            <a:solidFill>
              <a:schemeClr val="accent1"/>
            </a:solidFill>
            <a:prstDash val="solid"/>
            <a:miter lim="800000"/>
            <a:headEnd len="sm" w="sm" type="none"/>
            <a:tailEnd len="med" w="med" type="triangle"/>
          </a:ln>
        </p:spPr>
      </p:cxnSp>
      <p:sp>
        <p:nvSpPr>
          <p:cNvPr id="1179" name="Google Shape;1179;p46"/>
          <p:cNvSpPr txBox="1"/>
          <p:nvPr/>
        </p:nvSpPr>
        <p:spPr>
          <a:xfrm>
            <a:off x="5655827" y="4751077"/>
            <a:ext cx="8771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神経系</a:t>
            </a:r>
            <a:endParaRPr b="0" i="0" sz="1400" u="none" cap="none" strike="noStrike">
              <a:solidFill>
                <a:srgbClr val="000000"/>
              </a:solidFill>
              <a:latin typeface="Arial"/>
              <a:ea typeface="Arial"/>
              <a:cs typeface="Arial"/>
              <a:sym typeface="Arial"/>
            </a:endParaRPr>
          </a:p>
        </p:txBody>
      </p:sp>
      <p:sp>
        <p:nvSpPr>
          <p:cNvPr id="1180" name="Google Shape;1180;p46"/>
          <p:cNvSpPr txBox="1"/>
          <p:nvPr/>
        </p:nvSpPr>
        <p:spPr>
          <a:xfrm>
            <a:off x="5539018" y="4427358"/>
            <a:ext cx="11079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電気信号</a:t>
            </a:r>
            <a:endParaRPr b="0" i="0" sz="1400" u="none" cap="none" strike="noStrike">
              <a:solidFill>
                <a:srgbClr val="000000"/>
              </a:solidFill>
              <a:latin typeface="Arial"/>
              <a:ea typeface="Arial"/>
              <a:cs typeface="Arial"/>
              <a:sym typeface="Arial"/>
            </a:endParaRPr>
          </a:p>
        </p:txBody>
      </p:sp>
      <p:grpSp>
        <p:nvGrpSpPr>
          <p:cNvPr id="1181" name="Google Shape;1181;p46"/>
          <p:cNvGrpSpPr/>
          <p:nvPr/>
        </p:nvGrpSpPr>
        <p:grpSpPr>
          <a:xfrm>
            <a:off x="450847" y="2312807"/>
            <a:ext cx="8224410" cy="1892748"/>
            <a:chOff x="636367" y="2312807"/>
            <a:chExt cx="8224410" cy="1892748"/>
          </a:xfrm>
        </p:grpSpPr>
        <p:pic>
          <p:nvPicPr>
            <p:cNvPr id="1182" name="Google Shape;1182;p46"/>
            <p:cNvPicPr preferRelativeResize="0"/>
            <p:nvPr/>
          </p:nvPicPr>
          <p:blipFill rotWithShape="1">
            <a:blip r:embed="rId10">
              <a:alphaModFix/>
            </a:blip>
            <a:srcRect b="0" l="0" r="0" t="0"/>
            <a:stretch/>
          </p:blipFill>
          <p:spPr>
            <a:xfrm>
              <a:off x="3081495" y="2312807"/>
              <a:ext cx="5779282" cy="1892748"/>
            </a:xfrm>
            <a:prstGeom prst="rect">
              <a:avLst/>
            </a:prstGeom>
            <a:noFill/>
            <a:ln>
              <a:noFill/>
            </a:ln>
          </p:spPr>
        </p:pic>
        <p:pic>
          <p:nvPicPr>
            <p:cNvPr id="1183" name="Google Shape;1183;p46"/>
            <p:cNvPicPr preferRelativeResize="0"/>
            <p:nvPr/>
          </p:nvPicPr>
          <p:blipFill rotWithShape="1">
            <a:blip r:embed="rId11">
              <a:alphaModFix/>
            </a:blip>
            <a:srcRect b="0" l="-1" r="0" t="0"/>
            <a:stretch/>
          </p:blipFill>
          <p:spPr>
            <a:xfrm>
              <a:off x="1829621" y="2402446"/>
              <a:ext cx="1731005" cy="946377"/>
            </a:xfrm>
            <a:prstGeom prst="rect">
              <a:avLst/>
            </a:prstGeom>
            <a:noFill/>
            <a:ln>
              <a:noFill/>
            </a:ln>
          </p:spPr>
        </p:pic>
        <p:pic>
          <p:nvPicPr>
            <p:cNvPr descr="空き缶 スチール缶 アルミ缶 イラレ・ベクトルデータ【無料配布】 | 【無料配布】イラレ/イラストレーター/ベクトル パスデータ保管庫【ai・eps  ベクター素材】" id="1184" name="Google Shape;1184;p46"/>
            <p:cNvPicPr preferRelativeResize="0"/>
            <p:nvPr/>
          </p:nvPicPr>
          <p:blipFill rotWithShape="1">
            <a:blip r:embed="rId3">
              <a:alphaModFix/>
            </a:blip>
            <a:srcRect b="12195" l="14456" r="64167" t="8588"/>
            <a:stretch/>
          </p:blipFill>
          <p:spPr>
            <a:xfrm>
              <a:off x="636367" y="2463511"/>
              <a:ext cx="871714" cy="1625983"/>
            </a:xfrm>
            <a:prstGeom prst="rect">
              <a:avLst/>
            </a:prstGeom>
            <a:noFill/>
            <a:ln>
              <a:noFill/>
            </a:ln>
          </p:spPr>
        </p:pic>
      </p:grpSp>
      <p:cxnSp>
        <p:nvCxnSpPr>
          <p:cNvPr id="1185" name="Google Shape;1185;p46"/>
          <p:cNvCxnSpPr>
            <a:endCxn id="1163" idx="1"/>
          </p:cNvCxnSpPr>
          <p:nvPr/>
        </p:nvCxnSpPr>
        <p:spPr>
          <a:xfrm flipH="1" rot="10800000">
            <a:off x="2527846" y="1868418"/>
            <a:ext cx="1447800" cy="2400"/>
          </a:xfrm>
          <a:prstGeom prst="straightConnector1">
            <a:avLst/>
          </a:prstGeom>
          <a:noFill/>
          <a:ln cap="flat" cmpd="sng" w="9525">
            <a:solidFill>
              <a:schemeClr val="accent1"/>
            </a:solidFill>
            <a:prstDash val="solid"/>
            <a:miter lim="800000"/>
            <a:headEnd len="sm" w="sm" type="none"/>
            <a:tailEnd len="med" w="med" type="triangle"/>
          </a:ln>
        </p:spPr>
      </p:cxnSp>
      <p:sp>
        <p:nvSpPr>
          <p:cNvPr id="1186" name="Google Shape;1186;p46"/>
          <p:cNvSpPr txBox="1"/>
          <p:nvPr/>
        </p:nvSpPr>
        <p:spPr>
          <a:xfrm>
            <a:off x="2562900" y="1567278"/>
            <a:ext cx="1261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デジタル信号</a:t>
            </a:r>
            <a:endParaRPr b="0" i="0" sz="1400" u="none" cap="none" strike="noStrike">
              <a:solidFill>
                <a:srgbClr val="000000"/>
              </a:solidFill>
              <a:latin typeface="Arial"/>
              <a:ea typeface="Arial"/>
              <a:cs typeface="Arial"/>
              <a:sym typeface="Arial"/>
            </a:endParaRPr>
          </a:p>
        </p:txBody>
      </p:sp>
      <p:sp>
        <p:nvSpPr>
          <p:cNvPr id="1187" name="Google Shape;1187;p46"/>
          <p:cNvSpPr txBox="1"/>
          <p:nvPr/>
        </p:nvSpPr>
        <p:spPr>
          <a:xfrm>
            <a:off x="2515975" y="1914214"/>
            <a:ext cx="14414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端子・ケーブル</a:t>
            </a:r>
            <a:endParaRPr b="0" i="0" sz="1400" u="none" cap="none" strike="noStrike">
              <a:solidFill>
                <a:srgbClr val="000000"/>
              </a:solidFill>
              <a:latin typeface="Arial"/>
              <a:ea typeface="Arial"/>
              <a:cs typeface="Arial"/>
              <a:sym typeface="Arial"/>
            </a:endParaRPr>
          </a:p>
        </p:txBody>
      </p:sp>
      <p:cxnSp>
        <p:nvCxnSpPr>
          <p:cNvPr id="1188" name="Google Shape;1188;p46"/>
          <p:cNvCxnSpPr/>
          <p:nvPr/>
        </p:nvCxnSpPr>
        <p:spPr>
          <a:xfrm>
            <a:off x="157767" y="4288779"/>
            <a:ext cx="9185632" cy="0"/>
          </a:xfrm>
          <a:prstGeom prst="straightConnector1">
            <a:avLst/>
          </a:prstGeom>
          <a:noFill/>
          <a:ln cap="flat" cmpd="sng" w="9525">
            <a:solidFill>
              <a:schemeClr val="accent1"/>
            </a:solidFill>
            <a:prstDash val="dash"/>
            <a:miter lim="800000"/>
            <a:headEnd len="sm" w="sm" type="none"/>
            <a:tailEnd len="sm" w="sm" type="none"/>
          </a:ln>
        </p:spPr>
      </p:cxnSp>
      <p:grpSp>
        <p:nvGrpSpPr>
          <p:cNvPr id="1189" name="Google Shape;1189;p46"/>
          <p:cNvGrpSpPr/>
          <p:nvPr/>
        </p:nvGrpSpPr>
        <p:grpSpPr>
          <a:xfrm>
            <a:off x="6468636" y="1542279"/>
            <a:ext cx="1566600" cy="654713"/>
            <a:chOff x="2604780" y="1567278"/>
            <a:chExt cx="1566600" cy="654713"/>
          </a:xfrm>
        </p:grpSpPr>
        <p:cxnSp>
          <p:nvCxnSpPr>
            <p:cNvPr id="1190" name="Google Shape;1190;p46"/>
            <p:cNvCxnSpPr>
              <a:stCxn id="1163" idx="3"/>
              <a:endCxn id="1191" idx="1"/>
            </p:cNvCxnSpPr>
            <p:nvPr/>
          </p:nvCxnSpPr>
          <p:spPr>
            <a:xfrm>
              <a:off x="2604780" y="1893417"/>
              <a:ext cx="1566600" cy="6600"/>
            </a:xfrm>
            <a:prstGeom prst="straightConnector1">
              <a:avLst/>
            </a:prstGeom>
            <a:noFill/>
            <a:ln cap="flat" cmpd="sng" w="9525">
              <a:solidFill>
                <a:schemeClr val="accent1"/>
              </a:solidFill>
              <a:prstDash val="solid"/>
              <a:miter lim="800000"/>
              <a:headEnd len="sm" w="sm" type="none"/>
              <a:tailEnd len="med" w="med" type="triangle"/>
            </a:ln>
          </p:spPr>
        </p:cxnSp>
        <p:sp>
          <p:nvSpPr>
            <p:cNvPr id="1192" name="Google Shape;1192;p46"/>
            <p:cNvSpPr txBox="1"/>
            <p:nvPr/>
          </p:nvSpPr>
          <p:spPr>
            <a:xfrm>
              <a:off x="2748420" y="1567278"/>
              <a:ext cx="1261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デジタル信号</a:t>
              </a:r>
              <a:endParaRPr b="0" i="0" sz="1400" u="none" cap="none" strike="noStrike">
                <a:solidFill>
                  <a:srgbClr val="000000"/>
                </a:solidFill>
                <a:latin typeface="Arial"/>
                <a:ea typeface="Arial"/>
                <a:cs typeface="Arial"/>
                <a:sym typeface="Arial"/>
              </a:endParaRPr>
            </a:p>
          </p:txBody>
        </p:sp>
        <p:sp>
          <p:nvSpPr>
            <p:cNvPr id="1193" name="Google Shape;1193;p46"/>
            <p:cNvSpPr txBox="1"/>
            <p:nvPr/>
          </p:nvSpPr>
          <p:spPr>
            <a:xfrm>
              <a:off x="2701495" y="1914214"/>
              <a:ext cx="14414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2060"/>
                  </a:solidFill>
                  <a:latin typeface="Arial"/>
                  <a:ea typeface="Arial"/>
                  <a:cs typeface="Arial"/>
                  <a:sym typeface="Arial"/>
                </a:rPr>
                <a:t>端子・ケーブル</a:t>
              </a:r>
              <a:endParaRPr b="0" i="0" sz="1400" u="none" cap="none" strike="noStrike">
                <a:solidFill>
                  <a:srgbClr val="000000"/>
                </a:solidFill>
                <a:latin typeface="Arial"/>
                <a:ea typeface="Arial"/>
                <a:cs typeface="Arial"/>
                <a:sym typeface="Arial"/>
              </a:endParaRPr>
            </a:p>
          </p:txBody>
        </p:sp>
      </p:grpSp>
      <p:sp>
        <p:nvSpPr>
          <p:cNvPr id="1191" name="Google Shape;1191;p46"/>
          <p:cNvSpPr txBox="1"/>
          <p:nvPr/>
        </p:nvSpPr>
        <p:spPr>
          <a:xfrm>
            <a:off x="8035218" y="1551889"/>
            <a:ext cx="1569660" cy="646331"/>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モータが動く</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缶を分ける</a:t>
            </a:r>
            <a:endParaRPr b="0" i="0" sz="1800" u="none" cap="none" strike="noStrike">
              <a:solidFill>
                <a:srgbClr val="00206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47"/>
          <p:cNvSpPr txBox="1"/>
          <p:nvPr/>
        </p:nvSpPr>
        <p:spPr>
          <a:xfrm>
            <a:off x="2976946" y="-47511"/>
            <a:ext cx="6544556" cy="53694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プログラム言語</a:t>
            </a:r>
            <a:endParaRPr b="1" i="0" sz="2889" u="none" cap="none" strike="noStrike">
              <a:solidFill>
                <a:schemeClr val="lt1"/>
              </a:solidFill>
              <a:latin typeface="Arial"/>
              <a:ea typeface="Arial"/>
              <a:cs typeface="Arial"/>
              <a:sym typeface="Arial"/>
            </a:endParaRPr>
          </a:p>
        </p:txBody>
      </p:sp>
      <p:grpSp>
        <p:nvGrpSpPr>
          <p:cNvPr id="1199" name="Google Shape;1199;p47"/>
          <p:cNvGrpSpPr/>
          <p:nvPr/>
        </p:nvGrpSpPr>
        <p:grpSpPr>
          <a:xfrm>
            <a:off x="616276" y="608586"/>
            <a:ext cx="8905002" cy="5920790"/>
            <a:chOff x="616276" y="608586"/>
            <a:chExt cx="8905002" cy="5920790"/>
          </a:xfrm>
        </p:grpSpPr>
        <p:sp>
          <p:nvSpPr>
            <p:cNvPr id="1200" name="Google Shape;1200;p47"/>
            <p:cNvSpPr txBox="1"/>
            <p:nvPr/>
          </p:nvSpPr>
          <p:spPr>
            <a:xfrm>
              <a:off x="616276" y="608586"/>
              <a:ext cx="890500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　コンピュータに判断・命令させるには、その手順を事前に記憶させておく</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必要があります。手順を記述したものをプログラム、記述するための言語を</a:t>
              </a:r>
              <a:endParaRPr b="0" i="0" sz="20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プログラム言語といいます。</a:t>
              </a:r>
              <a:endParaRPr b="0" i="0" sz="2000" u="none" cap="none" strike="noStrike">
                <a:solidFill>
                  <a:srgbClr val="002060"/>
                </a:solidFill>
                <a:latin typeface="Arial"/>
                <a:ea typeface="Arial"/>
                <a:cs typeface="Arial"/>
                <a:sym typeface="Arial"/>
              </a:endParaRPr>
            </a:p>
          </p:txBody>
        </p:sp>
        <p:sp>
          <p:nvSpPr>
            <p:cNvPr id="1201" name="Google Shape;1201;p47"/>
            <p:cNvSpPr txBox="1"/>
            <p:nvPr/>
          </p:nvSpPr>
          <p:spPr>
            <a:xfrm>
              <a:off x="616276" y="3067880"/>
              <a:ext cx="8074121" cy="142188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★Makecodeについて</a:t>
              </a:r>
              <a:endParaRPr b="0" i="0" sz="18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分別機ではMakecodeというプログラムミングツールを使用します。</a:t>
              </a:r>
              <a:endParaRPr b="0" i="0" sz="18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MakecodeはMicrosoft社が開発したプログラミング学習ツールで、</a:t>
              </a:r>
              <a:endParaRPr b="0" i="0" sz="18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ブロックの組み合わせで簡単にプログラムを作成できます。</a:t>
              </a:r>
              <a:endParaRPr b="0" i="0" sz="1800" u="none" cap="none" strike="noStrike">
                <a:solidFill>
                  <a:srgbClr val="002060"/>
                </a:solidFill>
                <a:latin typeface="Arial"/>
                <a:ea typeface="Arial"/>
                <a:cs typeface="Arial"/>
                <a:sym typeface="Arial"/>
              </a:endParaRPr>
            </a:p>
          </p:txBody>
        </p:sp>
        <p:grpSp>
          <p:nvGrpSpPr>
            <p:cNvPr id="1202" name="Google Shape;1202;p47"/>
            <p:cNvGrpSpPr/>
            <p:nvPr/>
          </p:nvGrpSpPr>
          <p:grpSpPr>
            <a:xfrm>
              <a:off x="5453613" y="4665191"/>
              <a:ext cx="3236784" cy="1615750"/>
              <a:chOff x="6284677" y="3858700"/>
              <a:chExt cx="3540278" cy="1878243"/>
            </a:xfrm>
          </p:grpSpPr>
          <p:pic>
            <p:nvPicPr>
              <p:cNvPr id="1203" name="Google Shape;1203;p47"/>
              <p:cNvPicPr preferRelativeResize="0"/>
              <p:nvPr/>
            </p:nvPicPr>
            <p:blipFill rotWithShape="1">
              <a:blip r:embed="rId3">
                <a:alphaModFix/>
              </a:blip>
              <a:srcRect b="0" l="0" r="0" t="0"/>
              <a:stretch/>
            </p:blipFill>
            <p:spPr>
              <a:xfrm>
                <a:off x="6938997" y="3963127"/>
                <a:ext cx="2252993" cy="1773816"/>
              </a:xfrm>
              <a:prstGeom prst="rect">
                <a:avLst/>
              </a:prstGeom>
              <a:noFill/>
              <a:ln>
                <a:noFill/>
              </a:ln>
            </p:spPr>
          </p:pic>
          <p:sp>
            <p:nvSpPr>
              <p:cNvPr id="1204" name="Google Shape;1204;p47"/>
              <p:cNvSpPr txBox="1"/>
              <p:nvPr/>
            </p:nvSpPr>
            <p:spPr>
              <a:xfrm>
                <a:off x="6284677" y="3858700"/>
                <a:ext cx="3540278" cy="60822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ブロックの形が合わないとはまらない</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プログラムとして間違い</a:t>
                </a:r>
                <a:endParaRPr b="0" i="0" sz="1400" u="none" cap="none" strike="noStrike">
                  <a:solidFill>
                    <a:schemeClr val="dk1"/>
                  </a:solidFill>
                  <a:latin typeface="Arial"/>
                  <a:ea typeface="Arial"/>
                  <a:cs typeface="Arial"/>
                  <a:sym typeface="Arial"/>
                </a:endParaRPr>
              </a:p>
            </p:txBody>
          </p:sp>
        </p:grpSp>
        <p:grpSp>
          <p:nvGrpSpPr>
            <p:cNvPr id="1205" name="Google Shape;1205;p47"/>
            <p:cNvGrpSpPr/>
            <p:nvPr/>
          </p:nvGrpSpPr>
          <p:grpSpPr>
            <a:xfrm>
              <a:off x="999481" y="4659962"/>
              <a:ext cx="3954929" cy="1869414"/>
              <a:chOff x="559926" y="4735909"/>
              <a:chExt cx="3954929" cy="1869414"/>
            </a:xfrm>
          </p:grpSpPr>
          <p:pic>
            <p:nvPicPr>
              <p:cNvPr id="1206" name="Google Shape;1206;p47"/>
              <p:cNvPicPr preferRelativeResize="0"/>
              <p:nvPr/>
            </p:nvPicPr>
            <p:blipFill rotWithShape="1">
              <a:blip r:embed="rId4">
                <a:alphaModFix/>
              </a:blip>
              <a:srcRect b="0" l="0" r="0" t="0"/>
              <a:stretch/>
            </p:blipFill>
            <p:spPr>
              <a:xfrm>
                <a:off x="774083" y="5024815"/>
                <a:ext cx="3526614" cy="1580508"/>
              </a:xfrm>
              <a:prstGeom prst="rect">
                <a:avLst/>
              </a:prstGeom>
              <a:noFill/>
              <a:ln>
                <a:noFill/>
              </a:ln>
            </p:spPr>
          </p:pic>
          <p:sp>
            <p:nvSpPr>
              <p:cNvPr id="1207" name="Google Shape;1207;p47"/>
              <p:cNvSpPr txBox="1"/>
              <p:nvPr/>
            </p:nvSpPr>
            <p:spPr>
              <a:xfrm>
                <a:off x="559926" y="4735909"/>
                <a:ext cx="3954929"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ブロックの組み合わせでプログラミングできる</a:t>
                </a:r>
                <a:endParaRPr b="0" i="0" sz="1400" u="none" cap="none" strike="noStrike">
                  <a:solidFill>
                    <a:srgbClr val="000000"/>
                  </a:solidFill>
                  <a:latin typeface="Arial"/>
                  <a:ea typeface="Arial"/>
                  <a:cs typeface="Arial"/>
                  <a:sym typeface="Arial"/>
                </a:endParaRPr>
              </a:p>
            </p:txBody>
          </p:sp>
          <p:pic>
            <p:nvPicPr>
              <p:cNvPr descr="カーソル" id="1208" name="Google Shape;1208;p47"/>
              <p:cNvPicPr preferRelativeResize="0"/>
              <p:nvPr/>
            </p:nvPicPr>
            <p:blipFill rotWithShape="1">
              <a:blip r:embed="rId5">
                <a:alphaModFix/>
              </a:blip>
              <a:srcRect b="0" l="0" r="0" t="0"/>
              <a:stretch/>
            </p:blipFill>
            <p:spPr>
              <a:xfrm>
                <a:off x="4037419" y="6096623"/>
                <a:ext cx="376275" cy="389472"/>
              </a:xfrm>
              <a:prstGeom prst="rect">
                <a:avLst/>
              </a:prstGeom>
              <a:noFill/>
              <a:ln>
                <a:noFill/>
              </a:ln>
            </p:spPr>
          </p:pic>
          <p:pic>
            <p:nvPicPr>
              <p:cNvPr descr="線矢印: 緩い曲線" id="1209" name="Google Shape;1209;p47"/>
              <p:cNvPicPr preferRelativeResize="0"/>
              <p:nvPr/>
            </p:nvPicPr>
            <p:blipFill rotWithShape="1">
              <a:blip r:embed="rId6">
                <a:alphaModFix/>
              </a:blip>
              <a:srcRect b="0" l="0" r="0" t="0"/>
              <a:stretch/>
            </p:blipFill>
            <p:spPr>
              <a:xfrm>
                <a:off x="2347829" y="5579538"/>
                <a:ext cx="752310" cy="778695"/>
              </a:xfrm>
              <a:prstGeom prst="rect">
                <a:avLst/>
              </a:prstGeom>
              <a:noFill/>
              <a:ln>
                <a:noFill/>
              </a:ln>
            </p:spPr>
          </p:pic>
        </p:grpSp>
        <p:sp>
          <p:nvSpPr>
            <p:cNvPr id="1210" name="Google Shape;1210;p47"/>
            <p:cNvSpPr/>
            <p:nvPr/>
          </p:nvSpPr>
          <p:spPr>
            <a:xfrm>
              <a:off x="616276" y="1895626"/>
              <a:ext cx="8905002" cy="848170"/>
            </a:xfrm>
            <a:prstGeom prst="roundRect">
              <a:avLst>
                <a:gd fmla="val 16667" name="adj"/>
              </a:avLst>
            </a:prstGeom>
            <a:solidFill>
              <a:schemeClr val="lt1"/>
            </a:solidFill>
            <a:ln cap="flat" cmpd="sng" w="12700">
              <a:solidFill>
                <a:srgbClr val="00206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プログラム言語は用途で様々</a:t>
              </a:r>
              <a:endParaRPr b="0" i="0" sz="18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C言語：OSやアプリの開発、JAVAScript：WEB開発　．．．</a:t>
              </a:r>
              <a:endParaRPr b="0" i="0" sz="1800" u="none"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txBox="1"/>
          <p:nvPr/>
        </p:nvSpPr>
        <p:spPr>
          <a:xfrm>
            <a:off x="1021825" y="420208"/>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授業展開案</a:t>
            </a:r>
            <a:endParaRPr b="1" i="0" sz="2889" u="none" cap="none" strike="noStrike">
              <a:solidFill>
                <a:schemeClr val="lt1"/>
              </a:solidFill>
              <a:latin typeface="Arial"/>
              <a:ea typeface="Arial"/>
              <a:cs typeface="Arial"/>
              <a:sym typeface="Arial"/>
            </a:endParaRPr>
          </a:p>
        </p:txBody>
      </p:sp>
      <p:sp>
        <p:nvSpPr>
          <p:cNvPr id="120" name="Google Shape;120;p5"/>
          <p:cNvSpPr txBox="1"/>
          <p:nvPr/>
        </p:nvSpPr>
        <p:spPr>
          <a:xfrm>
            <a:off x="93297" y="1026889"/>
            <a:ext cx="8633870" cy="4616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1" i="0" lang="ja-JP" sz="2000" u="sng" cap="none" strike="noStrike">
                <a:solidFill>
                  <a:srgbClr val="002060"/>
                </a:solidFill>
                <a:latin typeface="Arial"/>
                <a:ea typeface="Arial"/>
                <a:cs typeface="Arial"/>
                <a:sym typeface="Arial"/>
              </a:rPr>
              <a:t>■ 　授業２コマでの実施イメージ</a:t>
            </a:r>
            <a:endParaRPr b="1" i="0" sz="2000" u="sng" cap="none" strike="noStrike">
              <a:solidFill>
                <a:srgbClr val="002060"/>
              </a:solidFill>
              <a:latin typeface="Arial"/>
              <a:ea typeface="Arial"/>
              <a:cs typeface="Arial"/>
              <a:sym typeface="Arial"/>
            </a:endParaRPr>
          </a:p>
        </p:txBody>
      </p:sp>
      <p:sp>
        <p:nvSpPr>
          <p:cNvPr id="121" name="Google Shape;121;p5"/>
          <p:cNvSpPr/>
          <p:nvPr/>
        </p:nvSpPr>
        <p:spPr>
          <a:xfrm>
            <a:off x="0" y="937801"/>
            <a:ext cx="9905999" cy="471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122" name="Google Shape;122;p5"/>
          <p:cNvGraphicFramePr/>
          <p:nvPr/>
        </p:nvGraphicFramePr>
        <p:xfrm>
          <a:off x="105654" y="2048934"/>
          <a:ext cx="3000000" cy="3000000"/>
        </p:xfrm>
        <a:graphic>
          <a:graphicData uri="http://schemas.openxmlformats.org/drawingml/2006/table">
            <a:tbl>
              <a:tblPr>
                <a:noFill/>
                <a:tableStyleId>{DD39EE64-09AF-42D4-82C6-331946C76700}</a:tableStyleId>
              </a:tblPr>
              <a:tblGrid>
                <a:gridCol w="383750"/>
                <a:gridCol w="1495825"/>
                <a:gridCol w="2881275"/>
              </a:tblGrid>
              <a:tr h="228225">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時間</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ねらい</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学習活動</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r>
              <a:tr h="382750">
                <a:tc>
                  <a:txBody>
                    <a:bodyPr/>
                    <a:lstStyle/>
                    <a:p>
                      <a:pPr indent="0" lvl="0" marL="0" marR="0" rtl="0" algn="l">
                        <a:lnSpc>
                          <a:spcPct val="100000"/>
                        </a:lnSpc>
                        <a:spcBef>
                          <a:spcPts val="0"/>
                        </a:spcBef>
                        <a:spcAft>
                          <a:spcPts val="0"/>
                        </a:spcAft>
                        <a:buClr>
                          <a:srgbClr val="000000"/>
                        </a:buClr>
                        <a:buSzPts val="1000"/>
                        <a:buFont typeface="Arial"/>
                        <a:buNone/>
                      </a:pPr>
                      <a:r>
                        <a:rPr lang="ja-JP" sz="1000" u="none" cap="none" strike="noStrike"/>
                        <a:t>事前</a:t>
                      </a:r>
                      <a:endParaRPr sz="14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lang="ja-JP" sz="1000" u="none" cap="none" strike="noStrike"/>
                        <a:t>・装置の組み立て・プログラミング（演示用）</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lang="ja-JP" sz="1000" u="none" cap="none" strike="noStrike"/>
                        <a:t>・生徒用の教材を箱から出し、机に並べる</a:t>
                      </a:r>
                      <a:endParaRPr b="0" sz="14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630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・本日の学習内容の確認</a:t>
                      </a:r>
                      <a:endParaRPr sz="1000" u="none" cap="none" strike="noStrike"/>
                    </a:p>
                    <a:p>
                      <a:pPr indent="0" lvl="0" marL="0" marR="0" rtl="0" algn="l">
                        <a:lnSpc>
                          <a:spcPct val="100000"/>
                        </a:lnSpc>
                        <a:spcBef>
                          <a:spcPts val="0"/>
                        </a:spcBef>
                        <a:spcAft>
                          <a:spcPts val="0"/>
                        </a:spcAft>
                        <a:buClr>
                          <a:srgbClr val="000000"/>
                        </a:buClr>
                        <a:buSzPts val="1000"/>
                        <a:buFont typeface="Arial"/>
                        <a:buNone/>
                      </a:pPr>
                      <a:br>
                        <a:rPr lang="ja-JP" sz="1000" u="none" cap="none" strike="noStrike"/>
                      </a:br>
                      <a:r>
                        <a:rPr b="0" i="0" lang="ja-JP" sz="1000" u="none" cap="none" strike="noStrike">
                          <a:solidFill>
                            <a:srgbClr val="000000"/>
                          </a:solidFill>
                          <a:latin typeface="Arial"/>
                          <a:ea typeface="Arial"/>
                          <a:cs typeface="Arial"/>
                          <a:sym typeface="Arial"/>
                        </a:rPr>
                        <a:t>・教材使用の注意点確認</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・学習内容：自動分別ゴミ箱を理解する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１．制御の仕組みを知る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２．プログラミングの練習</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３．組み立て・動作の確認</a:t>
                      </a:r>
                      <a:br>
                        <a:rPr b="0" lang="ja-JP" sz="1000" u="none" cap="none" strike="noStrike"/>
                      </a:br>
                      <a:r>
                        <a:rPr b="0" i="0" lang="ja-JP" sz="1000" u="none" cap="none" strike="noStrike">
                          <a:solidFill>
                            <a:srgbClr val="000000"/>
                          </a:solidFill>
                          <a:latin typeface="Arial"/>
                          <a:ea typeface="Arial"/>
                          <a:cs typeface="Arial"/>
                          <a:sym typeface="Arial"/>
                        </a:rPr>
                        <a:t>・サーボモータの取り扱い注意点を理解する</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72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・課題の発見</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・ゴミ箱の課題を考える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ー満杯になっても誰も気に留めない　など</a:t>
                      </a:r>
                      <a:br>
                        <a:rPr b="0" lang="ja-JP" sz="1000" u="none" cap="none" strike="noStrike"/>
                      </a:br>
                      <a:r>
                        <a:rPr b="0" i="0" lang="ja-JP" sz="1000" u="none" cap="none" strike="noStrike">
                          <a:solidFill>
                            <a:srgbClr val="000000"/>
                          </a:solidFill>
                          <a:latin typeface="Arial"/>
                          <a:ea typeface="Arial"/>
                          <a:cs typeface="Arial"/>
                          <a:sym typeface="Arial"/>
                        </a:rPr>
                        <a:t>・技術を使って課題を解決してみよう</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27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・本日の開発目標を確認</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・これからつくる自動分別ゴミ箱の作成例を見る</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（教卓等で演示）</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72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・各部位の役割を知る</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・教材を観察し、以下の部品を探す</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センサー・アクチュエーター・コンピュータ</a:t>
                      </a:r>
                      <a:br>
                        <a:rPr b="0" lang="ja-JP" sz="1000" u="none" cap="none" strike="noStrike"/>
                      </a:br>
                      <a:r>
                        <a:rPr b="0" i="0" lang="ja-JP" sz="1000" u="none" cap="none" strike="noStrike">
                          <a:solidFill>
                            <a:srgbClr val="000000"/>
                          </a:solidFill>
                          <a:latin typeface="Arial"/>
                          <a:ea typeface="Arial"/>
                          <a:cs typeface="Arial"/>
                          <a:sym typeface="Arial"/>
                        </a:rPr>
                        <a:t>・それぞれの役割を知る</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72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15分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・プログラミングソフトの使い方練習</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・マイクロビットの使い方を理解する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ー拡張プログラムのインストール</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ー基本プログラムを作る</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72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10分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・装置の組み立てとPCとの接続方法の確認</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・サーボモータの取り扱い方法を確認</a:t>
                      </a:r>
                      <a:br>
                        <a:rPr b="0" lang="ja-JP" sz="1000" u="none" cap="none" strike="noStrike"/>
                      </a:br>
                      <a:r>
                        <a:rPr b="0" i="0" lang="ja-JP" sz="1000" u="none" cap="none" strike="noStrike">
                          <a:solidFill>
                            <a:srgbClr val="000000"/>
                          </a:solidFill>
                          <a:latin typeface="Arial"/>
                          <a:ea typeface="Arial"/>
                          <a:cs typeface="Arial"/>
                          <a:sym typeface="Arial"/>
                        </a:rPr>
                        <a:t>・PCやタブレットとの接続方法を確認</a:t>
                      </a:r>
                      <a:br>
                        <a:rPr b="0" lang="ja-JP" sz="1000" u="none" cap="none" strike="noStrike"/>
                      </a:br>
                      <a:r>
                        <a:rPr b="0" i="0" lang="ja-JP" sz="1000" u="none" cap="none" strike="noStrike">
                          <a:solidFill>
                            <a:srgbClr val="000000"/>
                          </a:solidFill>
                          <a:latin typeface="Arial"/>
                          <a:ea typeface="Arial"/>
                          <a:cs typeface="Arial"/>
                          <a:sym typeface="Arial"/>
                        </a:rPr>
                        <a:t>・作ったプログラムで装置を動かしてみよう</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27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・進度を確認し、次回予定の確認</a:t>
                      </a:r>
                      <a:endParaRPr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・片付け</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・次回の学習内容の確認</a:t>
                      </a:r>
                      <a:endParaRPr b="0" sz="1000" u="none" cap="none" strike="noStrike"/>
                    </a:p>
                  </a:txBody>
                  <a:tcPr marT="36350" marB="36350" marR="36350" marL="3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23" name="Google Shape;123;p5"/>
          <p:cNvSpPr/>
          <p:nvPr/>
        </p:nvSpPr>
        <p:spPr>
          <a:xfrm>
            <a:off x="3314700" y="1698625"/>
            <a:ext cx="9906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24" name="Google Shape;124;p5"/>
          <p:cNvGraphicFramePr/>
          <p:nvPr/>
        </p:nvGraphicFramePr>
        <p:xfrm>
          <a:off x="4964614" y="2038327"/>
          <a:ext cx="3000000" cy="3000000"/>
        </p:xfrm>
        <a:graphic>
          <a:graphicData uri="http://schemas.openxmlformats.org/drawingml/2006/table">
            <a:tbl>
              <a:tblPr>
                <a:noFill/>
                <a:tableStyleId>{DD39EE64-09AF-42D4-82C6-331946C76700}</a:tableStyleId>
              </a:tblPr>
              <a:tblGrid>
                <a:gridCol w="398225"/>
                <a:gridCol w="1506975"/>
                <a:gridCol w="2920550"/>
              </a:tblGrid>
              <a:tr h="256725">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時間</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ねらい</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学習活動</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FEFEF"/>
                    </a:solidFill>
                  </a:tcPr>
                </a:tc>
              </a:tr>
              <a:tr h="136195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・本日の学習内容の確認</a:t>
                      </a:r>
                      <a:endParaRPr sz="1000" u="none" cap="none" strike="noStrike"/>
                    </a:p>
                    <a:p>
                      <a:pPr indent="0" lvl="0" marL="0" marR="0" rtl="0" algn="l">
                        <a:lnSpc>
                          <a:spcPct val="100000"/>
                        </a:lnSpc>
                        <a:spcBef>
                          <a:spcPts val="0"/>
                        </a:spcBef>
                        <a:spcAft>
                          <a:spcPts val="0"/>
                        </a:spcAft>
                        <a:buClr>
                          <a:srgbClr val="000000"/>
                        </a:buClr>
                        <a:buSzPts val="1000"/>
                        <a:buFont typeface="Arial"/>
                        <a:buNone/>
                      </a:pPr>
                      <a:br>
                        <a:rPr lang="ja-JP" sz="1000" u="none" cap="none" strike="noStrike"/>
                      </a:br>
                      <a:r>
                        <a:rPr b="0" i="0" lang="ja-JP" sz="1000" u="none" cap="none" strike="noStrike">
                          <a:solidFill>
                            <a:srgbClr val="000000"/>
                          </a:solidFill>
                          <a:latin typeface="Arial"/>
                          <a:ea typeface="Arial"/>
                          <a:cs typeface="Arial"/>
                          <a:sym typeface="Arial"/>
                        </a:rPr>
                        <a:t>・教材使用の注意点確認</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・学習内容：自動分別ゴミ箱の開発</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１．缶とペットボトルの分別</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２．スチール、アルミ、ペットボトルの分別</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３．その他工夫できることを考える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br>
                        <a:rPr b="0" lang="ja-JP" sz="1000" u="none" cap="none" strike="noStrike"/>
                      </a:br>
                      <a:r>
                        <a:rPr b="0" i="0" lang="ja-JP" sz="1000" u="none" cap="none" strike="noStrike">
                          <a:solidFill>
                            <a:srgbClr val="000000"/>
                          </a:solidFill>
                          <a:latin typeface="Arial"/>
                          <a:ea typeface="Arial"/>
                          <a:cs typeface="Arial"/>
                          <a:sym typeface="Arial"/>
                        </a:rPr>
                        <a:t>・自動分別ゴミ箱の準備</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　ー前回終了時の状態にする</a:t>
                      </a:r>
                      <a:br>
                        <a:rPr b="0" lang="ja-JP" sz="1000" u="none" cap="none" strike="noStrike"/>
                      </a:br>
                      <a:r>
                        <a:rPr b="0" i="0" lang="ja-JP" sz="1000" u="none" cap="none" strike="noStrike">
                          <a:solidFill>
                            <a:srgbClr val="000000"/>
                          </a:solidFill>
                          <a:latin typeface="Arial"/>
                          <a:ea typeface="Arial"/>
                          <a:cs typeface="Arial"/>
                          <a:sym typeface="Arial"/>
                        </a:rPr>
                        <a:t>・サーボモーターの取り扱い注意点を思い出す</a:t>
                      </a:r>
                      <a:endParaRPr b="0"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88275">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10分</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・センサーとプログラムの関係を理解する</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・前回作ったプログラムを例に各コマンドの意味を理解する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br>
                        <a:rPr b="0" lang="ja-JP" sz="1000" u="none" cap="none" strike="noStrike"/>
                      </a:br>
                      <a:r>
                        <a:rPr b="0" i="0" lang="ja-JP" sz="1000" u="none" cap="none" strike="noStrike">
                          <a:solidFill>
                            <a:srgbClr val="000000"/>
                          </a:solidFill>
                          <a:latin typeface="Arial"/>
                          <a:ea typeface="Arial"/>
                          <a:cs typeface="Arial"/>
                          <a:sym typeface="Arial"/>
                        </a:rPr>
                        <a:t>・どのセンサーの組み合わせで３つの分別ができるかを考えるヒントをもらう</a:t>
                      </a:r>
                      <a:endParaRPr b="0"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250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15分</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・班での協働</a:t>
                      </a:r>
                      <a:endParaRPr sz="1000" u="none" cap="none" strike="noStrike"/>
                    </a:p>
                    <a:p>
                      <a:pPr indent="0" lvl="0" marL="0" marR="0" rtl="0" algn="l">
                        <a:lnSpc>
                          <a:spcPct val="100000"/>
                        </a:lnSpc>
                        <a:spcBef>
                          <a:spcPts val="0"/>
                        </a:spcBef>
                        <a:spcAft>
                          <a:spcPts val="0"/>
                        </a:spcAft>
                        <a:buClr>
                          <a:srgbClr val="000000"/>
                        </a:buClr>
                        <a:buSzPts val="1000"/>
                        <a:buFont typeface="Arial"/>
                        <a:buNone/>
                      </a:pPr>
                      <a:br>
                        <a:rPr lang="ja-JP" sz="1000" u="none" cap="none" strike="noStrike"/>
                      </a:br>
                      <a:r>
                        <a:rPr b="0" i="0" lang="ja-JP" sz="1000" u="none" cap="none" strike="noStrike">
                          <a:solidFill>
                            <a:srgbClr val="000000"/>
                          </a:solidFill>
                          <a:latin typeface="Arial"/>
                          <a:ea typeface="Arial"/>
                          <a:cs typeface="Arial"/>
                          <a:sym typeface="Arial"/>
                        </a:rPr>
                        <a:t>課題１：缶とPETの分別</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・スロープをどのように配置・作動させたら分別ができるかをグループ単位で試行錯誤する</a:t>
                      </a:r>
                      <a:br>
                        <a:rPr b="0" lang="ja-JP" sz="1000" u="none" cap="none" strike="noStrike"/>
                      </a:br>
                      <a:r>
                        <a:rPr b="0" i="0" lang="ja-JP" sz="1000" u="none" cap="none" strike="noStrike">
                          <a:solidFill>
                            <a:srgbClr val="000000"/>
                          </a:solidFill>
                          <a:latin typeface="Arial"/>
                          <a:ea typeface="Arial"/>
                          <a:cs typeface="Arial"/>
                          <a:sym typeface="Arial"/>
                        </a:rPr>
                        <a:t>・必要に応じて全体にヒントを提示</a:t>
                      </a:r>
                      <a:endParaRPr b="0"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40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15分</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・班での協働</a:t>
                      </a:r>
                      <a:endParaRPr sz="1000" u="none" cap="none" strike="noStrike"/>
                    </a:p>
                    <a:p>
                      <a:pPr indent="0" lvl="0" marL="0" marR="0" rtl="0" algn="l">
                        <a:lnSpc>
                          <a:spcPct val="100000"/>
                        </a:lnSpc>
                        <a:spcBef>
                          <a:spcPts val="0"/>
                        </a:spcBef>
                        <a:spcAft>
                          <a:spcPts val="0"/>
                        </a:spcAft>
                        <a:buClr>
                          <a:srgbClr val="000000"/>
                        </a:buClr>
                        <a:buSzPts val="1000"/>
                        <a:buFont typeface="Arial"/>
                        <a:buNone/>
                      </a:pPr>
                      <a:br>
                        <a:rPr lang="ja-JP" sz="1000" u="none" cap="none" strike="noStrike"/>
                      </a:br>
                      <a:r>
                        <a:rPr b="0" i="0" lang="ja-JP" sz="1000" u="none" cap="none" strike="noStrike">
                          <a:solidFill>
                            <a:srgbClr val="000000"/>
                          </a:solidFill>
                          <a:latin typeface="Arial"/>
                          <a:ea typeface="Arial"/>
                          <a:cs typeface="Arial"/>
                          <a:sym typeface="Arial"/>
                        </a:rPr>
                        <a:t>課題２：アルミ・PET・スチールの分別</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・スロープをどのように配置・作動させたら分別ができるかをグループ単位で試行錯誤する</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br>
                        <a:rPr b="0" lang="ja-JP" sz="1000" u="none" cap="none" strike="noStrike"/>
                      </a:br>
                      <a:r>
                        <a:rPr b="0" i="0" lang="ja-JP" sz="1000" u="none" cap="none" strike="noStrike">
                          <a:solidFill>
                            <a:srgbClr val="000000"/>
                          </a:solidFill>
                          <a:latin typeface="Arial"/>
                          <a:ea typeface="Arial"/>
                          <a:cs typeface="Arial"/>
                          <a:sym typeface="Arial"/>
                        </a:rPr>
                        <a:t>・必要に応じて全体にヒントを提示</a:t>
                      </a:r>
                      <a:endParaRPr b="0"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2500">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5分</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・まとめ</a:t>
                      </a:r>
                      <a:endParaRPr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・気づいたことを共有</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・まとめ</a:t>
                      </a:r>
                      <a:endParaRPr b="0" sz="1000" u="none" cap="none" strike="noStrike"/>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rgbClr val="000000"/>
                          </a:solidFill>
                          <a:latin typeface="Arial"/>
                          <a:ea typeface="Arial"/>
                          <a:cs typeface="Arial"/>
                          <a:sym typeface="Arial"/>
                        </a:rPr>
                        <a:t>・片付け</a:t>
                      </a:r>
                      <a:endParaRPr b="0" sz="1000" u="none" cap="none" strike="noStrike"/>
                    </a:p>
                  </a:txBody>
                  <a:tcPr marT="47700" marB="47700" marR="47700" marL="477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25" name="Google Shape;125;p5"/>
          <p:cNvSpPr txBox="1"/>
          <p:nvPr/>
        </p:nvSpPr>
        <p:spPr>
          <a:xfrm>
            <a:off x="105654" y="1748009"/>
            <a:ext cx="14512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＜1コマ目＞</a:t>
            </a:r>
            <a:endParaRPr b="0" i="0" sz="1400" u="none" cap="none" strike="noStrike">
              <a:solidFill>
                <a:srgbClr val="000000"/>
              </a:solidFill>
              <a:latin typeface="Arial"/>
              <a:ea typeface="Arial"/>
              <a:cs typeface="Arial"/>
              <a:sym typeface="Arial"/>
            </a:endParaRPr>
          </a:p>
        </p:txBody>
      </p:sp>
      <p:sp>
        <p:nvSpPr>
          <p:cNvPr id="126" name="Google Shape;126;p5"/>
          <p:cNvSpPr txBox="1"/>
          <p:nvPr/>
        </p:nvSpPr>
        <p:spPr>
          <a:xfrm>
            <a:off x="4926638" y="1713691"/>
            <a:ext cx="14512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＜２コマ目＞</a:t>
            </a:r>
            <a:endParaRPr b="0" i="0" sz="1400" u="none" cap="none" strike="noStrike">
              <a:solidFill>
                <a:srgbClr val="000000"/>
              </a:solidFill>
              <a:latin typeface="Arial"/>
              <a:ea typeface="Arial"/>
              <a:cs typeface="Arial"/>
              <a:sym typeface="Arial"/>
            </a:endParaRPr>
          </a:p>
        </p:txBody>
      </p:sp>
      <p:sp>
        <p:nvSpPr>
          <p:cNvPr id="127" name="Google Shape;127;p5"/>
          <p:cNvSpPr txBox="1"/>
          <p:nvPr/>
        </p:nvSpPr>
        <p:spPr>
          <a:xfrm>
            <a:off x="146775" y="1442523"/>
            <a:ext cx="954092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0000"/>
                </a:solidFill>
                <a:latin typeface="Arial"/>
                <a:ea typeface="Arial"/>
                <a:cs typeface="Arial"/>
                <a:sym typeface="Arial"/>
              </a:rPr>
              <a:t>・エネルギー変換の内容、プログラミングの基礎的な内容を学んだ後を想定した授業展開案となっています。</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6"/>
          <p:cNvSpPr txBox="1"/>
          <p:nvPr/>
        </p:nvSpPr>
        <p:spPr>
          <a:xfrm>
            <a:off x="1108367" y="3730361"/>
            <a:ext cx="8571632"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ja-JP" sz="3200" u="none" cap="none" strike="noStrike">
                <a:solidFill>
                  <a:schemeClr val="lt1"/>
                </a:solidFill>
                <a:latin typeface="Arial"/>
                <a:ea typeface="Arial"/>
                <a:cs typeface="Arial"/>
                <a:sym typeface="Arial"/>
              </a:rPr>
              <a:t>捨てたくなる自動分別ゴミ箱を作ろう</a:t>
            </a:r>
            <a:endParaRPr b="0" i="0" sz="1400" u="none" cap="none" strike="noStrike">
              <a:solidFill>
                <a:srgbClr val="000000"/>
              </a:solidFill>
              <a:latin typeface="Arial"/>
              <a:ea typeface="Arial"/>
              <a:cs typeface="Arial"/>
              <a:sym typeface="Arial"/>
            </a:endParaRPr>
          </a:p>
        </p:txBody>
      </p:sp>
      <p:sp>
        <p:nvSpPr>
          <p:cNvPr id="133" name="Google Shape;133;p6"/>
          <p:cNvSpPr txBox="1"/>
          <p:nvPr/>
        </p:nvSpPr>
        <p:spPr>
          <a:xfrm>
            <a:off x="959361" y="3219838"/>
            <a:ext cx="8720638"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開発ハンドブック</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7"/>
          <p:cNvSpPr txBox="1"/>
          <p:nvPr/>
        </p:nvSpPr>
        <p:spPr>
          <a:xfrm>
            <a:off x="997332" y="417745"/>
            <a:ext cx="7862351" cy="536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分別機開発の目標</a:t>
            </a:r>
            <a:endParaRPr b="1" i="0" sz="2889" u="none" cap="none" strike="noStrike">
              <a:solidFill>
                <a:schemeClr val="lt1"/>
              </a:solidFill>
              <a:latin typeface="Arial"/>
              <a:ea typeface="Arial"/>
              <a:cs typeface="Arial"/>
              <a:sym typeface="Arial"/>
            </a:endParaRPr>
          </a:p>
        </p:txBody>
      </p:sp>
      <p:sp>
        <p:nvSpPr>
          <p:cNvPr id="139" name="Google Shape;139;p7"/>
          <p:cNvSpPr txBox="1"/>
          <p:nvPr/>
        </p:nvSpPr>
        <p:spPr>
          <a:xfrm>
            <a:off x="510117" y="1370517"/>
            <a:ext cx="8885766" cy="258057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b="1" i="0" lang="ja-JP" sz="2400" u="sng" cap="none" strike="noStrike">
                <a:solidFill>
                  <a:srgbClr val="002060"/>
                </a:solidFill>
                <a:latin typeface="Arial"/>
                <a:ea typeface="Arial"/>
                <a:cs typeface="Arial"/>
                <a:sym typeface="Arial"/>
              </a:rPr>
              <a:t>★目的の設定と解決手順を学ぶ</a:t>
            </a:r>
            <a:endParaRPr b="1" i="0" sz="2400" u="sng" cap="none" strike="noStrike">
              <a:solidFill>
                <a:srgbClr val="00206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　</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私たちの身の回りの電気機器は、様々な計測と制御を組合せることにより</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生活における問題や課題を解決しています。</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0" i="0" lang="ja-JP" sz="2000" u="none" cap="none" strike="noStrike">
                <a:solidFill>
                  <a:srgbClr val="002060"/>
                </a:solidFill>
                <a:latin typeface="Arial"/>
                <a:ea typeface="Arial"/>
                <a:cs typeface="Arial"/>
                <a:sym typeface="Arial"/>
              </a:rPr>
              <a:t>身近なゴミの分別課題を分別機を開発することで解決し、</a:t>
            </a:r>
            <a:endParaRPr b="0" i="0" sz="2000" u="none" cap="none" strike="noStrike">
              <a:solidFill>
                <a:srgbClr val="00206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計測</a:t>
            </a:r>
            <a:r>
              <a:rPr b="0" i="0" lang="ja-JP" sz="2000" u="none" cap="none" strike="noStrike">
                <a:solidFill>
                  <a:srgbClr val="002060"/>
                </a:solidFill>
                <a:latin typeface="Arial"/>
                <a:ea typeface="Arial"/>
                <a:cs typeface="Arial"/>
                <a:sym typeface="Arial"/>
              </a:rPr>
              <a:t>と</a:t>
            </a:r>
            <a:r>
              <a:rPr b="1" i="0" lang="ja-JP" sz="2000" u="none" cap="none" strike="noStrike">
                <a:solidFill>
                  <a:srgbClr val="002060"/>
                </a:solidFill>
                <a:latin typeface="Arial"/>
                <a:ea typeface="Arial"/>
                <a:cs typeface="Arial"/>
                <a:sym typeface="Arial"/>
              </a:rPr>
              <a:t>制御</a:t>
            </a:r>
            <a:r>
              <a:rPr b="0" i="0" lang="ja-JP" sz="2000" u="none" cap="none" strike="noStrike">
                <a:solidFill>
                  <a:srgbClr val="002060"/>
                </a:solidFill>
                <a:latin typeface="Arial"/>
                <a:ea typeface="Arial"/>
                <a:cs typeface="Arial"/>
                <a:sym typeface="Arial"/>
              </a:rPr>
              <a:t>の技術を用いた課題解決の手順を学びましょう。</a:t>
            </a:r>
            <a:endParaRPr b="0" i="0" sz="2000" u="none" cap="none" strike="noStrike">
              <a:solidFill>
                <a:srgbClr val="002060"/>
              </a:solidFill>
              <a:latin typeface="Arial"/>
              <a:ea typeface="Arial"/>
              <a:cs typeface="Arial"/>
              <a:sym typeface="Arial"/>
            </a:endParaRPr>
          </a:p>
        </p:txBody>
      </p:sp>
      <p:pic>
        <p:nvPicPr>
          <p:cNvPr descr="ノートパソコンのイラスト" id="140" name="Google Shape;140;p7"/>
          <p:cNvPicPr preferRelativeResize="0"/>
          <p:nvPr/>
        </p:nvPicPr>
        <p:blipFill rotWithShape="1">
          <a:blip r:embed="rId3">
            <a:alphaModFix/>
          </a:blip>
          <a:srcRect b="0" l="0" r="0" t="0"/>
          <a:stretch/>
        </p:blipFill>
        <p:spPr>
          <a:xfrm>
            <a:off x="1291905" y="5152656"/>
            <a:ext cx="1623269" cy="1302674"/>
          </a:xfrm>
          <a:prstGeom prst="rect">
            <a:avLst/>
          </a:prstGeom>
          <a:noFill/>
          <a:ln>
            <a:noFill/>
          </a:ln>
        </p:spPr>
      </p:pic>
      <p:pic>
        <p:nvPicPr>
          <p:cNvPr descr="基地局" id="141" name="Google Shape;141;p7"/>
          <p:cNvPicPr preferRelativeResize="0"/>
          <p:nvPr/>
        </p:nvPicPr>
        <p:blipFill rotWithShape="1">
          <a:blip r:embed="rId4">
            <a:alphaModFix/>
          </a:blip>
          <a:srcRect b="0" l="0" r="0" t="0"/>
          <a:stretch/>
        </p:blipFill>
        <p:spPr>
          <a:xfrm>
            <a:off x="7379027" y="4695456"/>
            <a:ext cx="914400" cy="914400"/>
          </a:xfrm>
          <a:prstGeom prst="rect">
            <a:avLst/>
          </a:prstGeom>
          <a:noFill/>
          <a:ln>
            <a:noFill/>
          </a:ln>
        </p:spPr>
      </p:pic>
      <p:pic>
        <p:nvPicPr>
          <p:cNvPr descr="無線ルーター" id="142" name="Google Shape;142;p7"/>
          <p:cNvPicPr preferRelativeResize="0"/>
          <p:nvPr/>
        </p:nvPicPr>
        <p:blipFill rotWithShape="1">
          <a:blip r:embed="rId5">
            <a:alphaModFix/>
          </a:blip>
          <a:srcRect b="0" l="0" r="0" t="0"/>
          <a:stretch/>
        </p:blipFill>
        <p:spPr>
          <a:xfrm>
            <a:off x="7699695" y="5713911"/>
            <a:ext cx="914400" cy="914400"/>
          </a:xfrm>
          <a:prstGeom prst="rect">
            <a:avLst/>
          </a:prstGeom>
          <a:noFill/>
          <a:ln>
            <a:noFill/>
          </a:ln>
        </p:spPr>
      </p:pic>
      <p:pic>
        <p:nvPicPr>
          <p:cNvPr descr="クラウド コンピューティング" id="143" name="Google Shape;143;p7"/>
          <p:cNvPicPr preferRelativeResize="0"/>
          <p:nvPr/>
        </p:nvPicPr>
        <p:blipFill rotWithShape="1">
          <a:blip r:embed="rId6">
            <a:alphaModFix/>
          </a:blip>
          <a:srcRect b="0" l="0" r="0" t="0"/>
          <a:stretch/>
        </p:blipFill>
        <p:spPr>
          <a:xfrm>
            <a:off x="6220501" y="5383966"/>
            <a:ext cx="914400" cy="914400"/>
          </a:xfrm>
          <a:prstGeom prst="rect">
            <a:avLst/>
          </a:prstGeom>
          <a:noFill/>
          <a:ln>
            <a:noFill/>
          </a:ln>
        </p:spPr>
      </p:pic>
      <p:pic>
        <p:nvPicPr>
          <p:cNvPr descr="心を持ったロボットのイラスト" id="144" name="Google Shape;144;p7"/>
          <p:cNvPicPr preferRelativeResize="0"/>
          <p:nvPr/>
        </p:nvPicPr>
        <p:blipFill rotWithShape="1">
          <a:blip r:embed="rId7">
            <a:alphaModFix/>
          </a:blip>
          <a:srcRect b="0" l="0" r="0" t="0"/>
          <a:stretch/>
        </p:blipFill>
        <p:spPr>
          <a:xfrm>
            <a:off x="3599906" y="4298156"/>
            <a:ext cx="2267414" cy="23804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8"/>
          <p:cNvSpPr txBox="1"/>
          <p:nvPr/>
        </p:nvSpPr>
        <p:spPr>
          <a:xfrm>
            <a:off x="997332" y="444592"/>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課題の発見</a:t>
            </a:r>
            <a:endParaRPr b="1" i="0" sz="2889" u="none" cap="none" strike="noStrike">
              <a:solidFill>
                <a:schemeClr val="lt1"/>
              </a:solidFill>
              <a:latin typeface="Arial"/>
              <a:ea typeface="Arial"/>
              <a:cs typeface="Arial"/>
              <a:sym typeface="Arial"/>
            </a:endParaRPr>
          </a:p>
        </p:txBody>
      </p:sp>
      <p:sp>
        <p:nvSpPr>
          <p:cNvPr id="150" name="Google Shape;150;p8"/>
          <p:cNvSpPr txBox="1"/>
          <p:nvPr/>
        </p:nvSpPr>
        <p:spPr>
          <a:xfrm>
            <a:off x="1032773" y="1320576"/>
            <a:ext cx="7664657" cy="53549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b="1" i="0" lang="ja-JP" sz="2400" u="sng" cap="none" strike="noStrike">
                <a:solidFill>
                  <a:srgbClr val="002060"/>
                </a:solidFill>
                <a:latin typeface="Arial"/>
                <a:ea typeface="Arial"/>
                <a:cs typeface="Arial"/>
                <a:sym typeface="Arial"/>
              </a:rPr>
              <a:t>飲料ボトルのゴミ箱の状況見たことありますか？</a:t>
            </a:r>
            <a:endParaRPr b="0" i="0" sz="2000" u="none" cap="none" strike="noStrike">
              <a:solidFill>
                <a:srgbClr val="002060"/>
              </a:solidFill>
              <a:latin typeface="Arial"/>
              <a:ea typeface="Arial"/>
              <a:cs typeface="Arial"/>
              <a:sym typeface="Arial"/>
            </a:endParaRPr>
          </a:p>
        </p:txBody>
      </p:sp>
      <p:sp>
        <p:nvSpPr>
          <p:cNvPr id="151" name="Google Shape;151;p8"/>
          <p:cNvSpPr/>
          <p:nvPr/>
        </p:nvSpPr>
        <p:spPr>
          <a:xfrm>
            <a:off x="443346" y="2147455"/>
            <a:ext cx="9019309" cy="2382982"/>
          </a:xfrm>
          <a:prstGeom prst="rect">
            <a:avLst/>
          </a:prstGeom>
          <a:solidFill>
            <a:schemeClr val="lt1"/>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 name="Google Shape;152;p8"/>
          <p:cNvSpPr txBox="1"/>
          <p:nvPr/>
        </p:nvSpPr>
        <p:spPr>
          <a:xfrm>
            <a:off x="563413" y="2147452"/>
            <a:ext cx="221672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rgbClr val="595959"/>
                </a:solidFill>
                <a:latin typeface="Arial"/>
                <a:ea typeface="Arial"/>
                <a:cs typeface="Arial"/>
                <a:sym typeface="Arial"/>
              </a:rPr>
              <a:t>課題点</a:t>
            </a:r>
            <a:endParaRPr b="0" i="0" sz="1400" u="none" cap="none" strike="noStrike">
              <a:solidFill>
                <a:srgbClr val="000000"/>
              </a:solidFill>
              <a:latin typeface="Arial"/>
              <a:ea typeface="Arial"/>
              <a:cs typeface="Arial"/>
              <a:sym typeface="Arial"/>
            </a:endParaRPr>
          </a:p>
        </p:txBody>
      </p:sp>
      <p:sp>
        <p:nvSpPr>
          <p:cNvPr id="153" name="Google Shape;153;p8"/>
          <p:cNvSpPr txBox="1"/>
          <p:nvPr/>
        </p:nvSpPr>
        <p:spPr>
          <a:xfrm>
            <a:off x="3214406" y="5283263"/>
            <a:ext cx="6248249"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1F4E79"/>
                </a:solidFill>
                <a:latin typeface="Arial"/>
                <a:ea typeface="Arial"/>
                <a:cs typeface="Arial"/>
                <a:sym typeface="Arial"/>
              </a:rPr>
              <a:t>今回は</a:t>
            </a:r>
            <a:endParaRPr b="1" i="0" sz="1800" u="none" cap="none" strike="noStrike">
              <a:solidFill>
                <a:srgbClr val="1F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1F4E79"/>
                </a:solidFill>
                <a:latin typeface="Arial"/>
                <a:ea typeface="Arial"/>
                <a:cs typeface="Arial"/>
                <a:sym typeface="Arial"/>
              </a:rPr>
              <a:t>“捨てたくなる分別装置”を開発して皆を楽しませよう。</a:t>
            </a:r>
            <a:endParaRPr b="1" i="0" sz="1800" u="none" cap="none" strike="noStrike">
              <a:solidFill>
                <a:srgbClr val="1F4E79"/>
              </a:solidFill>
              <a:latin typeface="Arial"/>
              <a:ea typeface="Arial"/>
              <a:cs typeface="Arial"/>
              <a:sym typeface="Arial"/>
            </a:endParaRPr>
          </a:p>
        </p:txBody>
      </p:sp>
      <p:pic>
        <p:nvPicPr>
          <p:cNvPr descr="ゴミ箱ストックベクター、ロイヤリティフリーゴミ箱イラスト | Depositphotos ®" id="154" name="Google Shape;154;p8"/>
          <p:cNvPicPr preferRelativeResize="0"/>
          <p:nvPr/>
        </p:nvPicPr>
        <p:blipFill rotWithShape="1">
          <a:blip r:embed="rId3">
            <a:alphaModFix/>
          </a:blip>
          <a:srcRect b="0" l="0" r="0" t="0"/>
          <a:stretch/>
        </p:blipFill>
        <p:spPr>
          <a:xfrm>
            <a:off x="563413" y="4725710"/>
            <a:ext cx="1260157" cy="1546117"/>
          </a:xfrm>
          <a:prstGeom prst="rect">
            <a:avLst/>
          </a:prstGeom>
          <a:noFill/>
          <a:ln>
            <a:noFill/>
          </a:ln>
        </p:spPr>
      </p:pic>
      <p:pic>
        <p:nvPicPr>
          <p:cNvPr descr="Sejutadollarsebulanyajy: √画像をダウンロード ゴミ箱 イラスト フリー素材 259862-ゴミ箱 イラスト フリー素材" id="155" name="Google Shape;155;p8"/>
          <p:cNvPicPr preferRelativeResize="0"/>
          <p:nvPr/>
        </p:nvPicPr>
        <p:blipFill rotWithShape="1">
          <a:blip r:embed="rId4">
            <a:alphaModFix/>
          </a:blip>
          <a:srcRect b="0" l="0" r="0" t="0"/>
          <a:stretch/>
        </p:blipFill>
        <p:spPr>
          <a:xfrm>
            <a:off x="1439956" y="4940989"/>
            <a:ext cx="1774450" cy="13308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txBox="1"/>
          <p:nvPr/>
        </p:nvSpPr>
        <p:spPr>
          <a:xfrm>
            <a:off x="1021824" y="437746"/>
            <a:ext cx="7862351" cy="536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89"/>
              <a:buFont typeface="Arial"/>
              <a:buNone/>
            </a:pPr>
            <a:r>
              <a:rPr b="1" i="0" lang="ja-JP" sz="2889" u="none" cap="none" strike="noStrike">
                <a:solidFill>
                  <a:schemeClr val="lt1"/>
                </a:solidFill>
                <a:latin typeface="Arial"/>
                <a:ea typeface="Arial"/>
                <a:cs typeface="Arial"/>
                <a:sym typeface="Arial"/>
              </a:rPr>
              <a:t>開発・改良の進め方</a:t>
            </a:r>
            <a:endParaRPr b="1" i="0" sz="2889" u="none" cap="none" strike="noStrike">
              <a:solidFill>
                <a:schemeClr val="lt1"/>
              </a:solidFill>
              <a:latin typeface="Arial"/>
              <a:ea typeface="Arial"/>
              <a:cs typeface="Arial"/>
              <a:sym typeface="Arial"/>
            </a:endParaRPr>
          </a:p>
        </p:txBody>
      </p:sp>
      <p:grpSp>
        <p:nvGrpSpPr>
          <p:cNvPr id="161" name="Google Shape;161;p9"/>
          <p:cNvGrpSpPr/>
          <p:nvPr/>
        </p:nvGrpSpPr>
        <p:grpSpPr>
          <a:xfrm>
            <a:off x="1029702" y="1212468"/>
            <a:ext cx="7846597" cy="5117371"/>
            <a:chOff x="1429933" y="1212468"/>
            <a:chExt cx="7846597" cy="5117371"/>
          </a:xfrm>
        </p:grpSpPr>
        <p:sp>
          <p:nvSpPr>
            <p:cNvPr id="162" name="Google Shape;162;p9"/>
            <p:cNvSpPr/>
            <p:nvPr/>
          </p:nvSpPr>
          <p:spPr>
            <a:xfrm>
              <a:off x="2676102" y="2552886"/>
              <a:ext cx="969697" cy="486562"/>
            </a:xfrm>
            <a:prstGeom prst="downArrow">
              <a:avLst>
                <a:gd fmla="val 50000" name="adj1"/>
                <a:gd fmla="val 50000" name="adj2"/>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63" name="Google Shape;163;p9"/>
            <p:cNvSpPr/>
            <p:nvPr/>
          </p:nvSpPr>
          <p:spPr>
            <a:xfrm>
              <a:off x="2676102" y="3779759"/>
              <a:ext cx="969697" cy="509764"/>
            </a:xfrm>
            <a:prstGeom prst="downArrow">
              <a:avLst>
                <a:gd fmla="val 50000" name="adj1"/>
                <a:gd fmla="val 50000" name="adj2"/>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64" name="Google Shape;164;p9"/>
            <p:cNvSpPr/>
            <p:nvPr/>
          </p:nvSpPr>
          <p:spPr>
            <a:xfrm>
              <a:off x="2676102" y="5044878"/>
              <a:ext cx="969697" cy="519285"/>
            </a:xfrm>
            <a:prstGeom prst="downArrow">
              <a:avLst>
                <a:gd fmla="val 50000" name="adj1"/>
                <a:gd fmla="val 50000" name="adj2"/>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65" name="Google Shape;165;p9"/>
            <p:cNvSpPr/>
            <p:nvPr/>
          </p:nvSpPr>
          <p:spPr>
            <a:xfrm rot="-5400000">
              <a:off x="9797" y="3963500"/>
              <a:ext cx="3633286" cy="793010"/>
            </a:xfrm>
            <a:prstGeom prst="bentArrow">
              <a:avLst>
                <a:gd fmla="val 38932" name="adj1"/>
                <a:gd fmla="val 50000" name="adj2"/>
                <a:gd fmla="val 32653" name="adj3"/>
                <a:gd fmla="val 43750" name="adj4"/>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166" name="Google Shape;166;p9"/>
            <p:cNvSpPr txBox="1"/>
            <p:nvPr/>
          </p:nvSpPr>
          <p:spPr>
            <a:xfrm>
              <a:off x="2334454" y="1212468"/>
              <a:ext cx="582723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002060"/>
                  </a:solidFill>
                  <a:latin typeface="Arial"/>
                  <a:ea typeface="Arial"/>
                  <a:cs typeface="Arial"/>
                  <a:sym typeface="Arial"/>
                </a:rPr>
                <a:t>以下の流れで、開発・改良を進めよう</a:t>
              </a:r>
              <a:endParaRPr b="0" i="0" sz="1400" u="none" cap="none" strike="noStrike">
                <a:solidFill>
                  <a:srgbClr val="000000"/>
                </a:solidFill>
                <a:latin typeface="Arial"/>
                <a:ea typeface="Arial"/>
                <a:cs typeface="Arial"/>
                <a:sym typeface="Arial"/>
              </a:endParaRPr>
            </a:p>
          </p:txBody>
        </p:sp>
        <p:pic>
          <p:nvPicPr>
            <p:cNvPr descr="鉛筆" id="167" name="Google Shape;167;p9"/>
            <p:cNvPicPr preferRelativeResize="0"/>
            <p:nvPr/>
          </p:nvPicPr>
          <p:blipFill rotWithShape="1">
            <a:blip r:embed="rId3">
              <a:alphaModFix/>
            </a:blip>
            <a:srcRect b="0" l="0" r="0" t="0"/>
            <a:stretch/>
          </p:blipFill>
          <p:spPr>
            <a:xfrm>
              <a:off x="8813397" y="1808116"/>
              <a:ext cx="463133" cy="463133"/>
            </a:xfrm>
            <a:prstGeom prst="rect">
              <a:avLst/>
            </a:prstGeom>
            <a:noFill/>
            <a:ln>
              <a:noFill/>
            </a:ln>
          </p:spPr>
        </p:pic>
        <p:pic>
          <p:nvPicPr>
            <p:cNvPr descr="開いた本" id="168" name="Google Shape;168;p9"/>
            <p:cNvPicPr preferRelativeResize="0"/>
            <p:nvPr/>
          </p:nvPicPr>
          <p:blipFill rotWithShape="1">
            <a:blip r:embed="rId4">
              <a:alphaModFix/>
            </a:blip>
            <a:srcRect b="0" l="0" r="0" t="0"/>
            <a:stretch/>
          </p:blipFill>
          <p:spPr>
            <a:xfrm>
              <a:off x="8407403" y="1783944"/>
              <a:ext cx="778777" cy="778777"/>
            </a:xfrm>
            <a:prstGeom prst="rect">
              <a:avLst/>
            </a:prstGeom>
            <a:noFill/>
            <a:ln>
              <a:noFill/>
            </a:ln>
          </p:spPr>
        </p:pic>
        <p:pic>
          <p:nvPicPr>
            <p:cNvPr descr="採鉱用工具" id="169" name="Google Shape;169;p9"/>
            <p:cNvPicPr preferRelativeResize="0"/>
            <p:nvPr/>
          </p:nvPicPr>
          <p:blipFill rotWithShape="1">
            <a:blip r:embed="rId5">
              <a:alphaModFix/>
            </a:blip>
            <a:srcRect b="0" l="0" r="0" t="0"/>
            <a:stretch/>
          </p:blipFill>
          <p:spPr>
            <a:xfrm>
              <a:off x="8474631" y="3094561"/>
              <a:ext cx="643246" cy="643246"/>
            </a:xfrm>
            <a:prstGeom prst="rect">
              <a:avLst/>
            </a:prstGeom>
            <a:noFill/>
            <a:ln>
              <a:noFill/>
            </a:ln>
          </p:spPr>
        </p:pic>
        <p:pic>
          <p:nvPicPr>
            <p:cNvPr descr="プログラマー" id="170" name="Google Shape;170;p9"/>
            <p:cNvPicPr preferRelativeResize="0"/>
            <p:nvPr/>
          </p:nvPicPr>
          <p:blipFill rotWithShape="1">
            <a:blip r:embed="rId6">
              <a:alphaModFix/>
            </a:blip>
            <a:srcRect b="0" l="0" r="0" t="0"/>
            <a:stretch/>
          </p:blipFill>
          <p:spPr>
            <a:xfrm>
              <a:off x="8382878" y="4221699"/>
              <a:ext cx="814436" cy="814436"/>
            </a:xfrm>
            <a:prstGeom prst="rect">
              <a:avLst/>
            </a:prstGeom>
            <a:noFill/>
            <a:ln>
              <a:noFill/>
            </a:ln>
          </p:spPr>
        </p:pic>
        <p:pic>
          <p:nvPicPr>
            <p:cNvPr descr="拍手" id="171" name="Google Shape;171;p9"/>
            <p:cNvPicPr preferRelativeResize="0"/>
            <p:nvPr/>
          </p:nvPicPr>
          <p:blipFill rotWithShape="1">
            <a:blip r:embed="rId7">
              <a:alphaModFix/>
            </a:blip>
            <a:srcRect b="0" l="0" r="0" t="0"/>
            <a:stretch/>
          </p:blipFill>
          <p:spPr>
            <a:xfrm>
              <a:off x="8386396" y="5536828"/>
              <a:ext cx="793011" cy="793011"/>
            </a:xfrm>
            <a:prstGeom prst="rect">
              <a:avLst/>
            </a:prstGeom>
            <a:noFill/>
            <a:ln>
              <a:noFill/>
            </a:ln>
          </p:spPr>
        </p:pic>
        <p:sp>
          <p:nvSpPr>
            <p:cNvPr id="172" name="Google Shape;172;p9"/>
            <p:cNvSpPr/>
            <p:nvPr/>
          </p:nvSpPr>
          <p:spPr>
            <a:xfrm>
              <a:off x="1429933" y="1797531"/>
              <a:ext cx="7841175" cy="745831"/>
            </a:xfrm>
            <a:prstGeom prst="roundRect">
              <a:avLst>
                <a:gd fmla="val 16667" name="adj"/>
              </a:avLst>
            </a:prstGeom>
            <a:solidFill>
              <a:srgbClr val="CCECFF">
                <a:alpha val="3137"/>
              </a:srgbClr>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002060"/>
                  </a:solidFill>
                  <a:latin typeface="Arial"/>
                  <a:ea typeface="Arial"/>
                  <a:cs typeface="Arial"/>
                  <a:sym typeface="Arial"/>
                </a:rPr>
                <a:t>①設計図・フローチャート</a:t>
              </a:r>
              <a:endParaRPr b="1"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2060"/>
                  </a:solidFill>
                  <a:latin typeface="Arial"/>
                  <a:ea typeface="Arial"/>
                  <a:cs typeface="Arial"/>
                  <a:sym typeface="Arial"/>
                </a:rPr>
                <a:t>　装置のイメージや動作の流れを可視化しよう。</a:t>
              </a:r>
              <a:endParaRPr b="0" i="0" sz="1600" u="none" cap="none" strike="noStrike">
                <a:solidFill>
                  <a:srgbClr val="002060"/>
                </a:solidFill>
                <a:latin typeface="Arial"/>
                <a:ea typeface="Arial"/>
                <a:cs typeface="Arial"/>
                <a:sym typeface="Arial"/>
              </a:endParaRPr>
            </a:p>
          </p:txBody>
        </p:sp>
        <p:sp>
          <p:nvSpPr>
            <p:cNvPr id="173" name="Google Shape;173;p9"/>
            <p:cNvSpPr/>
            <p:nvPr/>
          </p:nvSpPr>
          <p:spPr>
            <a:xfrm>
              <a:off x="2222944" y="3039452"/>
              <a:ext cx="7048163" cy="745831"/>
            </a:xfrm>
            <a:prstGeom prst="roundRect">
              <a:avLst>
                <a:gd fmla="val 16667" name="adj"/>
              </a:avLst>
            </a:prstGeom>
            <a:solidFill>
              <a:srgbClr val="CCECFF">
                <a:alpha val="3137"/>
              </a:srgbClr>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002060"/>
                  </a:solidFill>
                  <a:latin typeface="Arial"/>
                  <a:ea typeface="Arial"/>
                  <a:cs typeface="Arial"/>
                  <a:sym typeface="Arial"/>
                </a:rPr>
                <a:t>②装置の組立</a:t>
              </a:r>
              <a:endParaRPr b="1"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a:t>
              </a:r>
              <a:r>
                <a:rPr b="0" i="0" lang="ja-JP" sz="1600" u="none" cap="none" strike="noStrike">
                  <a:solidFill>
                    <a:srgbClr val="002060"/>
                  </a:solidFill>
                  <a:latin typeface="Arial"/>
                  <a:ea typeface="Arial"/>
                  <a:cs typeface="Arial"/>
                  <a:sym typeface="Arial"/>
                </a:rPr>
                <a:t>①で考えたように装置を組み立てよう。</a:t>
              </a:r>
              <a:endParaRPr b="0" i="0" sz="1800" u="none" cap="none" strike="noStrike">
                <a:solidFill>
                  <a:srgbClr val="002060"/>
                </a:solidFill>
                <a:latin typeface="Arial"/>
                <a:ea typeface="Arial"/>
                <a:cs typeface="Arial"/>
                <a:sym typeface="Arial"/>
              </a:endParaRPr>
            </a:p>
          </p:txBody>
        </p:sp>
        <p:sp>
          <p:nvSpPr>
            <p:cNvPr id="174" name="Google Shape;174;p9"/>
            <p:cNvSpPr/>
            <p:nvPr/>
          </p:nvSpPr>
          <p:spPr>
            <a:xfrm>
              <a:off x="2222945" y="4299047"/>
              <a:ext cx="7048163" cy="745831"/>
            </a:xfrm>
            <a:prstGeom prst="roundRect">
              <a:avLst>
                <a:gd fmla="val 16667" name="adj"/>
              </a:avLst>
            </a:prstGeom>
            <a:solidFill>
              <a:srgbClr val="CCECFF">
                <a:alpha val="3137"/>
              </a:srgbClr>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002060"/>
                  </a:solidFill>
                  <a:latin typeface="Arial"/>
                  <a:ea typeface="Arial"/>
                  <a:cs typeface="Arial"/>
                  <a:sym typeface="Arial"/>
                </a:rPr>
                <a:t>③プログラミング</a:t>
              </a:r>
              <a:endParaRPr b="1"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rgbClr val="002060"/>
                  </a:solidFill>
                  <a:latin typeface="Arial"/>
                  <a:ea typeface="Arial"/>
                  <a:cs typeface="Arial"/>
                  <a:sym typeface="Arial"/>
                </a:rPr>
                <a:t>　①で考えた動作になるようにプログラムを作成しよう。</a:t>
              </a:r>
              <a:endParaRPr b="0" i="0" sz="1600" u="none" cap="none" strike="noStrike">
                <a:solidFill>
                  <a:srgbClr val="002060"/>
                </a:solidFill>
                <a:latin typeface="Arial"/>
                <a:ea typeface="Arial"/>
                <a:cs typeface="Arial"/>
                <a:sym typeface="Arial"/>
              </a:endParaRPr>
            </a:p>
          </p:txBody>
        </p:sp>
        <p:sp>
          <p:nvSpPr>
            <p:cNvPr id="175" name="Google Shape;175;p9"/>
            <p:cNvSpPr/>
            <p:nvPr/>
          </p:nvSpPr>
          <p:spPr>
            <a:xfrm>
              <a:off x="2222945" y="5564167"/>
              <a:ext cx="7048163" cy="745831"/>
            </a:xfrm>
            <a:prstGeom prst="roundRect">
              <a:avLst>
                <a:gd fmla="val 16667" name="adj"/>
              </a:avLst>
            </a:prstGeom>
            <a:solidFill>
              <a:srgbClr val="CCECFF">
                <a:alpha val="3137"/>
              </a:srgbClr>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rgbClr val="002060"/>
                  </a:solidFill>
                  <a:latin typeface="Arial"/>
                  <a:ea typeface="Arial"/>
                  <a:cs typeface="Arial"/>
                  <a:sym typeface="Arial"/>
                </a:rPr>
                <a:t>④分別トライ</a:t>
              </a:r>
              <a:endParaRPr b="1"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rgbClr val="002060"/>
                  </a:solidFill>
                  <a:latin typeface="Arial"/>
                  <a:ea typeface="Arial"/>
                  <a:cs typeface="Arial"/>
                  <a:sym typeface="Arial"/>
                </a:rPr>
                <a:t>　</a:t>
              </a:r>
              <a:r>
                <a:rPr b="0" i="0" lang="ja-JP" sz="1600" u="none" cap="none" strike="noStrike">
                  <a:solidFill>
                    <a:srgbClr val="002060"/>
                  </a:solidFill>
                  <a:latin typeface="Arial"/>
                  <a:ea typeface="Arial"/>
                  <a:cs typeface="Arial"/>
                  <a:sym typeface="Arial"/>
                </a:rPr>
                <a:t>実際に分別してみよう。失敗した場合は①に戻って改良！</a:t>
              </a:r>
              <a:endParaRPr b="0" i="0" sz="1800" u="none" cap="none" strike="noStrike">
                <a:solidFill>
                  <a:srgbClr val="00206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2020-09-09T02:47:12Z</dcterms:created>
  <dc:creator>冨山 佑香</dc:creator>
</cp:coreProperties>
</file>