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Lst>
  <p:notesMasterIdLst>
    <p:notesMasterId r:id="rId41"/>
  </p:notesMasterIdLst>
  <p:handoutMasterIdLst>
    <p:handoutMasterId r:id="rId42"/>
  </p:handoutMasterIdLst>
  <p:sldIdLst>
    <p:sldId id="314" r:id="rId4"/>
    <p:sldId id="315"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306" r:id="rId19"/>
    <p:sldId id="305" r:id="rId20"/>
    <p:sldId id="307" r:id="rId21"/>
    <p:sldId id="304" r:id="rId22"/>
    <p:sldId id="312" r:id="rId23"/>
    <p:sldId id="309" r:id="rId24"/>
    <p:sldId id="291" r:id="rId25"/>
    <p:sldId id="311" r:id="rId26"/>
    <p:sldId id="280" r:id="rId27"/>
    <p:sldId id="28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0" userDrawn="1">
          <p15:clr>
            <a:srgbClr val="A4A3A4"/>
          </p15:clr>
        </p15:guide>
        <p15:guide id="2" pos="5433">
          <p15:clr>
            <a:srgbClr val="A4A3A4"/>
          </p15:clr>
        </p15:guide>
        <p15:guide id="3" pos="330" userDrawn="1">
          <p15:clr>
            <a:srgbClr val="A4A3A4"/>
          </p15:clr>
        </p15:guide>
        <p15:guide id="4" orient="horz" pos="2409">
          <p15:clr>
            <a:srgbClr val="A4A3A4"/>
          </p15:clr>
        </p15:guide>
        <p15:guide id="5" orient="horz" pos="414">
          <p15:clr>
            <a:srgbClr val="A4A3A4"/>
          </p15:clr>
        </p15:guide>
        <p15:guide id="6" pos="2825">
          <p15:clr>
            <a:srgbClr val="A4A3A4"/>
          </p15:clr>
        </p15:guide>
        <p15:guide id="7" pos="3527">
          <p15:clr>
            <a:srgbClr val="A4A3A4"/>
          </p15:clr>
        </p15:guide>
        <p15:guide id="8" pos="4889" userDrawn="1">
          <p15:clr>
            <a:srgbClr val="A4A3A4"/>
          </p15:clr>
        </p15:guide>
        <p15:guide id="9" orient="horz" pos="777">
          <p15:clr>
            <a:srgbClr val="A4A3A4"/>
          </p15:clr>
        </p15:guide>
        <p15:guide id="10" pos="4073">
          <p15:clr>
            <a:srgbClr val="A4A3A4"/>
          </p15:clr>
        </p15:guide>
        <p15:guide id="11" orient="horz" pos="3271">
          <p15:clr>
            <a:srgbClr val="A4A3A4"/>
          </p15:clr>
        </p15:guide>
      </p15:sldGuideLst>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5" roundtripDataSignature="AMtx7mgWUOKX7dtxALMbr/VuCdGFFQzR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E6565"/>
    <a:srgbClr val="C55A11"/>
    <a:srgbClr val="2E75B5"/>
    <a:srgbClr val="FFC000"/>
    <a:srgbClr val="FFF2CC"/>
    <a:srgbClr val="ECF0F1"/>
    <a:srgbClr val="1E4E79"/>
    <a:srgbClr val="7E8180"/>
    <a:srgbClr val="7E7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4A46A0-D524-4287-85C5-2AEEE268A3E5}">
  <a:tblStyle styleId="{C44A46A0-D524-4287-85C5-2AEEE268A3E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117D703-CB4B-495D-A87D-74B33BD7BBC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059730F-735C-41CE-9B4E-07A1C2686002}"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74" autoAdjust="0"/>
    <p:restoredTop sz="96196" autoAdjust="0"/>
  </p:normalViewPr>
  <p:slideViewPr>
    <p:cSldViewPr snapToGrid="0">
      <p:cViewPr varScale="1">
        <p:scale>
          <a:sx n="124" d="100"/>
          <a:sy n="124" d="100"/>
        </p:scale>
        <p:origin x="720" y="248"/>
      </p:cViewPr>
      <p:guideLst>
        <p:guide orient="horz" pos="640"/>
        <p:guide pos="5433"/>
        <p:guide pos="330"/>
        <p:guide orient="horz" pos="2409"/>
        <p:guide orient="horz" pos="414"/>
        <p:guide pos="2825"/>
        <p:guide pos="3527"/>
        <p:guide pos="4889"/>
        <p:guide orient="horz" pos="777"/>
        <p:guide pos="4073"/>
        <p:guide orient="horz" pos="3271"/>
      </p:guideLst>
    </p:cSldViewPr>
  </p:slideViewPr>
  <p:notesTextViewPr>
    <p:cViewPr>
      <p:scale>
        <a:sx n="1" d="1"/>
        <a:sy n="1" d="1"/>
      </p:scale>
      <p:origin x="0" y="0"/>
    </p:cViewPr>
  </p:notesTextViewPr>
  <p:notesViewPr>
    <p:cSldViewPr snapToGrid="0">
      <p:cViewPr varScale="1">
        <p:scale>
          <a:sx n="83" d="100"/>
          <a:sy n="83" d="100"/>
        </p:scale>
        <p:origin x="307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55" Type="http://customschemas.google.com/relationships/presentationmetadata" Target="metadata"/><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531B944-3490-48EA-ABAA-7A226659A4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4D9D3AE-512C-407A-A69C-C51F5BEFE4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880F0C-6CC0-412A-AEE7-20F5FC438D8A}" type="datetimeFigureOut">
              <a:rPr kumimoji="1" lang="ja-JP" altLang="en-US" smtClean="0"/>
              <a:t>2023/7/10</a:t>
            </a:fld>
            <a:endParaRPr kumimoji="1" lang="ja-JP" altLang="en-US"/>
          </a:p>
        </p:txBody>
      </p:sp>
      <p:sp>
        <p:nvSpPr>
          <p:cNvPr id="4" name="フッター プレースホルダー 3">
            <a:extLst>
              <a:ext uri="{FF2B5EF4-FFF2-40B4-BE49-F238E27FC236}">
                <a16:creationId xmlns:a16="http://schemas.microsoft.com/office/drawing/2014/main" id="{C0F4F4E0-4CC5-412C-9ED8-C8E3204912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8226289-18FA-405A-8105-FF33F4573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84B23A-2732-4A4B-AC5A-BEDA522BC3B4}" type="slidenum">
              <a:rPr kumimoji="1" lang="ja-JP" altLang="en-US" smtClean="0"/>
              <a:t>‹#›</a:t>
            </a:fld>
            <a:endParaRPr kumimoji="1" lang="ja-JP" altLang="en-US"/>
          </a:p>
        </p:txBody>
      </p:sp>
    </p:spTree>
    <p:extLst>
      <p:ext uri="{BB962C8B-B14F-4D97-AF65-F5344CB8AC3E}">
        <p14:creationId xmlns:p14="http://schemas.microsoft.com/office/powerpoint/2010/main" val="1708538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5" name="Google Shape;445;p1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1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1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2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2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37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2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988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2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1423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108ea01c89d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5" name="Google Shape;1105;g108ea01c89d_0_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p2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9991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2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5" name="Google Shape;835;p2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2" name="Google Shape;1132;p3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1" name="Google Shape;1141;p3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2" name="Google Shape;1152;p3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3" name="Google Shape;1233;p3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0" name="Google Shape;1250;p4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8" name="Google Shape;1388;p4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1" name="Google Shape;1481;p4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1" name="Google Shape;1491;p4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5" name="Google Shape;1505;p4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4" name="Google Shape;1534;p4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6" name="Google Shape;1556;p4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9" name="Google Shape;1599;p4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1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3" name="Google Shape;403;p1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1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Google Shape;31;p1">
            <a:extLst>
              <a:ext uri="{FF2B5EF4-FFF2-40B4-BE49-F238E27FC236}">
                <a16:creationId xmlns:a16="http://schemas.microsoft.com/office/drawing/2014/main" id="{6E2EF638-AB5A-493A-9368-1E3B0FA2EA59}"/>
              </a:ext>
            </a:extLst>
          </p:cNvPr>
          <p:cNvSpPr/>
          <p:nvPr userDrawn="1"/>
        </p:nvSpPr>
        <p:spPr>
          <a:xfrm>
            <a:off x="0" y="0"/>
            <a:ext cx="9906000" cy="6858000"/>
          </a:xfrm>
          <a:prstGeom prst="rect">
            <a:avLst/>
          </a:prstGeom>
          <a:solidFill>
            <a:srgbClr val="D8E2F3"/>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32;p1">
            <a:extLst>
              <a:ext uri="{FF2B5EF4-FFF2-40B4-BE49-F238E27FC236}">
                <a16:creationId xmlns:a16="http://schemas.microsoft.com/office/drawing/2014/main" id="{E6F70B42-E846-4C21-89ED-22478694A4C4}"/>
              </a:ext>
            </a:extLst>
          </p:cNvPr>
          <p:cNvSpPr/>
          <p:nvPr userDrawn="1"/>
        </p:nvSpPr>
        <p:spPr>
          <a:xfrm>
            <a:off x="152397" y="142875"/>
            <a:ext cx="9612000" cy="6588000"/>
          </a:xfrm>
          <a:prstGeom prst="rect">
            <a:avLst/>
          </a:prstGeom>
          <a:solidFill>
            <a:schemeClr val="lt1"/>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33;p1">
            <a:extLst>
              <a:ext uri="{FF2B5EF4-FFF2-40B4-BE49-F238E27FC236}">
                <a16:creationId xmlns:a16="http://schemas.microsoft.com/office/drawing/2014/main" id="{C4EA33E3-D813-48BC-B996-E9C2B52E78D1}"/>
              </a:ext>
            </a:extLst>
          </p:cNvPr>
          <p:cNvSpPr/>
          <p:nvPr userDrawn="1"/>
        </p:nvSpPr>
        <p:spPr>
          <a:xfrm rot="10800000">
            <a:off x="1266000" y="3645706"/>
            <a:ext cx="8640000" cy="720000"/>
          </a:xfrm>
          <a:prstGeom prst="round1Rect">
            <a:avLst>
              <a:gd name="adj" fmla="val 50000"/>
            </a:avLst>
          </a:prstGeom>
          <a:solidFill>
            <a:srgbClr val="1F4E79"/>
          </a:solidFill>
          <a:ln w="12700" cap="flat" cmpd="sng">
            <a:solidFill>
              <a:srgbClr val="1F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2" name="Google Shape;35;p1">
            <a:extLst>
              <a:ext uri="{FF2B5EF4-FFF2-40B4-BE49-F238E27FC236}">
                <a16:creationId xmlns:a16="http://schemas.microsoft.com/office/drawing/2014/main" id="{8F3E7D51-05AC-8E15-4D0A-E757EBC1E8E5}"/>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6900975" y="4514447"/>
            <a:ext cx="896815" cy="354271"/>
          </a:xfrm>
          <a:prstGeom prst="rect">
            <a:avLst/>
          </a:prstGeom>
          <a:noFill/>
          <a:ln>
            <a:noFill/>
          </a:ln>
        </p:spPr>
      </p:pic>
      <p:pic>
        <p:nvPicPr>
          <p:cNvPr id="3" name="Google Shape;40;p1">
            <a:extLst>
              <a:ext uri="{FF2B5EF4-FFF2-40B4-BE49-F238E27FC236}">
                <a16:creationId xmlns:a16="http://schemas.microsoft.com/office/drawing/2014/main" id="{B754AB10-79C8-697A-9603-3B0D2FE92F5D}"/>
              </a:ext>
            </a:extLst>
          </p:cNvPr>
          <p:cNvPicPr preferRelativeResize="0"/>
          <p:nvPr userDrawn="1"/>
        </p:nvPicPr>
        <p:blipFill>
          <a:blip r:embed="rId3" cstate="screen">
            <a:alphaModFix/>
            <a:extLst>
              <a:ext uri="{28A0092B-C50C-407E-A947-70E740481C1C}">
                <a14:useLocalDpi xmlns:a14="http://schemas.microsoft.com/office/drawing/2010/main"/>
              </a:ext>
            </a:extLst>
          </a:blip>
          <a:stretch>
            <a:fillRect/>
          </a:stretch>
        </p:blipFill>
        <p:spPr>
          <a:xfrm>
            <a:off x="8094008" y="4573761"/>
            <a:ext cx="1509796" cy="210100"/>
          </a:xfrm>
          <a:prstGeom prst="rect">
            <a:avLst/>
          </a:prstGeom>
          <a:noFill/>
          <a:ln>
            <a:noFill/>
          </a:ln>
        </p:spPr>
      </p:pic>
      <p:sp>
        <p:nvSpPr>
          <p:cNvPr id="4" name="テキスト ボックス 3">
            <a:extLst>
              <a:ext uri="{FF2B5EF4-FFF2-40B4-BE49-F238E27FC236}">
                <a16:creationId xmlns:a16="http://schemas.microsoft.com/office/drawing/2014/main" id="{CF8F6AF8-05CA-A5E8-C0EF-79A157590933}"/>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9956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
        <p:nvSpPr>
          <p:cNvPr id="6" name="Google Shape;31;p1">
            <a:extLst>
              <a:ext uri="{FF2B5EF4-FFF2-40B4-BE49-F238E27FC236}">
                <a16:creationId xmlns:a16="http://schemas.microsoft.com/office/drawing/2014/main" id="{5A19E9F6-AD4A-4375-B141-D99208721B6E}"/>
              </a:ext>
            </a:extLst>
          </p:cNvPr>
          <p:cNvSpPr/>
          <p:nvPr userDrawn="1"/>
        </p:nvSpPr>
        <p:spPr>
          <a:xfrm>
            <a:off x="0" y="0"/>
            <a:ext cx="9906000" cy="6858000"/>
          </a:xfrm>
          <a:prstGeom prst="rect">
            <a:avLst/>
          </a:prstGeom>
          <a:solidFill>
            <a:srgbClr val="D8E2F3"/>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32;p1">
            <a:extLst>
              <a:ext uri="{FF2B5EF4-FFF2-40B4-BE49-F238E27FC236}">
                <a16:creationId xmlns:a16="http://schemas.microsoft.com/office/drawing/2014/main" id="{135A31AD-E19A-4AC7-887C-D125237BE471}"/>
              </a:ext>
            </a:extLst>
          </p:cNvPr>
          <p:cNvSpPr/>
          <p:nvPr userDrawn="1"/>
        </p:nvSpPr>
        <p:spPr>
          <a:xfrm>
            <a:off x="152397" y="142875"/>
            <a:ext cx="9612000" cy="6588000"/>
          </a:xfrm>
          <a:prstGeom prst="rect">
            <a:avLst/>
          </a:prstGeom>
          <a:solidFill>
            <a:schemeClr val="lt1"/>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テキスト ボックス 7">
            <a:extLst>
              <a:ext uri="{FF2B5EF4-FFF2-40B4-BE49-F238E27FC236}">
                <a16:creationId xmlns:a16="http://schemas.microsoft.com/office/drawing/2014/main" id="{B80C531B-913B-4B83-93AD-25A97F150673}"/>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817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8" name="Google Shape;47;p2">
            <a:extLst>
              <a:ext uri="{FF2B5EF4-FFF2-40B4-BE49-F238E27FC236}">
                <a16:creationId xmlns:a16="http://schemas.microsoft.com/office/drawing/2014/main" id="{ABF6B422-3647-4B48-A907-3CEBA8BE4533}"/>
              </a:ext>
            </a:extLst>
          </p:cNvPr>
          <p:cNvSpPr/>
          <p:nvPr/>
        </p:nvSpPr>
        <p:spPr>
          <a:xfrm>
            <a:off x="0" y="402670"/>
            <a:ext cx="9906000" cy="620786"/>
          </a:xfrm>
          <a:prstGeom prst="rect">
            <a:avLst/>
          </a:prstGeom>
          <a:solidFill>
            <a:srgbClr val="1F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50;p2">
            <a:extLst>
              <a:ext uri="{FF2B5EF4-FFF2-40B4-BE49-F238E27FC236}">
                <a16:creationId xmlns:a16="http://schemas.microsoft.com/office/drawing/2014/main" id="{EEEEAA0F-50E0-4917-A69A-4B60E3383642}"/>
              </a:ext>
            </a:extLst>
          </p:cNvPr>
          <p:cNvSpPr/>
          <p:nvPr userDrawn="1"/>
        </p:nvSpPr>
        <p:spPr>
          <a:xfrm>
            <a:off x="0" y="937801"/>
            <a:ext cx="9906000" cy="47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テキスト ボックス 11">
            <a:extLst>
              <a:ext uri="{FF2B5EF4-FFF2-40B4-BE49-F238E27FC236}">
                <a16:creationId xmlns:a16="http://schemas.microsoft.com/office/drawing/2014/main" id="{69679A55-5F74-4F00-A241-887FC0DB5BA7}"/>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104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11" name="Google Shape;31;p1">
            <a:extLst>
              <a:ext uri="{FF2B5EF4-FFF2-40B4-BE49-F238E27FC236}">
                <a16:creationId xmlns:a16="http://schemas.microsoft.com/office/drawing/2014/main" id="{61B8F615-1E60-43AE-9112-A93D7573F4BA}"/>
              </a:ext>
            </a:extLst>
          </p:cNvPr>
          <p:cNvSpPr/>
          <p:nvPr userDrawn="1"/>
        </p:nvSpPr>
        <p:spPr>
          <a:xfrm>
            <a:off x="0" y="0"/>
            <a:ext cx="9906000" cy="6858000"/>
          </a:xfrm>
          <a:prstGeom prst="rect">
            <a:avLst/>
          </a:prstGeom>
          <a:solidFill>
            <a:srgbClr val="D8E2F3"/>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32;p1">
            <a:extLst>
              <a:ext uri="{FF2B5EF4-FFF2-40B4-BE49-F238E27FC236}">
                <a16:creationId xmlns:a16="http://schemas.microsoft.com/office/drawing/2014/main" id="{3E7BF312-11C4-447B-B319-1B70C2566510}"/>
              </a:ext>
            </a:extLst>
          </p:cNvPr>
          <p:cNvSpPr/>
          <p:nvPr userDrawn="1"/>
        </p:nvSpPr>
        <p:spPr>
          <a:xfrm>
            <a:off x="152397" y="142875"/>
            <a:ext cx="9612000" cy="6588000"/>
          </a:xfrm>
          <a:prstGeom prst="rect">
            <a:avLst/>
          </a:prstGeom>
          <a:solidFill>
            <a:schemeClr val="lt1"/>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99;p11">
            <a:extLst>
              <a:ext uri="{FF2B5EF4-FFF2-40B4-BE49-F238E27FC236}">
                <a16:creationId xmlns:a16="http://schemas.microsoft.com/office/drawing/2014/main" id="{9FA8E9EE-77C8-4B35-841F-0BB61AD60D3E}"/>
              </a:ext>
            </a:extLst>
          </p:cNvPr>
          <p:cNvSpPr/>
          <p:nvPr/>
        </p:nvSpPr>
        <p:spPr>
          <a:xfrm>
            <a:off x="147000" y="402670"/>
            <a:ext cx="9612000" cy="612000"/>
          </a:xfrm>
          <a:prstGeom prst="rect">
            <a:avLst/>
          </a:prstGeom>
          <a:solidFill>
            <a:srgbClr val="1F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テキスト ボックス 15">
            <a:extLst>
              <a:ext uri="{FF2B5EF4-FFF2-40B4-BE49-F238E27FC236}">
                <a16:creationId xmlns:a16="http://schemas.microsoft.com/office/drawing/2014/main" id="{075DF8EA-8EE1-44DD-B9EC-D6473C1EF88E}"/>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016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6" name="Google Shape;31;p1">
            <a:extLst>
              <a:ext uri="{FF2B5EF4-FFF2-40B4-BE49-F238E27FC236}">
                <a16:creationId xmlns:a16="http://schemas.microsoft.com/office/drawing/2014/main" id="{CADE0925-F3A9-4082-BEE8-F78CD6C7B6D3}"/>
              </a:ext>
            </a:extLst>
          </p:cNvPr>
          <p:cNvSpPr/>
          <p:nvPr userDrawn="1"/>
        </p:nvSpPr>
        <p:spPr>
          <a:xfrm>
            <a:off x="0" y="0"/>
            <a:ext cx="9906000" cy="6858000"/>
          </a:xfrm>
          <a:prstGeom prst="rect">
            <a:avLst/>
          </a:prstGeom>
          <a:solidFill>
            <a:srgbClr val="D8E2F3"/>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32;p1">
            <a:extLst>
              <a:ext uri="{FF2B5EF4-FFF2-40B4-BE49-F238E27FC236}">
                <a16:creationId xmlns:a16="http://schemas.microsoft.com/office/drawing/2014/main" id="{81A13B0D-31B6-4D26-8F37-9830F078E792}"/>
              </a:ext>
            </a:extLst>
          </p:cNvPr>
          <p:cNvSpPr/>
          <p:nvPr userDrawn="1"/>
        </p:nvSpPr>
        <p:spPr>
          <a:xfrm>
            <a:off x="152397" y="142875"/>
            <a:ext cx="9612000" cy="6588000"/>
          </a:xfrm>
          <a:prstGeom prst="rect">
            <a:avLst/>
          </a:prstGeom>
          <a:solidFill>
            <a:schemeClr val="lt1"/>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426;p17">
            <a:extLst>
              <a:ext uri="{FF2B5EF4-FFF2-40B4-BE49-F238E27FC236}">
                <a16:creationId xmlns:a16="http://schemas.microsoft.com/office/drawing/2014/main" id="{90DC5773-1CA4-42FA-80BA-BCB289AA8038}"/>
              </a:ext>
            </a:extLst>
          </p:cNvPr>
          <p:cNvSpPr/>
          <p:nvPr userDrawn="1"/>
        </p:nvSpPr>
        <p:spPr>
          <a:xfrm rot="10800000">
            <a:off x="1266000" y="-6040"/>
            <a:ext cx="8640000" cy="432000"/>
          </a:xfrm>
          <a:prstGeom prst="round1Rect">
            <a:avLst>
              <a:gd name="adj" fmla="val 50000"/>
            </a:avLst>
          </a:pr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chemeClr val="lt1"/>
              </a:solidFill>
              <a:latin typeface="Calibri"/>
              <a:ea typeface="Calibri"/>
              <a:cs typeface="Calibri"/>
              <a:sym typeface="Calibri"/>
            </a:endParaRPr>
          </a:p>
        </p:txBody>
      </p:sp>
      <p:cxnSp>
        <p:nvCxnSpPr>
          <p:cNvPr id="9" name="Google Shape;427;p17">
            <a:extLst>
              <a:ext uri="{FF2B5EF4-FFF2-40B4-BE49-F238E27FC236}">
                <a16:creationId xmlns:a16="http://schemas.microsoft.com/office/drawing/2014/main" id="{5E885BB7-638A-4097-ADA3-C693F42EAACC}"/>
              </a:ext>
            </a:extLst>
          </p:cNvPr>
          <p:cNvCxnSpPr/>
          <p:nvPr userDrawn="1"/>
        </p:nvCxnSpPr>
        <p:spPr>
          <a:xfrm>
            <a:off x="9763505" y="-6041"/>
            <a:ext cx="0" cy="432000"/>
          </a:xfrm>
          <a:prstGeom prst="straightConnector1">
            <a:avLst/>
          </a:prstGeom>
          <a:noFill/>
          <a:ln w="19050" cap="flat" cmpd="sng">
            <a:solidFill>
              <a:schemeClr val="lt1"/>
            </a:solidFill>
            <a:prstDash val="solid"/>
            <a:miter lim="800000"/>
            <a:headEnd type="none" w="sm" len="sm"/>
            <a:tailEnd type="none" w="sm" len="sm"/>
          </a:ln>
        </p:spPr>
      </p:cxnSp>
      <p:sp>
        <p:nvSpPr>
          <p:cNvPr id="10" name="テキスト ボックス 9">
            <a:extLst>
              <a:ext uri="{FF2B5EF4-FFF2-40B4-BE49-F238E27FC236}">
                <a16:creationId xmlns:a16="http://schemas.microsoft.com/office/drawing/2014/main" id="{502E08C5-91BC-45A5-BACA-413183F8199E}"/>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800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Google Shape;31;p1">
            <a:extLst>
              <a:ext uri="{FF2B5EF4-FFF2-40B4-BE49-F238E27FC236}">
                <a16:creationId xmlns:a16="http://schemas.microsoft.com/office/drawing/2014/main" id="{61B8F615-1E60-43AE-9112-A93D7573F4BA}"/>
              </a:ext>
            </a:extLst>
          </p:cNvPr>
          <p:cNvSpPr/>
          <p:nvPr userDrawn="1"/>
        </p:nvSpPr>
        <p:spPr>
          <a:xfrm>
            <a:off x="0" y="0"/>
            <a:ext cx="9906000" cy="6858000"/>
          </a:xfrm>
          <a:prstGeom prst="rect">
            <a:avLst/>
          </a:prstGeom>
          <a:solidFill>
            <a:schemeClr val="bg1">
              <a:lumMod val="6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32;p1">
            <a:extLst>
              <a:ext uri="{FF2B5EF4-FFF2-40B4-BE49-F238E27FC236}">
                <a16:creationId xmlns:a16="http://schemas.microsoft.com/office/drawing/2014/main" id="{3E7BF312-11C4-447B-B319-1B70C2566510}"/>
              </a:ext>
            </a:extLst>
          </p:cNvPr>
          <p:cNvSpPr/>
          <p:nvPr userDrawn="1"/>
        </p:nvSpPr>
        <p:spPr>
          <a:xfrm>
            <a:off x="141603" y="142875"/>
            <a:ext cx="9612000" cy="6588000"/>
          </a:xfrm>
          <a:prstGeom prst="rect">
            <a:avLst/>
          </a:prstGeom>
          <a:solidFill>
            <a:schemeClr val="lt1"/>
          </a:solidFill>
          <a:ln w="12700" cap="flat" cmpd="sng">
            <a:solidFill>
              <a:schemeClr val="bg1">
                <a:lumMod val="50000"/>
                <a:alpha val="9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99;p11">
            <a:extLst>
              <a:ext uri="{FF2B5EF4-FFF2-40B4-BE49-F238E27FC236}">
                <a16:creationId xmlns:a16="http://schemas.microsoft.com/office/drawing/2014/main" id="{9FA8E9EE-77C8-4B35-841F-0BB61AD60D3E}"/>
              </a:ext>
            </a:extLst>
          </p:cNvPr>
          <p:cNvSpPr/>
          <p:nvPr/>
        </p:nvSpPr>
        <p:spPr>
          <a:xfrm>
            <a:off x="147000" y="402670"/>
            <a:ext cx="9612000" cy="612000"/>
          </a:xfrm>
          <a:prstGeom prst="rect">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テキスト ボックス 15">
            <a:extLst>
              <a:ext uri="{FF2B5EF4-FFF2-40B4-BE49-F238E27FC236}">
                <a16:creationId xmlns:a16="http://schemas.microsoft.com/office/drawing/2014/main" id="{075DF8EA-8EE1-44DD-B9EC-D6473C1EF88E}"/>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6456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ユーザー設定レイアウト">
    <p:spTree>
      <p:nvGrpSpPr>
        <p:cNvPr id="1" name=""/>
        <p:cNvGrpSpPr/>
        <p:nvPr/>
      </p:nvGrpSpPr>
      <p:grpSpPr>
        <a:xfrm>
          <a:off x="0" y="0"/>
          <a:ext cx="0" cy="0"/>
          <a:chOff x="0" y="0"/>
          <a:chExt cx="0" cy="0"/>
        </a:xfrm>
      </p:grpSpPr>
      <p:sp>
        <p:nvSpPr>
          <p:cNvPr id="6" name="Google Shape;31;p1">
            <a:extLst>
              <a:ext uri="{FF2B5EF4-FFF2-40B4-BE49-F238E27FC236}">
                <a16:creationId xmlns:a16="http://schemas.microsoft.com/office/drawing/2014/main" id="{CADE0925-F3A9-4082-BEE8-F78CD6C7B6D3}"/>
              </a:ext>
            </a:extLst>
          </p:cNvPr>
          <p:cNvSpPr/>
          <p:nvPr userDrawn="1"/>
        </p:nvSpPr>
        <p:spPr>
          <a:xfrm>
            <a:off x="0" y="0"/>
            <a:ext cx="9906000" cy="6858000"/>
          </a:xfrm>
          <a:prstGeom prst="rect">
            <a:avLst/>
          </a:prstGeom>
          <a:solidFill>
            <a:schemeClr val="bg1">
              <a:lumMod val="6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32;p1">
            <a:extLst>
              <a:ext uri="{FF2B5EF4-FFF2-40B4-BE49-F238E27FC236}">
                <a16:creationId xmlns:a16="http://schemas.microsoft.com/office/drawing/2014/main" id="{81A13B0D-31B6-4D26-8F37-9830F078E792}"/>
              </a:ext>
            </a:extLst>
          </p:cNvPr>
          <p:cNvSpPr/>
          <p:nvPr userDrawn="1"/>
        </p:nvSpPr>
        <p:spPr>
          <a:xfrm>
            <a:off x="152397" y="142875"/>
            <a:ext cx="9612000" cy="6588000"/>
          </a:xfrm>
          <a:prstGeom prst="rect">
            <a:avLst/>
          </a:prstGeom>
          <a:solidFill>
            <a:schemeClr val="lt1"/>
          </a:solidFill>
          <a:ln w="12700" cap="flat" cmpd="sng">
            <a:solidFill>
              <a:schemeClr val="bg1">
                <a:lumMod val="50000"/>
                <a:alpha val="9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426;p17">
            <a:extLst>
              <a:ext uri="{FF2B5EF4-FFF2-40B4-BE49-F238E27FC236}">
                <a16:creationId xmlns:a16="http://schemas.microsoft.com/office/drawing/2014/main" id="{90DC5773-1CA4-42FA-80BA-BCB289AA8038}"/>
              </a:ext>
            </a:extLst>
          </p:cNvPr>
          <p:cNvSpPr/>
          <p:nvPr userDrawn="1"/>
        </p:nvSpPr>
        <p:spPr>
          <a:xfrm rot="10800000">
            <a:off x="1266000" y="-6040"/>
            <a:ext cx="8640000" cy="432000"/>
          </a:xfrm>
          <a:prstGeom prst="round1Rect">
            <a:avLst>
              <a:gd name="adj" fmla="val 50000"/>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chemeClr val="lt1"/>
              </a:solidFill>
              <a:latin typeface="Calibri"/>
              <a:ea typeface="Calibri"/>
              <a:cs typeface="Calibri"/>
              <a:sym typeface="Calibri"/>
            </a:endParaRPr>
          </a:p>
        </p:txBody>
      </p:sp>
      <p:cxnSp>
        <p:nvCxnSpPr>
          <p:cNvPr id="9" name="Google Shape;427;p17">
            <a:extLst>
              <a:ext uri="{FF2B5EF4-FFF2-40B4-BE49-F238E27FC236}">
                <a16:creationId xmlns:a16="http://schemas.microsoft.com/office/drawing/2014/main" id="{5E885BB7-638A-4097-ADA3-C693F42EAACC}"/>
              </a:ext>
            </a:extLst>
          </p:cNvPr>
          <p:cNvCxnSpPr/>
          <p:nvPr userDrawn="1"/>
        </p:nvCxnSpPr>
        <p:spPr>
          <a:xfrm>
            <a:off x="9763505" y="-6041"/>
            <a:ext cx="0" cy="432000"/>
          </a:xfrm>
          <a:prstGeom prst="straightConnector1">
            <a:avLst/>
          </a:prstGeom>
          <a:noFill/>
          <a:ln w="19050" cap="flat" cmpd="sng">
            <a:solidFill>
              <a:schemeClr val="lt1"/>
            </a:solidFill>
            <a:prstDash val="solid"/>
            <a:miter lim="800000"/>
            <a:headEnd type="none" w="sm" len="sm"/>
            <a:tailEnd type="none" w="sm" len="sm"/>
          </a:ln>
        </p:spPr>
      </p:cxnSp>
      <p:sp>
        <p:nvSpPr>
          <p:cNvPr id="10" name="テキスト ボックス 9">
            <a:extLst>
              <a:ext uri="{FF2B5EF4-FFF2-40B4-BE49-F238E27FC236}">
                <a16:creationId xmlns:a16="http://schemas.microsoft.com/office/drawing/2014/main" id="{502E08C5-91BC-45A5-BACA-413183F8199E}"/>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693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86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ltLang="ja-JP" smtClean="0"/>
              <a:t>‹#›</a:t>
            </a:fld>
            <a:endParaRPr dirty="0"/>
          </a:p>
        </p:txBody>
      </p:sp>
    </p:spTree>
  </p:cSld>
  <p:clrMap bg1="lt1" tx1="dk1" bg2="dk2" tx2="lt2" accent1="accent1" accent2="accent2" accent3="accent3" accent4="accent4" accent5="accent5" accent6="accent6" hlink="hlink" folHlink="folHlink"/>
  <p:sldLayoutIdLst>
    <p:sldLayoutId id="2147483651" r:id="rId1"/>
    <p:sldLayoutId id="2147483655" r:id="rId2"/>
    <p:sldLayoutId id="2147483652" r:id="rId3"/>
    <p:sldLayoutId id="2147483654" r:id="rId4"/>
    <p:sldLayoutId id="2147483653" r:id="rId5"/>
    <p:sldLayoutId id="2147483657" r:id="rId6"/>
    <p:sldLayoutId id="2147483658"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6.png"/><Relationship Id="rId5" Type="http://schemas.microsoft.com/office/2007/relationships/hdphoto" Target="../media/hdphoto6.wdp"/><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microsoft.com/office/2007/relationships/hdphoto" Target="../media/hdphoto9.wdp"/><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0.png"/><Relationship Id="rId5" Type="http://schemas.microsoft.com/office/2007/relationships/hdphoto" Target="../media/hdphoto8.wdp"/><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microsoft.com/office/2007/relationships/hdphoto" Target="../media/hdphoto10.wdp"/><Relationship Id="rId5" Type="http://schemas.openxmlformats.org/officeDocument/2006/relationships/image" Target="../media/image44.png"/><Relationship Id="rId10" Type="http://schemas.microsoft.com/office/2007/relationships/hdphoto" Target="../media/hdphoto12.wdp"/><Relationship Id="rId4" Type="http://schemas.openxmlformats.org/officeDocument/2006/relationships/image" Target="../media/image43.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7" Type="http://schemas.openxmlformats.org/officeDocument/2006/relationships/image" Target="../media/image59.jpeg"/><Relationship Id="rId2"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58.jpeg"/><Relationship Id="rId5" Type="http://schemas.microsoft.com/office/2007/relationships/hdphoto" Target="../media/hdphoto14.wdp"/><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66.png"/><Relationship Id="rId1" Type="http://schemas.openxmlformats.org/officeDocument/2006/relationships/slideLayout" Target="../slideLayouts/slideLayout5.xml"/><Relationship Id="rId6" Type="http://schemas.microsoft.com/office/2007/relationships/hdphoto" Target="../media/hdphoto16.wdp"/><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10" Type="http://schemas.openxmlformats.org/officeDocument/2006/relationships/image" Target="../media/image85.png"/><Relationship Id="rId4" Type="http://schemas.openxmlformats.org/officeDocument/2006/relationships/image" Target="../media/image79.jpeg"/><Relationship Id="rId9" Type="http://schemas.openxmlformats.org/officeDocument/2006/relationships/image" Target="../media/image84.jpeg"/></Relationships>
</file>

<file path=ppt/slides/_rels/slide23.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6.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1.png"/><Relationship Id="rId11" Type="http://schemas.openxmlformats.org/officeDocument/2006/relationships/image" Target="../media/image93.png"/><Relationship Id="rId5" Type="http://schemas.openxmlformats.org/officeDocument/2006/relationships/image" Target="../media/image88.png"/><Relationship Id="rId15" Type="http://schemas.openxmlformats.org/officeDocument/2006/relationships/image" Target="../media/image97.png"/><Relationship Id="rId10" Type="http://schemas.openxmlformats.org/officeDocument/2006/relationships/image" Target="../media/image92.jpeg"/><Relationship Id="rId4" Type="http://schemas.openxmlformats.org/officeDocument/2006/relationships/image" Target="../media/image87.png"/><Relationship Id="rId9" Type="http://schemas.openxmlformats.org/officeDocument/2006/relationships/image" Target="../media/image91.png"/><Relationship Id="rId14" Type="http://schemas.openxmlformats.org/officeDocument/2006/relationships/image" Target="../media/image96.png"/></Relationships>
</file>

<file path=ppt/slides/_rels/slide2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25.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07.png"/><Relationship Id="rId7" Type="http://schemas.openxmlformats.org/officeDocument/2006/relationships/image" Target="../media/image92.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91.png"/><Relationship Id="rId11" Type="http://schemas.openxmlformats.org/officeDocument/2006/relationships/image" Target="../media/image109.png"/><Relationship Id="rId5" Type="http://schemas.openxmlformats.org/officeDocument/2006/relationships/image" Target="../media/image90.png"/><Relationship Id="rId10" Type="http://schemas.openxmlformats.org/officeDocument/2006/relationships/image" Target="../media/image108.png"/><Relationship Id="rId4" Type="http://schemas.openxmlformats.org/officeDocument/2006/relationships/image" Target="../media/image89.png"/><Relationship Id="rId9" Type="http://schemas.openxmlformats.org/officeDocument/2006/relationships/image" Target="../media/image9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12.png"/><Relationship Id="rId4" Type="http://schemas.openxmlformats.org/officeDocument/2006/relationships/image" Target="../media/image111.png"/></Relationships>
</file>

<file path=ppt/slides/_rels/slide2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22.jpe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 Id="rId9" Type="http://schemas.openxmlformats.org/officeDocument/2006/relationships/image" Target="../media/image123.jpeg"/></Relationships>
</file>

<file path=ppt/slides/_rels/slide3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https://microbit.org/new-microbit/" TargetMode="External"/><Relationship Id="rId4" Type="http://schemas.openxmlformats.org/officeDocument/2006/relationships/image" Target="../media/image127.png"/></Relationships>
</file>

<file path=ppt/slides/_rels/slide34.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32.png"/><Relationship Id="rId5" Type="http://schemas.openxmlformats.org/officeDocument/2006/relationships/image" Target="../media/image131.gif"/><Relationship Id="rId4" Type="http://schemas.openxmlformats.org/officeDocument/2006/relationships/image" Target="../media/image130.jpeg"/></Relationships>
</file>

<file path=ppt/slides/_rels/slide36.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3" Type="http://schemas.openxmlformats.org/officeDocument/2006/relationships/image" Target="../media/image133.png"/><Relationship Id="rId7" Type="http://schemas.openxmlformats.org/officeDocument/2006/relationships/image" Target="../media/image137.png"/><Relationship Id="rId12" Type="http://schemas.openxmlformats.org/officeDocument/2006/relationships/image" Target="../media/image142.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3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4.wdp"/><Relationship Id="rId3" Type="http://schemas.openxmlformats.org/officeDocument/2006/relationships/image" Target="../media/image15.jpeg"/><Relationship Id="rId7" Type="http://schemas.microsoft.com/office/2007/relationships/hdphoto" Target="../media/hdphoto2.wdp"/><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p1">
            <a:extLst>
              <a:ext uri="{FF2B5EF4-FFF2-40B4-BE49-F238E27FC236}">
                <a16:creationId xmlns:a16="http://schemas.microsoft.com/office/drawing/2014/main" id="{810063CA-455A-50C5-1DFC-EC2F828343A1}"/>
              </a:ext>
            </a:extLst>
          </p:cNvPr>
          <p:cNvSpPr txBox="1"/>
          <p:nvPr/>
        </p:nvSpPr>
        <p:spPr>
          <a:xfrm>
            <a:off x="8036134" y="4931103"/>
            <a:ext cx="1643865"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ja-JP" sz="1100" b="0" i="0" u="none" strike="noStrike" cap="none" dirty="0">
                <a:solidFill>
                  <a:schemeClr val="dk1"/>
                </a:solidFill>
                <a:latin typeface="Arial"/>
                <a:ea typeface="Arial"/>
                <a:cs typeface="Arial"/>
                <a:sym typeface="Arial"/>
              </a:rPr>
              <a:t>2022.</a:t>
            </a:r>
            <a:r>
              <a:rPr lang="en-US" altLang="ja-JP" sz="1100" dirty="0">
                <a:solidFill>
                  <a:schemeClr val="dk1"/>
                </a:solidFill>
              </a:rPr>
              <a:t>10.14 </a:t>
            </a:r>
            <a:r>
              <a:rPr lang="ja-JP" sz="1100" b="0" i="0" u="none" strike="noStrike" cap="none" dirty="0">
                <a:solidFill>
                  <a:schemeClr val="dk1"/>
                </a:solidFill>
                <a:latin typeface="Arial"/>
                <a:ea typeface="Arial"/>
                <a:cs typeface="Arial"/>
                <a:sym typeface="Arial"/>
              </a:rPr>
              <a:t>Ver</a:t>
            </a:r>
            <a:endParaRPr sz="1100" b="0" i="0" u="none" strike="noStrike" cap="none" dirty="0">
              <a:solidFill>
                <a:schemeClr val="dk1"/>
              </a:solidFill>
              <a:latin typeface="Arial"/>
              <a:ea typeface="Arial"/>
              <a:cs typeface="Arial"/>
              <a:sym typeface="Arial"/>
            </a:endParaRPr>
          </a:p>
        </p:txBody>
      </p:sp>
      <p:sp>
        <p:nvSpPr>
          <p:cNvPr id="3" name="Google Shape;38;p1">
            <a:extLst>
              <a:ext uri="{FF2B5EF4-FFF2-40B4-BE49-F238E27FC236}">
                <a16:creationId xmlns:a16="http://schemas.microsoft.com/office/drawing/2014/main" id="{C3CBFBAB-8A7C-E651-4462-EE45779DD575}"/>
              </a:ext>
            </a:extLst>
          </p:cNvPr>
          <p:cNvSpPr txBox="1"/>
          <p:nvPr/>
        </p:nvSpPr>
        <p:spPr>
          <a:xfrm>
            <a:off x="959361" y="2883000"/>
            <a:ext cx="8720638" cy="1015622"/>
          </a:xfrm>
          <a:prstGeom prst="rect">
            <a:avLst/>
          </a:prstGeom>
          <a:noFill/>
          <a:ln>
            <a:noFill/>
          </a:ln>
        </p:spPr>
        <p:txBody>
          <a:bodyPr spcFirstLastPara="1" wrap="square" lIns="91425" tIns="45700" rIns="91425" bIns="45700" anchor="t" anchorCtr="0">
            <a:spAutoFit/>
          </a:bodyPr>
          <a:lstStyle/>
          <a:p>
            <a:pPr algn="r">
              <a:buSzPts val="2000"/>
            </a:pPr>
            <a:r>
              <a:rPr lang="ja-JP" altLang="en-US" sz="2000" b="1" i="0" u="sng" strike="noStrike" cap="none">
                <a:solidFill>
                  <a:srgbClr val="1E4E79"/>
                </a:solidFill>
                <a:latin typeface="Arial"/>
                <a:ea typeface="Arial"/>
                <a:cs typeface="Arial"/>
                <a:sym typeface="Arial"/>
              </a:rPr>
              <a:t>テキスト</a:t>
            </a:r>
            <a:r>
              <a:rPr lang="ja-JP" altLang="en-US" sz="2000" b="1" u="sng">
                <a:solidFill>
                  <a:srgbClr val="1E4E79"/>
                </a:solidFill>
              </a:rPr>
              <a:t>一式（生徒用）</a:t>
            </a:r>
            <a:endParaRPr lang="en-US" altLang="ja-JP" sz="2000" b="1" u="sng" dirty="0">
              <a:solidFill>
                <a:srgbClr val="1E4E79"/>
              </a:solidFill>
            </a:endParaRPr>
          </a:p>
          <a:p>
            <a:pPr marL="0" marR="0" lvl="0" indent="0" algn="r" rtl="0">
              <a:lnSpc>
                <a:spcPct val="100000"/>
              </a:lnSpc>
              <a:spcBef>
                <a:spcPts val="0"/>
              </a:spcBef>
              <a:spcAft>
                <a:spcPts val="0"/>
              </a:spcAft>
              <a:buClr>
                <a:srgbClr val="000000"/>
              </a:buClr>
              <a:buSzPts val="2000"/>
              <a:buFont typeface="Arial"/>
              <a:buNone/>
            </a:pPr>
            <a:r>
              <a:rPr lang="en" altLang="ja-JP" sz="2000" b="1" i="0" u="none" strike="noStrike" cap="none" dirty="0">
                <a:solidFill>
                  <a:srgbClr val="002060"/>
                </a:solidFill>
                <a:latin typeface="Arial"/>
                <a:ea typeface="Arial"/>
                <a:cs typeface="Arial"/>
                <a:sym typeface="Arial"/>
              </a:rPr>
              <a:t>THK</a:t>
            </a:r>
            <a:r>
              <a:rPr lang="ja-JP" altLang="en-US" sz="2000" b="1" i="0" u="none" strike="noStrike" cap="none">
                <a:solidFill>
                  <a:srgbClr val="002060"/>
                </a:solidFill>
                <a:latin typeface="Arial"/>
                <a:ea typeface="Arial"/>
                <a:cs typeface="Arial"/>
                <a:sym typeface="Arial"/>
              </a:rPr>
              <a:t>ものづくり</a:t>
            </a:r>
            <a:r>
              <a:rPr lang="ja-JP" altLang="en-US" sz="2000" b="1">
                <a:solidFill>
                  <a:srgbClr val="002060"/>
                </a:solidFill>
              </a:rPr>
              <a:t>探究</a:t>
            </a:r>
            <a:r>
              <a:rPr lang="ja-JP" altLang="en-US" sz="2000" b="1" i="0" u="none" strike="noStrike" cap="none">
                <a:solidFill>
                  <a:srgbClr val="002060"/>
                </a:solidFill>
                <a:latin typeface="Arial"/>
                <a:ea typeface="Arial"/>
                <a:cs typeface="Arial"/>
                <a:sym typeface="Arial"/>
              </a:rPr>
              <a:t>教材</a:t>
            </a:r>
            <a:endParaRPr lang="en-US" altLang="ja-JP" sz="2000" b="1" i="0" u="none" strike="noStrike" cap="none" dirty="0">
              <a:solidFill>
                <a:srgbClr val="00206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endParaRPr lang="ja-JP" altLang="en-US" sz="2000" b="0" i="0" u="none" strike="noStrike" cap="none" dirty="0">
              <a:solidFill>
                <a:srgbClr val="000000"/>
              </a:solidFill>
              <a:latin typeface="Arial"/>
              <a:ea typeface="Arial"/>
              <a:cs typeface="Arial"/>
              <a:sym typeface="Arial"/>
            </a:endParaRPr>
          </a:p>
        </p:txBody>
      </p:sp>
      <p:sp>
        <p:nvSpPr>
          <p:cNvPr id="5" name="Google Shape;34;p1">
            <a:extLst>
              <a:ext uri="{FF2B5EF4-FFF2-40B4-BE49-F238E27FC236}">
                <a16:creationId xmlns:a16="http://schemas.microsoft.com/office/drawing/2014/main" id="{865CA978-3A70-CA05-9D2E-C37D1EA9148D}"/>
              </a:ext>
            </a:extLst>
          </p:cNvPr>
          <p:cNvSpPr txBox="1"/>
          <p:nvPr/>
        </p:nvSpPr>
        <p:spPr>
          <a:xfrm>
            <a:off x="1108367" y="3730361"/>
            <a:ext cx="8571632"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ja-JP" sz="3200" b="1" i="0" u="none" strike="noStrike" cap="none">
                <a:solidFill>
                  <a:schemeClr val="lt1"/>
                </a:solidFill>
                <a:latin typeface="Arial"/>
                <a:ea typeface="Arial"/>
                <a:cs typeface="Arial"/>
                <a:sym typeface="Arial"/>
              </a:rPr>
              <a:t>捨てたくなる自動分別ゴミ箱を作ろう</a:t>
            </a:r>
            <a:endParaRPr sz="1400" b="0" i="0" u="none" strike="noStrike" cap="none" dirty="0">
              <a:solidFill>
                <a:srgbClr val="000000"/>
              </a:solidFill>
              <a:latin typeface="Arial"/>
              <a:ea typeface="Arial"/>
              <a:cs typeface="Arial"/>
              <a:sym typeface="Arial"/>
            </a:endParaRPr>
          </a:p>
        </p:txBody>
      </p:sp>
      <p:sp>
        <p:nvSpPr>
          <p:cNvPr id="6" name="Google Shape;36;p1">
            <a:extLst>
              <a:ext uri="{FF2B5EF4-FFF2-40B4-BE49-F238E27FC236}">
                <a16:creationId xmlns:a16="http://schemas.microsoft.com/office/drawing/2014/main" id="{86C3CD3C-744A-856B-3DD1-CEE72ED37A0B}"/>
              </a:ext>
            </a:extLst>
          </p:cNvPr>
          <p:cNvSpPr txBox="1"/>
          <p:nvPr/>
        </p:nvSpPr>
        <p:spPr>
          <a:xfrm>
            <a:off x="166256" y="152981"/>
            <a:ext cx="316835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757070"/>
                </a:solidFill>
                <a:latin typeface="Arial"/>
                <a:ea typeface="Arial"/>
                <a:cs typeface="Arial"/>
                <a:sym typeface="Arial"/>
              </a:rPr>
              <a:t>THK共育プロジェクト</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4282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9" name="Google Shape;409;p15"/>
          <p:cNvSpPr txBox="1"/>
          <p:nvPr/>
        </p:nvSpPr>
        <p:spPr>
          <a:xfrm>
            <a:off x="1021824" y="486514"/>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②</a:t>
            </a:r>
            <a:r>
              <a:rPr lang="en-US" altLang="ja-JP" sz="2889" b="1" i="0" u="none" strike="noStrike" cap="none" dirty="0">
                <a:solidFill>
                  <a:schemeClr val="lt1"/>
                </a:solidFill>
                <a:latin typeface="Arial"/>
                <a:ea typeface="Arial"/>
                <a:cs typeface="Arial"/>
                <a:sym typeface="Arial"/>
              </a:rPr>
              <a:t> </a:t>
            </a:r>
            <a:r>
              <a:rPr lang="ja-JP" sz="2889" b="1" i="0" u="none" strike="noStrike" cap="none" dirty="0">
                <a:solidFill>
                  <a:schemeClr val="lt1"/>
                </a:solidFill>
                <a:latin typeface="Arial"/>
                <a:ea typeface="Arial"/>
                <a:cs typeface="Arial"/>
                <a:sym typeface="Arial"/>
              </a:rPr>
              <a:t>自動分別ゴミ箱の組立</a:t>
            </a:r>
            <a:endParaRPr sz="2889" b="1" i="0" u="none" strike="noStrike" cap="none" dirty="0">
              <a:solidFill>
                <a:schemeClr val="lt1"/>
              </a:solidFill>
              <a:latin typeface="Arial"/>
              <a:ea typeface="Arial"/>
              <a:cs typeface="Arial"/>
              <a:sym typeface="Arial"/>
            </a:endParaRPr>
          </a:p>
        </p:txBody>
      </p:sp>
      <p:sp>
        <p:nvSpPr>
          <p:cNvPr id="410" name="Google Shape;410;p15"/>
          <p:cNvSpPr txBox="1"/>
          <p:nvPr/>
        </p:nvSpPr>
        <p:spPr>
          <a:xfrm>
            <a:off x="2015473" y="1003737"/>
            <a:ext cx="5875055"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2000" b="1" i="0" u="none" strike="noStrike" cap="none" dirty="0">
                <a:solidFill>
                  <a:srgbClr val="002060"/>
                </a:solidFill>
                <a:latin typeface="Arial"/>
                <a:ea typeface="Arial"/>
                <a:cs typeface="Arial"/>
                <a:sym typeface="Arial"/>
              </a:rPr>
              <a:t>設計図を基に自動分別ゴミ箱を組立てよう。</a:t>
            </a:r>
            <a:endParaRPr sz="2000" b="1"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None/>
            </a:pPr>
            <a:r>
              <a:rPr lang="ja-JP" sz="1600" b="1" i="0" u="none" strike="noStrike" cap="none" dirty="0">
                <a:solidFill>
                  <a:srgbClr val="002060"/>
                </a:solidFill>
                <a:latin typeface="Arial"/>
                <a:ea typeface="Arial"/>
                <a:cs typeface="Arial"/>
                <a:sym typeface="Arial"/>
              </a:rPr>
              <a:t>次ページから詳しい組立方法を記載。</a:t>
            </a:r>
            <a:endParaRPr sz="1600" b="1" i="0" u="none" strike="noStrike" cap="none" dirty="0">
              <a:solidFill>
                <a:srgbClr val="002060"/>
              </a:solidFill>
              <a:latin typeface="Arial"/>
              <a:ea typeface="Arial"/>
              <a:cs typeface="Arial"/>
              <a:sym typeface="Arial"/>
            </a:endParaRPr>
          </a:p>
        </p:txBody>
      </p:sp>
      <p:sp>
        <p:nvSpPr>
          <p:cNvPr id="411" name="Google Shape;411;p15"/>
          <p:cNvSpPr/>
          <p:nvPr/>
        </p:nvSpPr>
        <p:spPr>
          <a:xfrm>
            <a:off x="7706699" y="1059895"/>
            <a:ext cx="2022510" cy="536942"/>
          </a:xfrm>
          <a:prstGeom prst="wedgeRoundRectCallout">
            <a:avLst>
              <a:gd name="adj1" fmla="val -70614"/>
              <a:gd name="adj2" fmla="val -28216"/>
              <a:gd name="adj3" fmla="val 16667"/>
            </a:avLst>
          </a:prstGeom>
          <a:solidFill>
            <a:srgbClr val="D8E2F3">
              <a:alpha val="25098"/>
            </a:srgbClr>
          </a:solidFill>
          <a:ln w="12700" cap="flat" cmpd="sng">
            <a:solidFill>
              <a:srgbClr val="002060">
                <a:alpha val="27058"/>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2" name="Google Shape;412;p15"/>
          <p:cNvSpPr txBox="1"/>
          <p:nvPr/>
        </p:nvSpPr>
        <p:spPr>
          <a:xfrm>
            <a:off x="7706700" y="1128311"/>
            <a:ext cx="202250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1E4E79"/>
                </a:solidFill>
                <a:latin typeface="Arial"/>
                <a:ea typeface="Arial"/>
                <a:cs typeface="Arial"/>
                <a:sym typeface="Arial"/>
              </a:rPr>
              <a:t>手が空いてる人は</a:t>
            </a:r>
            <a:endParaRPr sz="1000" b="1" i="0" u="none" strike="noStrike" cap="none" dirty="0">
              <a:solidFill>
                <a:srgbClr val="1E4E7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1E4E79"/>
                </a:solidFill>
                <a:latin typeface="Arial"/>
                <a:ea typeface="Arial"/>
                <a:cs typeface="Arial"/>
                <a:sym typeface="Arial"/>
              </a:rPr>
              <a:t>プログラム作成を開始しよう！</a:t>
            </a:r>
            <a:endParaRPr sz="1400" b="0" i="0" u="none" strike="noStrike" cap="none" dirty="0">
              <a:solidFill>
                <a:srgbClr val="000000"/>
              </a:solidFill>
              <a:latin typeface="Arial"/>
              <a:ea typeface="Arial"/>
              <a:cs typeface="Arial"/>
              <a:sym typeface="Arial"/>
            </a:endParaRPr>
          </a:p>
        </p:txBody>
      </p:sp>
      <p:sp>
        <p:nvSpPr>
          <p:cNvPr id="415" name="Google Shape;415;p15"/>
          <p:cNvSpPr txBox="1"/>
          <p:nvPr/>
        </p:nvSpPr>
        <p:spPr>
          <a:xfrm>
            <a:off x="6735218" y="1667677"/>
            <a:ext cx="1820411" cy="276999"/>
          </a:xfrm>
          <a:prstGeom prst="rect">
            <a:avLst/>
          </a:prstGeom>
          <a:solidFill>
            <a:srgbClr val="1F386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Arial"/>
                <a:ea typeface="Arial"/>
                <a:cs typeface="Arial"/>
                <a:sym typeface="Arial"/>
              </a:rPr>
              <a:t>完成イメージ</a:t>
            </a:r>
            <a:endParaRPr sz="1400" b="0" i="0" u="none" strike="noStrike" cap="none">
              <a:solidFill>
                <a:srgbClr val="000000"/>
              </a:solidFill>
              <a:latin typeface="Arial"/>
              <a:ea typeface="Arial"/>
              <a:cs typeface="Arial"/>
              <a:sym typeface="Arial"/>
            </a:endParaRPr>
          </a:p>
        </p:txBody>
      </p:sp>
      <p:pic>
        <p:nvPicPr>
          <p:cNvPr id="7" name="図 6">
            <a:extLst>
              <a:ext uri="{FF2B5EF4-FFF2-40B4-BE49-F238E27FC236}">
                <a16:creationId xmlns:a16="http://schemas.microsoft.com/office/drawing/2014/main" id="{93EEC42F-7798-4932-89CC-E84B3B3AB2D0}"/>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557635" y="1841306"/>
            <a:ext cx="6892910" cy="4885162"/>
          </a:xfrm>
          <a:prstGeom prst="rect">
            <a:avLst/>
          </a:prstGeom>
        </p:spPr>
      </p:pic>
      <p:sp>
        <p:nvSpPr>
          <p:cNvPr id="9" name="テキスト ボックス 8">
            <a:extLst>
              <a:ext uri="{FF2B5EF4-FFF2-40B4-BE49-F238E27FC236}">
                <a16:creationId xmlns:a16="http://schemas.microsoft.com/office/drawing/2014/main" id="{AAC62E92-4364-4588-AE4E-ED51B93D2B1F}"/>
              </a:ext>
            </a:extLst>
          </p:cNvPr>
          <p:cNvSpPr txBox="1"/>
          <p:nvPr/>
        </p:nvSpPr>
        <p:spPr>
          <a:xfrm>
            <a:off x="4416125" y="2611004"/>
            <a:ext cx="587965" cy="307777"/>
          </a:xfrm>
          <a:prstGeom prst="rect">
            <a:avLst/>
          </a:prstGeom>
          <a:solidFill>
            <a:schemeClr val="bg1"/>
          </a:solidFill>
        </p:spPr>
        <p:txBody>
          <a:bodyPr wrap="square" rtlCol="0">
            <a:spAutoFit/>
          </a:bodyPr>
          <a:lstStyle/>
          <a:p>
            <a:pPr algn="ctr"/>
            <a:r>
              <a:rPr kumimoji="1" lang="en-US" altLang="ja-JP" b="1" dirty="0">
                <a:solidFill>
                  <a:schemeClr val="tx1">
                    <a:lumMod val="65000"/>
                    <a:lumOff val="35000"/>
                  </a:schemeClr>
                </a:solidFill>
              </a:rPr>
              <a:t>SV1</a:t>
            </a:r>
            <a:endParaRPr kumimoji="1" lang="ja-JP" altLang="en-US" b="1" dirty="0">
              <a:solidFill>
                <a:schemeClr val="tx1">
                  <a:lumMod val="65000"/>
                  <a:lumOff val="35000"/>
                </a:schemeClr>
              </a:solidFill>
            </a:endParaRPr>
          </a:p>
        </p:txBody>
      </p:sp>
      <p:sp>
        <p:nvSpPr>
          <p:cNvPr id="10" name="テキスト ボックス 9">
            <a:extLst>
              <a:ext uri="{FF2B5EF4-FFF2-40B4-BE49-F238E27FC236}">
                <a16:creationId xmlns:a16="http://schemas.microsoft.com/office/drawing/2014/main" id="{2302FBB0-1084-4518-8567-058141D5ADFB}"/>
              </a:ext>
            </a:extLst>
          </p:cNvPr>
          <p:cNvSpPr txBox="1"/>
          <p:nvPr/>
        </p:nvSpPr>
        <p:spPr>
          <a:xfrm>
            <a:off x="6605315" y="3257807"/>
            <a:ext cx="587965" cy="307777"/>
          </a:xfrm>
          <a:prstGeom prst="rect">
            <a:avLst/>
          </a:prstGeom>
          <a:solidFill>
            <a:schemeClr val="bg1"/>
          </a:solidFill>
        </p:spPr>
        <p:txBody>
          <a:bodyPr wrap="square" rtlCol="0">
            <a:spAutoFit/>
          </a:bodyPr>
          <a:lstStyle/>
          <a:p>
            <a:pPr algn="ctr"/>
            <a:r>
              <a:rPr kumimoji="1" lang="en-US" altLang="ja-JP" b="1" dirty="0">
                <a:solidFill>
                  <a:schemeClr val="tx1">
                    <a:lumMod val="65000"/>
                    <a:lumOff val="35000"/>
                  </a:schemeClr>
                </a:solidFill>
              </a:rPr>
              <a:t>SV2</a:t>
            </a:r>
            <a:endParaRPr kumimoji="1" lang="ja-JP" altLang="en-US" b="1" dirty="0">
              <a:solidFill>
                <a:schemeClr val="tx1">
                  <a:lumMod val="65000"/>
                  <a:lumOff val="3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8" name="図 7" descr="人, 男, ケーキ, 食品 が含まれている画像&#10;&#10;自動的に生成された説明">
            <a:extLst>
              <a:ext uri="{FF2B5EF4-FFF2-40B4-BE49-F238E27FC236}">
                <a16:creationId xmlns:a16="http://schemas.microsoft.com/office/drawing/2014/main" id="{AE7AAC89-CC52-4124-951B-16EC5B9527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034" y="3139422"/>
            <a:ext cx="5005338" cy="3045710"/>
          </a:xfrm>
          <a:prstGeom prst="rect">
            <a:avLst/>
          </a:prstGeom>
        </p:spPr>
      </p:pic>
      <p:sp>
        <p:nvSpPr>
          <p:cNvPr id="422" name="Google Shape;422;p17"/>
          <p:cNvSpPr/>
          <p:nvPr/>
        </p:nvSpPr>
        <p:spPr>
          <a:xfrm>
            <a:off x="5821986" y="987072"/>
            <a:ext cx="3550614" cy="5198059"/>
          </a:xfrm>
          <a:prstGeom prst="rect">
            <a:avLst/>
          </a:prstGeom>
          <a:solidFill>
            <a:srgbClr val="8FE2FF">
              <a:alpha val="3921"/>
            </a:srgbClr>
          </a:solidFill>
          <a:ln w="38100" cap="flat" cmpd="sng">
            <a:solidFill>
              <a:srgbClr val="8FE2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p17"/>
          <p:cNvSpPr txBox="1"/>
          <p:nvPr/>
        </p:nvSpPr>
        <p:spPr>
          <a:xfrm>
            <a:off x="152396" y="587869"/>
            <a:ext cx="5319975" cy="338554"/>
          </a:xfrm>
          <a:prstGeom prst="rect">
            <a:avLst/>
          </a:prstGeom>
          <a:solidFill>
            <a:srgbClr val="1F3864"/>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600"/>
              <a:buFont typeface="Arial"/>
              <a:buNone/>
            </a:pPr>
            <a:r>
              <a:rPr lang="ja-JP" altLang="en-US" sz="1600" b="1" i="0" u="none" strike="noStrike" cap="none" dirty="0">
                <a:solidFill>
                  <a:schemeClr val="lt1"/>
                </a:solidFill>
                <a:latin typeface="Arial"/>
                <a:ea typeface="Arial"/>
                <a:cs typeface="Arial"/>
                <a:sym typeface="Arial"/>
              </a:rPr>
              <a:t>　</a:t>
            </a:r>
            <a:r>
              <a:rPr lang="ja-JP" sz="1600" b="1" i="0" u="none" strike="noStrike" cap="none" dirty="0">
                <a:solidFill>
                  <a:schemeClr val="lt1"/>
                </a:solidFill>
                <a:latin typeface="Arial"/>
                <a:ea typeface="Arial"/>
                <a:cs typeface="Arial"/>
                <a:sym typeface="Arial"/>
              </a:rPr>
              <a:t>プレートの取り付け</a:t>
            </a:r>
            <a:endParaRPr sz="1400" b="0" i="0" u="none" strike="noStrike" cap="none" dirty="0">
              <a:solidFill>
                <a:srgbClr val="000000"/>
              </a:solidFill>
              <a:latin typeface="Arial"/>
              <a:ea typeface="Arial"/>
              <a:cs typeface="Arial"/>
              <a:sym typeface="Arial"/>
            </a:endParaRPr>
          </a:p>
        </p:txBody>
      </p:sp>
      <p:sp>
        <p:nvSpPr>
          <p:cNvPr id="424" name="Google Shape;424;p17"/>
          <p:cNvSpPr/>
          <p:nvPr/>
        </p:nvSpPr>
        <p:spPr>
          <a:xfrm rot="10800000">
            <a:off x="7397786" y="3432850"/>
            <a:ext cx="399015" cy="156157"/>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17"/>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②自動分別ゴミ箱の組立</a:t>
            </a:r>
            <a:endParaRPr sz="1400" b="0" i="0" u="none" strike="noStrike" cap="none">
              <a:solidFill>
                <a:srgbClr val="000000"/>
              </a:solidFill>
              <a:latin typeface="Arial"/>
              <a:ea typeface="Arial"/>
              <a:cs typeface="Arial"/>
              <a:sym typeface="Arial"/>
            </a:endParaRPr>
          </a:p>
        </p:txBody>
      </p:sp>
      <p:sp>
        <p:nvSpPr>
          <p:cNvPr id="435" name="Google Shape;435;p17"/>
          <p:cNvSpPr/>
          <p:nvPr/>
        </p:nvSpPr>
        <p:spPr>
          <a:xfrm rot="5986914" flipH="1">
            <a:off x="4499617" y="3525832"/>
            <a:ext cx="3197522" cy="3188386"/>
          </a:xfrm>
          <a:prstGeom prst="arc">
            <a:avLst>
              <a:gd name="adj1" fmla="val 1181930"/>
              <a:gd name="adj2" fmla="val 3340429"/>
            </a:avLst>
          </a:prstGeom>
          <a:noFill/>
          <a:ln w="76200" cap="flat" cmpd="sng">
            <a:solidFill>
              <a:srgbClr val="8FE2FF"/>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6" name="Google Shape;436;p17"/>
          <p:cNvSpPr/>
          <p:nvPr/>
        </p:nvSpPr>
        <p:spPr>
          <a:xfrm rot="180000">
            <a:off x="1168460" y="4050404"/>
            <a:ext cx="3615553" cy="168689"/>
          </a:xfrm>
          <a:prstGeom prst="roundRect">
            <a:avLst>
              <a:gd name="adj" fmla="val 50000"/>
            </a:avLst>
          </a:prstGeom>
          <a:solidFill>
            <a:schemeClr val="accent1">
              <a:alpha val="27843"/>
            </a:schemeClr>
          </a:solidFill>
          <a:ln w="28575" cap="flat" cmpd="sng">
            <a:solidFill>
              <a:srgbClr val="2A4E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9" name="Google Shape;439;p17" descr="屋内, 人, 男, 座る が含まれている画像&#10;&#10;自動的に生成された説明"/>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10570" y="1162531"/>
            <a:ext cx="2173447" cy="2052364"/>
          </a:xfrm>
          <a:prstGeom prst="rect">
            <a:avLst/>
          </a:prstGeom>
          <a:noFill/>
          <a:ln>
            <a:noFill/>
          </a:ln>
        </p:spPr>
      </p:pic>
      <p:pic>
        <p:nvPicPr>
          <p:cNvPr id="440" name="Google Shape;440;p17" descr="屋内, 人, 小さい, 座る が含まれている画像&#10;&#10;自動的に生成された説明"/>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97193" y="3806962"/>
            <a:ext cx="2200200" cy="2063965"/>
          </a:xfrm>
          <a:prstGeom prst="rect">
            <a:avLst/>
          </a:prstGeom>
          <a:noFill/>
          <a:ln>
            <a:noFill/>
          </a:ln>
        </p:spPr>
      </p:pic>
      <p:pic>
        <p:nvPicPr>
          <p:cNvPr id="441" name="Google Shape;441;p1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844057">
            <a:off x="7659630" y="4123825"/>
            <a:ext cx="705674" cy="705674"/>
          </a:xfrm>
          <a:prstGeom prst="rect">
            <a:avLst/>
          </a:prstGeom>
          <a:noFill/>
          <a:ln>
            <a:noFill/>
          </a:ln>
        </p:spPr>
      </p:pic>
      <p:pic>
        <p:nvPicPr>
          <p:cNvPr id="3" name="図 2" descr="屋内, 座る, 部屋, テーブル が含まれている画像&#10;&#10;自動的に生成された説明">
            <a:extLst>
              <a:ext uri="{FF2B5EF4-FFF2-40B4-BE49-F238E27FC236}">
                <a16:creationId xmlns:a16="http://schemas.microsoft.com/office/drawing/2014/main" id="{4F83493D-BFD4-4C42-8273-CD62C1FC6A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7034" y="1152395"/>
            <a:ext cx="2249232" cy="1686924"/>
          </a:xfrm>
          <a:prstGeom prst="rect">
            <a:avLst/>
          </a:prstGeom>
        </p:spPr>
      </p:pic>
      <p:pic>
        <p:nvPicPr>
          <p:cNvPr id="5" name="図 4" descr="座る, 写真, ベンチ, 横 が含まれている画像&#10;&#10;自動的に生成された説明">
            <a:extLst>
              <a:ext uri="{FF2B5EF4-FFF2-40B4-BE49-F238E27FC236}">
                <a16:creationId xmlns:a16="http://schemas.microsoft.com/office/drawing/2014/main" id="{0DA65D21-EF1E-47CD-BB7A-2F8F7D131C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23140" y="1152395"/>
            <a:ext cx="2249232" cy="1686924"/>
          </a:xfrm>
          <a:prstGeom prst="rect">
            <a:avLst/>
          </a:prstGeom>
        </p:spPr>
      </p:pic>
      <p:sp>
        <p:nvSpPr>
          <p:cNvPr id="433" name="Google Shape;433;p17"/>
          <p:cNvSpPr/>
          <p:nvPr/>
        </p:nvSpPr>
        <p:spPr>
          <a:xfrm rot="5400000">
            <a:off x="2588461" y="3439135"/>
            <a:ext cx="734527" cy="351294"/>
          </a:xfrm>
          <a:prstGeom prst="rightArrow">
            <a:avLst>
              <a:gd name="adj1" fmla="val 39508"/>
              <a:gd name="adj2" fmla="val 73083"/>
            </a:avLst>
          </a:prstGeom>
          <a:solidFill>
            <a:schemeClr val="lt1">
              <a:alpha val="80000"/>
            </a:schemeClr>
          </a:solidFill>
          <a:ln w="31750" cap="flat" cmpd="sng">
            <a:solidFill>
              <a:srgbClr val="002060">
                <a:alpha val="8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4" name="Google Shape;434;p17"/>
          <p:cNvSpPr/>
          <p:nvPr/>
        </p:nvSpPr>
        <p:spPr>
          <a:xfrm>
            <a:off x="4272646" y="3997693"/>
            <a:ext cx="710756" cy="511293"/>
          </a:xfrm>
          <a:prstGeom prst="rect">
            <a:avLst/>
          </a:prstGeom>
          <a:noFill/>
          <a:ln w="38100" cap="flat" cmpd="sng">
            <a:solidFill>
              <a:srgbClr val="8FE2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円弧 8">
            <a:extLst>
              <a:ext uri="{FF2B5EF4-FFF2-40B4-BE49-F238E27FC236}">
                <a16:creationId xmlns:a16="http://schemas.microsoft.com/office/drawing/2014/main" id="{CF4AA723-1C89-4974-BF44-4B149382DE46}"/>
              </a:ext>
            </a:extLst>
          </p:cNvPr>
          <p:cNvSpPr/>
          <p:nvPr/>
        </p:nvSpPr>
        <p:spPr>
          <a:xfrm>
            <a:off x="7338213" y="1528026"/>
            <a:ext cx="518160" cy="998051"/>
          </a:xfrm>
          <a:prstGeom prst="arc">
            <a:avLst>
              <a:gd name="adj1" fmla="val 16092687"/>
              <a:gd name="adj2" fmla="val 604836"/>
            </a:avLst>
          </a:prstGeom>
          <a:ln w="57150">
            <a:solidFill>
              <a:srgbClr val="FFE7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Google Shape;424;p17">
            <a:extLst>
              <a:ext uri="{FF2B5EF4-FFF2-40B4-BE49-F238E27FC236}">
                <a16:creationId xmlns:a16="http://schemas.microsoft.com/office/drawing/2014/main" id="{7BA9B574-5BB2-4AA4-88EB-57D9756C357A}"/>
              </a:ext>
            </a:extLst>
          </p:cNvPr>
          <p:cNvSpPr/>
          <p:nvPr/>
        </p:nvSpPr>
        <p:spPr>
          <a:xfrm rot="5400000">
            <a:off x="2770196" y="1917779"/>
            <a:ext cx="399015" cy="156157"/>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52" name="Google Shape;452;p16"/>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②自動分別ゴミ箱の組立</a:t>
            </a:r>
            <a:endParaRPr sz="1400" b="0" i="0" u="none" strike="noStrike" cap="none">
              <a:solidFill>
                <a:srgbClr val="000000"/>
              </a:solidFill>
              <a:latin typeface="Arial"/>
              <a:ea typeface="Arial"/>
              <a:cs typeface="Arial"/>
              <a:sym typeface="Arial"/>
            </a:endParaRPr>
          </a:p>
        </p:txBody>
      </p:sp>
      <p:sp>
        <p:nvSpPr>
          <p:cNvPr id="455" name="Google Shape;455;p16"/>
          <p:cNvSpPr txBox="1"/>
          <p:nvPr/>
        </p:nvSpPr>
        <p:spPr>
          <a:xfrm>
            <a:off x="152397" y="589911"/>
            <a:ext cx="6073760" cy="338514"/>
          </a:xfrm>
          <a:prstGeom prst="rect">
            <a:avLst/>
          </a:prstGeom>
          <a:solidFill>
            <a:srgbClr val="1F386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chemeClr val="lt1"/>
                </a:solidFill>
                <a:latin typeface="Arial"/>
                <a:ea typeface="Arial"/>
                <a:cs typeface="Arial"/>
                <a:sym typeface="Arial"/>
              </a:rPr>
              <a:t>投入口スロープの取り付け</a:t>
            </a:r>
            <a:r>
              <a:rPr lang="ja-JP" altLang="en-US" sz="1600" b="1" i="0" u="none" strike="noStrike" cap="none" dirty="0">
                <a:solidFill>
                  <a:schemeClr val="lt1"/>
                </a:solidFill>
                <a:latin typeface="Arial"/>
                <a:ea typeface="Arial"/>
                <a:cs typeface="Arial"/>
                <a:sym typeface="Arial"/>
              </a:rPr>
              <a:t>＋受けトレイの設置</a:t>
            </a:r>
            <a:endParaRPr sz="1400" b="0" i="0" u="none" strike="noStrike" cap="none" dirty="0">
              <a:solidFill>
                <a:srgbClr val="000000"/>
              </a:solidFill>
              <a:latin typeface="Arial"/>
              <a:ea typeface="Arial"/>
              <a:cs typeface="Arial"/>
              <a:sym typeface="Arial"/>
            </a:endParaRPr>
          </a:p>
        </p:txBody>
      </p:sp>
      <p:pic>
        <p:nvPicPr>
          <p:cNvPr id="20" name="図 19" descr="屋内, 座る, 写真, コンピュータ が含まれている画像&#10;&#10;自動的に生成された説明">
            <a:extLst>
              <a:ext uri="{FF2B5EF4-FFF2-40B4-BE49-F238E27FC236}">
                <a16:creationId xmlns:a16="http://schemas.microsoft.com/office/drawing/2014/main" id="{1FC99664-15C8-4AF3-9BED-5E2797CA90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2225" y="4700917"/>
            <a:ext cx="3262840" cy="1325703"/>
          </a:xfrm>
          <a:prstGeom prst="rect">
            <a:avLst/>
          </a:prstGeom>
        </p:spPr>
      </p:pic>
      <p:sp>
        <p:nvSpPr>
          <p:cNvPr id="457" name="Google Shape;457;p16"/>
          <p:cNvSpPr/>
          <p:nvPr/>
        </p:nvSpPr>
        <p:spPr>
          <a:xfrm rot="5400000">
            <a:off x="4589481" y="3491322"/>
            <a:ext cx="656476" cy="196794"/>
          </a:xfrm>
          <a:prstGeom prst="triangle">
            <a:avLst>
              <a:gd name="adj" fmla="val 50000"/>
            </a:avLst>
          </a:prstGeom>
          <a:solidFill>
            <a:schemeClr val="accent1">
              <a:lumMod val="20000"/>
              <a:lumOff val="80000"/>
            </a:schemeClr>
          </a:solidFill>
          <a:ln w="12700" cap="flat" cmpd="sng">
            <a:solidFill>
              <a:srgbClr val="8DA9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 name="Picture 3">
            <a:extLst>
              <a:ext uri="{FF2B5EF4-FFF2-40B4-BE49-F238E27FC236}">
                <a16:creationId xmlns:a16="http://schemas.microsoft.com/office/drawing/2014/main" id="{40D88631-D847-43C4-8464-17CA5E071558}"/>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7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rot="16200000">
            <a:off x="6549068" y="1473346"/>
            <a:ext cx="2791222" cy="31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4" name="Google Shape;454;p16"/>
          <p:cNvSpPr/>
          <p:nvPr/>
        </p:nvSpPr>
        <p:spPr>
          <a:xfrm>
            <a:off x="8143338" y="801768"/>
            <a:ext cx="1509445" cy="807482"/>
          </a:xfrm>
          <a:prstGeom prst="roundRect">
            <a:avLst>
              <a:gd name="adj" fmla="val 0"/>
            </a:avLst>
          </a:prstGeom>
          <a:solidFill>
            <a:schemeClr val="bg1"/>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sp>
        <p:nvSpPr>
          <p:cNvPr id="458" name="Google Shape;458;p16"/>
          <p:cNvSpPr txBox="1"/>
          <p:nvPr/>
        </p:nvSpPr>
        <p:spPr>
          <a:xfrm>
            <a:off x="8012479" y="937079"/>
            <a:ext cx="169231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600" b="1" i="0" u="none" strike="noStrike" cap="none" dirty="0">
                <a:solidFill>
                  <a:srgbClr val="1E4E79"/>
                </a:solidFill>
                <a:latin typeface="Arial"/>
                <a:ea typeface="Arial"/>
                <a:cs typeface="Arial"/>
                <a:sym typeface="Arial"/>
              </a:rPr>
              <a:t>取付ボルト×4</a:t>
            </a:r>
            <a:endParaRPr sz="1600" b="1" i="0" u="none" strike="noStrike" cap="none" dirty="0">
              <a:solidFill>
                <a:srgbClr val="1E4E79"/>
              </a:solidFill>
              <a:latin typeface="Arial"/>
              <a:ea typeface="Arial"/>
              <a:cs typeface="Arial"/>
              <a:sym typeface="Arial"/>
            </a:endParaRPr>
          </a:p>
        </p:txBody>
      </p:sp>
      <p:pic>
        <p:nvPicPr>
          <p:cNvPr id="476" name="Google Shape;476;p16" descr="屋内, 製品, カップ, テーブル が含まれている画像&#10;&#10;自動的に生成された説明"/>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218176" y="1223271"/>
            <a:ext cx="1280919" cy="350937"/>
          </a:xfrm>
          <a:prstGeom prst="rect">
            <a:avLst/>
          </a:prstGeom>
          <a:noFill/>
          <a:ln>
            <a:noFill/>
          </a:ln>
        </p:spPr>
      </p:pic>
      <p:pic>
        <p:nvPicPr>
          <p:cNvPr id="21" name="Picture 2">
            <a:extLst>
              <a:ext uri="{FF2B5EF4-FFF2-40B4-BE49-F238E27FC236}">
                <a16:creationId xmlns:a16="http://schemas.microsoft.com/office/drawing/2014/main" id="{3D213EEC-A36B-4156-ABDC-503A6A1EAAEB}"/>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sharpenSoften amount="15000"/>
                    </a14:imgEffect>
                    <a14:imgEffect>
                      <a14:saturation sat="76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11363" y="1609250"/>
            <a:ext cx="5509513" cy="441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 name="Google Shape;468;p16"/>
          <p:cNvSpPr/>
          <p:nvPr/>
        </p:nvSpPr>
        <p:spPr>
          <a:xfrm rot="5400000">
            <a:off x="2404300" y="1752958"/>
            <a:ext cx="1569954" cy="750844"/>
          </a:xfrm>
          <a:prstGeom prst="rightArrow">
            <a:avLst>
              <a:gd name="adj1" fmla="val 28378"/>
              <a:gd name="adj2" fmla="val 73083"/>
            </a:avLst>
          </a:prstGeom>
          <a:solidFill>
            <a:schemeClr val="accent1">
              <a:lumMod val="20000"/>
              <a:lumOff val="80000"/>
              <a:alpha val="58000"/>
            </a:schemeClr>
          </a:solidFill>
          <a:ln w="317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 name="円弧 3">
            <a:extLst>
              <a:ext uri="{FF2B5EF4-FFF2-40B4-BE49-F238E27FC236}">
                <a16:creationId xmlns:a16="http://schemas.microsoft.com/office/drawing/2014/main" id="{BEA0831C-B749-4721-B3AA-885D8C055FEE}"/>
              </a:ext>
            </a:extLst>
          </p:cNvPr>
          <p:cNvSpPr/>
          <p:nvPr/>
        </p:nvSpPr>
        <p:spPr>
          <a:xfrm>
            <a:off x="826338" y="2917288"/>
            <a:ext cx="1806413" cy="1212312"/>
          </a:xfrm>
          <a:prstGeom prst="arc">
            <a:avLst>
              <a:gd name="adj1" fmla="val 13615715"/>
              <a:gd name="adj2" fmla="val 21374390"/>
            </a:avLst>
          </a:prstGeom>
          <a:noFill/>
          <a:ln w="79375">
            <a:solidFill>
              <a:srgbClr val="FFFF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5" name="Google Shape;454;p16">
            <a:extLst>
              <a:ext uri="{FF2B5EF4-FFF2-40B4-BE49-F238E27FC236}">
                <a16:creationId xmlns:a16="http://schemas.microsoft.com/office/drawing/2014/main" id="{266053EF-31EC-40CE-A41D-1945BB98CDCD}"/>
              </a:ext>
            </a:extLst>
          </p:cNvPr>
          <p:cNvSpPr/>
          <p:nvPr/>
        </p:nvSpPr>
        <p:spPr>
          <a:xfrm>
            <a:off x="8539030" y="1909695"/>
            <a:ext cx="578469" cy="527464"/>
          </a:xfrm>
          <a:prstGeom prst="roundRect">
            <a:avLst>
              <a:gd name="adj" fmla="val 25434"/>
            </a:avLst>
          </a:prstGeom>
          <a:solidFill>
            <a:schemeClr val="accent5">
              <a:lumMod val="20000"/>
              <a:lumOff val="80000"/>
              <a:alpha val="34000"/>
            </a:schemeClr>
          </a:solid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sp>
        <p:nvSpPr>
          <p:cNvPr id="41" name="Google Shape;454;p16">
            <a:extLst>
              <a:ext uri="{FF2B5EF4-FFF2-40B4-BE49-F238E27FC236}">
                <a16:creationId xmlns:a16="http://schemas.microsoft.com/office/drawing/2014/main" id="{4555D4BA-9C56-460A-A5C0-DCF79CEE1661}"/>
              </a:ext>
            </a:extLst>
          </p:cNvPr>
          <p:cNvSpPr/>
          <p:nvPr/>
        </p:nvSpPr>
        <p:spPr>
          <a:xfrm>
            <a:off x="6880462" y="3705363"/>
            <a:ext cx="578469" cy="527464"/>
          </a:xfrm>
          <a:prstGeom prst="roundRect">
            <a:avLst>
              <a:gd name="adj" fmla="val 25434"/>
            </a:avLst>
          </a:prstGeom>
          <a:solidFill>
            <a:schemeClr val="accent5">
              <a:lumMod val="20000"/>
              <a:lumOff val="80000"/>
              <a:alpha val="34000"/>
            </a:schemeClr>
          </a:solid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sp>
        <p:nvSpPr>
          <p:cNvPr id="44" name="Google Shape;454;p16">
            <a:extLst>
              <a:ext uri="{FF2B5EF4-FFF2-40B4-BE49-F238E27FC236}">
                <a16:creationId xmlns:a16="http://schemas.microsoft.com/office/drawing/2014/main" id="{FC82F233-6FD8-4F1F-9E17-C040FC7B9A80}"/>
              </a:ext>
            </a:extLst>
          </p:cNvPr>
          <p:cNvSpPr/>
          <p:nvPr/>
        </p:nvSpPr>
        <p:spPr>
          <a:xfrm>
            <a:off x="8607736" y="3705363"/>
            <a:ext cx="578469" cy="527464"/>
          </a:xfrm>
          <a:prstGeom prst="roundRect">
            <a:avLst>
              <a:gd name="adj" fmla="val 25434"/>
            </a:avLst>
          </a:prstGeom>
          <a:solidFill>
            <a:schemeClr val="accent5">
              <a:lumMod val="20000"/>
              <a:lumOff val="80000"/>
              <a:alpha val="34000"/>
            </a:schemeClr>
          </a:solid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sp>
        <p:nvSpPr>
          <p:cNvPr id="45" name="Google Shape;454;p16">
            <a:extLst>
              <a:ext uri="{FF2B5EF4-FFF2-40B4-BE49-F238E27FC236}">
                <a16:creationId xmlns:a16="http://schemas.microsoft.com/office/drawing/2014/main" id="{092AA2DC-E03F-481A-A828-8AAA9E8E107B}"/>
              </a:ext>
            </a:extLst>
          </p:cNvPr>
          <p:cNvSpPr/>
          <p:nvPr/>
        </p:nvSpPr>
        <p:spPr>
          <a:xfrm>
            <a:off x="7104469" y="1909695"/>
            <a:ext cx="578469" cy="527464"/>
          </a:xfrm>
          <a:prstGeom prst="roundRect">
            <a:avLst>
              <a:gd name="adj" fmla="val 25434"/>
            </a:avLst>
          </a:prstGeom>
          <a:solidFill>
            <a:schemeClr val="accent5">
              <a:lumMod val="20000"/>
              <a:lumOff val="80000"/>
              <a:alpha val="34000"/>
            </a:schemeClr>
          </a:solid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cxnSp>
        <p:nvCxnSpPr>
          <p:cNvPr id="8" name="直線矢印コネクタ 7">
            <a:extLst>
              <a:ext uri="{FF2B5EF4-FFF2-40B4-BE49-F238E27FC236}">
                <a16:creationId xmlns:a16="http://schemas.microsoft.com/office/drawing/2014/main" id="{82EED248-C450-4CBB-9325-4DC33A598DC2}"/>
              </a:ext>
            </a:extLst>
          </p:cNvPr>
          <p:cNvCxnSpPr/>
          <p:nvPr/>
        </p:nvCxnSpPr>
        <p:spPr>
          <a:xfrm flipV="1">
            <a:off x="6915150" y="5746303"/>
            <a:ext cx="70217" cy="390525"/>
          </a:xfrm>
          <a:prstGeom prst="straightConnector1">
            <a:avLst/>
          </a:prstGeom>
          <a:ln w="603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B7B94F31-6ADD-47E6-95F8-C95C3248FE1A}"/>
              </a:ext>
            </a:extLst>
          </p:cNvPr>
          <p:cNvCxnSpPr>
            <a:cxnSpLocks/>
          </p:cNvCxnSpPr>
          <p:nvPr/>
        </p:nvCxnSpPr>
        <p:spPr>
          <a:xfrm flipH="1" flipV="1">
            <a:off x="8898060" y="5746303"/>
            <a:ext cx="70217" cy="390525"/>
          </a:xfrm>
          <a:prstGeom prst="straightConnector1">
            <a:avLst/>
          </a:prstGeom>
          <a:ln w="603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2" name="Google Shape;438;p17">
            <a:extLst>
              <a:ext uri="{FF2B5EF4-FFF2-40B4-BE49-F238E27FC236}">
                <a16:creationId xmlns:a16="http://schemas.microsoft.com/office/drawing/2014/main" id="{3F09EA71-D5AA-468B-A48F-E2B5599297FD}"/>
              </a:ext>
            </a:extLst>
          </p:cNvPr>
          <p:cNvSpPr/>
          <p:nvPr/>
        </p:nvSpPr>
        <p:spPr>
          <a:xfrm rot="5400000">
            <a:off x="5949744" y="2966043"/>
            <a:ext cx="428649" cy="124176"/>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正方形/長方形 22">
            <a:extLst>
              <a:ext uri="{FF2B5EF4-FFF2-40B4-BE49-F238E27FC236}">
                <a16:creationId xmlns:a16="http://schemas.microsoft.com/office/drawing/2014/main" id="{E29932F0-F4B6-4DCE-9840-E8DDD4164FBF}"/>
              </a:ext>
            </a:extLst>
          </p:cNvPr>
          <p:cNvSpPr/>
          <p:nvPr/>
        </p:nvSpPr>
        <p:spPr>
          <a:xfrm>
            <a:off x="7451424" y="5769643"/>
            <a:ext cx="980582" cy="62039"/>
          </a:xfrm>
          <a:prstGeom prst="rect">
            <a:avLst/>
          </a:prstGeom>
          <a:gradFill>
            <a:gsLst>
              <a:gs pos="86000">
                <a:srgbClr val="7E7E7C"/>
              </a:gs>
              <a:gs pos="100000">
                <a:srgbClr val="E5E5E5"/>
              </a:gs>
              <a:gs pos="0">
                <a:srgbClr val="D6D6D6"/>
              </a:gs>
              <a:gs pos="28000">
                <a:srgbClr val="70706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5F84DF5-5EFA-4BE9-AD07-33ACE3DFE9CE}"/>
              </a:ext>
            </a:extLst>
          </p:cNvPr>
          <p:cNvSpPr/>
          <p:nvPr/>
        </p:nvSpPr>
        <p:spPr>
          <a:xfrm>
            <a:off x="7620829" y="5832433"/>
            <a:ext cx="647700" cy="62039"/>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手作業 4">
            <a:extLst>
              <a:ext uri="{FF2B5EF4-FFF2-40B4-BE49-F238E27FC236}">
                <a16:creationId xmlns:a16="http://schemas.microsoft.com/office/drawing/2014/main" id="{9B994B53-8D04-494F-A391-51081FA62F0F}"/>
              </a:ext>
            </a:extLst>
          </p:cNvPr>
          <p:cNvSpPr/>
          <p:nvPr/>
        </p:nvSpPr>
        <p:spPr>
          <a:xfrm rot="10800000">
            <a:off x="7458929" y="5528826"/>
            <a:ext cx="973075" cy="242372"/>
          </a:xfrm>
          <a:prstGeom prst="flowChartManualOperation">
            <a:avLst/>
          </a:prstGeom>
          <a:gradFill>
            <a:gsLst>
              <a:gs pos="0">
                <a:srgbClr val="D6D6D6"/>
              </a:gs>
              <a:gs pos="51000">
                <a:srgbClr val="D8D8D8"/>
              </a:gs>
              <a:gs pos="100000">
                <a:srgbClr val="ECEBE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B40A3961-F6EF-4C0E-ACF6-E13C87D47B9E}"/>
              </a:ext>
            </a:extLst>
          </p:cNvPr>
          <p:cNvSpPr/>
          <p:nvPr/>
        </p:nvSpPr>
        <p:spPr>
          <a:xfrm>
            <a:off x="7574756" y="5438776"/>
            <a:ext cx="693773" cy="93488"/>
          </a:xfrm>
          <a:prstGeom prst="rect">
            <a:avLst/>
          </a:prstGeom>
          <a:gradFill>
            <a:gsLst>
              <a:gs pos="0">
                <a:srgbClr val="B9BAB5"/>
              </a:gs>
              <a:gs pos="39000">
                <a:srgbClr val="B9BA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31" name="図 30" descr="人, 屋内, 持つ, 男 が含まれている画像&#10;&#10;自動的に生成された説明">
            <a:extLst>
              <a:ext uri="{FF2B5EF4-FFF2-40B4-BE49-F238E27FC236}">
                <a16:creationId xmlns:a16="http://schemas.microsoft.com/office/drawing/2014/main" id="{04E7CFF8-F1C1-4801-B2BE-80933B5BC1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9416" y="1066347"/>
            <a:ext cx="2446710" cy="2704258"/>
          </a:xfrm>
          <a:prstGeom prst="rect">
            <a:avLst/>
          </a:prstGeom>
        </p:spPr>
      </p:pic>
      <p:pic>
        <p:nvPicPr>
          <p:cNvPr id="8" name="図 7">
            <a:extLst>
              <a:ext uri="{FF2B5EF4-FFF2-40B4-BE49-F238E27FC236}">
                <a16:creationId xmlns:a16="http://schemas.microsoft.com/office/drawing/2014/main" id="{18DD2506-CCBD-454B-AA05-81A47CBD04AB}"/>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5000" contrast="-20000"/>
                    </a14:imgEffect>
                  </a14:imgLayer>
                </a14:imgProps>
              </a:ext>
              <a:ext uri="{28A0092B-C50C-407E-A947-70E740481C1C}">
                <a14:useLocalDpi xmlns:a14="http://schemas.microsoft.com/office/drawing/2010/main"/>
              </a:ext>
            </a:extLst>
          </a:blip>
          <a:srcRect/>
          <a:stretch/>
        </p:blipFill>
        <p:spPr>
          <a:xfrm>
            <a:off x="432529" y="3955812"/>
            <a:ext cx="5429608" cy="2452972"/>
          </a:xfrm>
          <a:prstGeom prst="rect">
            <a:avLst/>
          </a:prstGeom>
        </p:spPr>
      </p:pic>
      <p:sp>
        <p:nvSpPr>
          <p:cNvPr id="491" name="Google Shape;491;p18"/>
          <p:cNvSpPr txBox="1"/>
          <p:nvPr/>
        </p:nvSpPr>
        <p:spPr>
          <a:xfrm>
            <a:off x="152397" y="579841"/>
            <a:ext cx="2817306" cy="338554"/>
          </a:xfrm>
          <a:prstGeom prst="rect">
            <a:avLst/>
          </a:prstGeom>
          <a:solidFill>
            <a:srgbClr val="1F386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回転スロープ取り付け</a:t>
            </a:r>
            <a:endParaRPr sz="1400" b="0" i="0" u="none" strike="noStrike" cap="none">
              <a:solidFill>
                <a:srgbClr val="000000"/>
              </a:solidFill>
              <a:latin typeface="Arial"/>
              <a:ea typeface="Arial"/>
              <a:cs typeface="Arial"/>
              <a:sym typeface="Arial"/>
            </a:endParaRPr>
          </a:p>
        </p:txBody>
      </p:sp>
      <p:sp>
        <p:nvSpPr>
          <p:cNvPr id="495" name="Google Shape;495;p18"/>
          <p:cNvSpPr txBox="1"/>
          <p:nvPr/>
        </p:nvSpPr>
        <p:spPr>
          <a:xfrm>
            <a:off x="5953055" y="1186373"/>
            <a:ext cx="381483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chemeClr val="accent5">
                    <a:lumMod val="50000"/>
                  </a:schemeClr>
                </a:solidFill>
                <a:latin typeface="Arial"/>
                <a:ea typeface="Arial"/>
                <a:cs typeface="Arial"/>
                <a:sym typeface="Arial"/>
              </a:rPr>
              <a:t>回転角度に限界があるので注意！</a:t>
            </a:r>
            <a:endParaRPr sz="1600" b="1" i="0" u="none" strike="noStrike" cap="none" dirty="0">
              <a:solidFill>
                <a:schemeClr val="accent5">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chemeClr val="accent5">
                    <a:lumMod val="50000"/>
                  </a:schemeClr>
                </a:solidFill>
                <a:latin typeface="Arial"/>
                <a:ea typeface="Arial"/>
                <a:cs typeface="Arial"/>
                <a:sym typeface="Arial"/>
              </a:rPr>
              <a:t>０度が水平になる！</a:t>
            </a:r>
            <a:endParaRPr sz="1400" b="0" i="0" u="none" strike="noStrike" cap="none" dirty="0">
              <a:solidFill>
                <a:schemeClr val="accent5">
                  <a:lumMod val="50000"/>
                </a:schemeClr>
              </a:solidFill>
              <a:latin typeface="Arial"/>
              <a:ea typeface="Arial"/>
              <a:cs typeface="Arial"/>
              <a:sym typeface="Arial"/>
            </a:endParaRPr>
          </a:p>
        </p:txBody>
      </p:sp>
      <p:sp>
        <p:nvSpPr>
          <p:cNvPr id="523" name="Google Shape;523;p18"/>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②自動分別ゴミ箱の組立</a:t>
            </a:r>
            <a:endParaRPr sz="1400" b="0" i="0" u="none" strike="noStrike" cap="none">
              <a:solidFill>
                <a:srgbClr val="000000"/>
              </a:solidFill>
              <a:latin typeface="Arial"/>
              <a:ea typeface="Arial"/>
              <a:cs typeface="Arial"/>
              <a:sym typeface="Arial"/>
            </a:endParaRPr>
          </a:p>
        </p:txBody>
      </p:sp>
      <p:sp>
        <p:nvSpPr>
          <p:cNvPr id="529" name="Google Shape;529;p18"/>
          <p:cNvSpPr txBox="1"/>
          <p:nvPr/>
        </p:nvSpPr>
        <p:spPr>
          <a:xfrm rot="560603">
            <a:off x="5028188" y="2124938"/>
            <a:ext cx="84847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1800" b="1" i="0" u="none" strike="noStrike" cap="none" dirty="0">
                <a:solidFill>
                  <a:srgbClr val="1F4E79"/>
                </a:solidFill>
                <a:latin typeface="Arial"/>
                <a:ea typeface="Arial"/>
                <a:cs typeface="Arial"/>
                <a:sym typeface="Arial"/>
              </a:rPr>
              <a:t>ス</a:t>
            </a:r>
            <a:r>
              <a:rPr lang="ja-JP" sz="1200" b="1" i="0" u="none" strike="noStrike" cap="none" dirty="0">
                <a:solidFill>
                  <a:srgbClr val="1F4E79"/>
                </a:solidFill>
                <a:latin typeface="Arial"/>
                <a:ea typeface="Arial"/>
                <a:cs typeface="Arial"/>
                <a:sym typeface="Arial"/>
              </a:rPr>
              <a:t>ッ</a:t>
            </a:r>
            <a:endParaRPr sz="1800" b="1" i="0" u="none" strike="noStrike" cap="none" dirty="0">
              <a:solidFill>
                <a:srgbClr val="1F4E79"/>
              </a:solidFill>
              <a:latin typeface="Arial"/>
              <a:ea typeface="Arial"/>
              <a:cs typeface="Arial"/>
              <a:sym typeface="Arial"/>
            </a:endParaRPr>
          </a:p>
        </p:txBody>
      </p:sp>
      <p:grpSp>
        <p:nvGrpSpPr>
          <p:cNvPr id="2" name="グループ化 1">
            <a:extLst>
              <a:ext uri="{FF2B5EF4-FFF2-40B4-BE49-F238E27FC236}">
                <a16:creationId xmlns:a16="http://schemas.microsoft.com/office/drawing/2014/main" id="{F6C95EF1-1403-48BF-91C7-C6E022C71CF8}"/>
              </a:ext>
            </a:extLst>
          </p:cNvPr>
          <p:cNvGrpSpPr/>
          <p:nvPr/>
        </p:nvGrpSpPr>
        <p:grpSpPr>
          <a:xfrm>
            <a:off x="239904" y="3955812"/>
            <a:ext cx="2032073" cy="643853"/>
            <a:chOff x="431730" y="3955812"/>
            <a:chExt cx="2032073" cy="643853"/>
          </a:xfrm>
        </p:grpSpPr>
        <p:sp>
          <p:nvSpPr>
            <p:cNvPr id="11" name="正方形/長方形 10">
              <a:extLst>
                <a:ext uri="{FF2B5EF4-FFF2-40B4-BE49-F238E27FC236}">
                  <a16:creationId xmlns:a16="http://schemas.microsoft.com/office/drawing/2014/main" id="{A829EB84-6B29-4AFA-9462-0BAB5040031C}"/>
                </a:ext>
              </a:extLst>
            </p:cNvPr>
            <p:cNvSpPr/>
            <p:nvPr/>
          </p:nvSpPr>
          <p:spPr>
            <a:xfrm>
              <a:off x="621343" y="3955812"/>
              <a:ext cx="1652847" cy="611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533" name="Google Shape;533;p18"/>
            <p:cNvSpPr txBox="1"/>
            <p:nvPr/>
          </p:nvSpPr>
          <p:spPr>
            <a:xfrm>
              <a:off x="431730" y="3955812"/>
              <a:ext cx="203207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100" b="1" i="0" u="sng" strike="noStrike" cap="none" dirty="0">
                  <a:solidFill>
                    <a:srgbClr val="002060"/>
                  </a:solidFill>
                  <a:latin typeface="Arial"/>
                  <a:ea typeface="Arial"/>
                  <a:cs typeface="Arial"/>
                  <a:sym typeface="Arial"/>
                </a:rPr>
                <a:t>モータの向きに注意！</a:t>
              </a:r>
              <a:endParaRPr sz="1050" b="1" i="0" u="sng" strike="noStrike" cap="none" dirty="0">
                <a:solidFill>
                  <a:srgbClr val="002060"/>
                </a:solidFill>
                <a:latin typeface="Arial"/>
                <a:ea typeface="Arial"/>
                <a:cs typeface="Arial"/>
                <a:sym typeface="Arial"/>
              </a:endParaRPr>
            </a:p>
          </p:txBody>
        </p:sp>
        <p:sp>
          <p:nvSpPr>
            <p:cNvPr id="534" name="Google Shape;534;p18"/>
            <p:cNvSpPr txBox="1"/>
            <p:nvPr/>
          </p:nvSpPr>
          <p:spPr>
            <a:xfrm>
              <a:off x="728378" y="4168818"/>
              <a:ext cx="1438777"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050" b="1" i="0" u="none" strike="noStrike" cap="none" dirty="0">
                  <a:solidFill>
                    <a:schemeClr val="tx1">
                      <a:lumMod val="65000"/>
                      <a:lumOff val="35000"/>
                    </a:schemeClr>
                  </a:solidFill>
                  <a:latin typeface="Arial"/>
                  <a:ea typeface="Arial"/>
                  <a:cs typeface="Arial"/>
                  <a:sym typeface="Arial"/>
                </a:rPr>
                <a:t>シールは上側</a:t>
              </a:r>
              <a:endParaRPr sz="1050" b="1" i="0" u="none" strike="noStrike" cap="none" dirty="0">
                <a:solidFill>
                  <a:schemeClr val="tx1">
                    <a:lumMod val="65000"/>
                    <a:lumOff val="35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050" b="1" i="0" u="none" strike="noStrike" cap="none" dirty="0">
                  <a:solidFill>
                    <a:schemeClr val="tx1">
                      <a:lumMod val="65000"/>
                      <a:lumOff val="35000"/>
                    </a:schemeClr>
                  </a:solidFill>
                  <a:latin typeface="Arial"/>
                  <a:ea typeface="Arial"/>
                  <a:cs typeface="Arial"/>
                  <a:sym typeface="Arial"/>
                </a:rPr>
                <a:t>配線は右から</a:t>
              </a:r>
              <a:endParaRPr sz="1050" b="1" i="0" u="none" strike="noStrike" cap="none" dirty="0">
                <a:solidFill>
                  <a:schemeClr val="tx1">
                    <a:lumMod val="65000"/>
                    <a:lumOff val="35000"/>
                  </a:schemeClr>
                </a:solidFill>
                <a:latin typeface="Arial"/>
                <a:ea typeface="Arial"/>
                <a:cs typeface="Arial"/>
                <a:sym typeface="Arial"/>
              </a:endParaRPr>
            </a:p>
          </p:txBody>
        </p:sp>
      </p:grpSp>
      <p:pic>
        <p:nvPicPr>
          <p:cNvPr id="535" name="Google Shape;535;p18"/>
          <p:cNvPicPr preferRelativeResize="0"/>
          <p:nvPr/>
        </p:nvPicPr>
        <p:blipFill rotWithShape="1">
          <a:blip r:embed="rId6" cstate="screen">
            <a:alphaModFix/>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rot="21212666">
            <a:off x="3298889" y="4268587"/>
            <a:ext cx="668395" cy="703228"/>
          </a:xfrm>
          <a:prstGeom prst="rect">
            <a:avLst/>
          </a:prstGeom>
          <a:noFill/>
          <a:ln>
            <a:noFill/>
          </a:ln>
        </p:spPr>
      </p:pic>
      <p:sp>
        <p:nvSpPr>
          <p:cNvPr id="47" name="Google Shape;438;p17">
            <a:extLst>
              <a:ext uri="{FF2B5EF4-FFF2-40B4-BE49-F238E27FC236}">
                <a16:creationId xmlns:a16="http://schemas.microsoft.com/office/drawing/2014/main" id="{0D62C790-0793-4E29-9871-4C64D2E86706}"/>
              </a:ext>
            </a:extLst>
          </p:cNvPr>
          <p:cNvSpPr/>
          <p:nvPr/>
        </p:nvSpPr>
        <p:spPr>
          <a:xfrm rot="5400000">
            <a:off x="2933009" y="2356388"/>
            <a:ext cx="428649" cy="124176"/>
          </a:xfrm>
          <a:prstGeom prst="triangle">
            <a:avLst>
              <a:gd name="adj" fmla="val 50000"/>
            </a:avLst>
          </a:prstGeom>
          <a:solidFill>
            <a:schemeClr val="accent1">
              <a:lumMod val="60000"/>
              <a:lumOff val="4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48" name="直線矢印コネクタ 47">
            <a:extLst>
              <a:ext uri="{FF2B5EF4-FFF2-40B4-BE49-F238E27FC236}">
                <a16:creationId xmlns:a16="http://schemas.microsoft.com/office/drawing/2014/main" id="{110A9185-9B2C-4714-96BD-1E2E55E32DB7}"/>
              </a:ext>
            </a:extLst>
          </p:cNvPr>
          <p:cNvCxnSpPr>
            <a:cxnSpLocks/>
          </p:cNvCxnSpPr>
          <p:nvPr/>
        </p:nvCxnSpPr>
        <p:spPr>
          <a:xfrm flipH="1" flipV="1">
            <a:off x="4646747" y="2329129"/>
            <a:ext cx="707423" cy="129782"/>
          </a:xfrm>
          <a:prstGeom prst="straightConnector1">
            <a:avLst/>
          </a:prstGeom>
          <a:ln w="603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3" name="円弧 52">
            <a:extLst>
              <a:ext uri="{FF2B5EF4-FFF2-40B4-BE49-F238E27FC236}">
                <a16:creationId xmlns:a16="http://schemas.microsoft.com/office/drawing/2014/main" id="{B6E04BEF-5355-45EE-92F4-EB789DD757A3}"/>
              </a:ext>
            </a:extLst>
          </p:cNvPr>
          <p:cNvSpPr/>
          <p:nvPr/>
        </p:nvSpPr>
        <p:spPr>
          <a:xfrm rot="4792057" flipH="1">
            <a:off x="3217586" y="5256088"/>
            <a:ext cx="1806413" cy="1212312"/>
          </a:xfrm>
          <a:prstGeom prst="arc">
            <a:avLst>
              <a:gd name="adj1" fmla="val 13615715"/>
              <a:gd name="adj2" fmla="val 21374390"/>
            </a:avLst>
          </a:prstGeom>
          <a:noFill/>
          <a:ln w="79375">
            <a:solidFill>
              <a:srgbClr val="FFFF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96" name="Google Shape;496;p18"/>
          <p:cNvSpPr txBox="1"/>
          <p:nvPr/>
        </p:nvSpPr>
        <p:spPr>
          <a:xfrm>
            <a:off x="6401140" y="1948204"/>
            <a:ext cx="92095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b="1" i="0" u="none" strike="noStrike" cap="none">
                <a:solidFill>
                  <a:srgbClr val="595959"/>
                </a:solidFill>
                <a:latin typeface="Arial"/>
                <a:ea typeface="Arial"/>
                <a:cs typeface="Arial"/>
                <a:sym typeface="Arial"/>
              </a:rPr>
              <a:t>－方向</a:t>
            </a:r>
            <a:endParaRPr sz="1100" b="0" i="0" u="none" strike="noStrike" cap="none">
              <a:solidFill>
                <a:srgbClr val="000000"/>
              </a:solidFill>
              <a:latin typeface="Arial"/>
              <a:ea typeface="Arial"/>
              <a:cs typeface="Arial"/>
              <a:sym typeface="Arial"/>
            </a:endParaRPr>
          </a:p>
        </p:txBody>
      </p:sp>
      <p:sp>
        <p:nvSpPr>
          <p:cNvPr id="497" name="Google Shape;497;p18"/>
          <p:cNvSpPr txBox="1"/>
          <p:nvPr/>
        </p:nvSpPr>
        <p:spPr>
          <a:xfrm>
            <a:off x="8573976" y="1944915"/>
            <a:ext cx="88770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b="1" i="0" u="none" strike="noStrike" cap="none" dirty="0">
                <a:solidFill>
                  <a:srgbClr val="595959"/>
                </a:solidFill>
                <a:latin typeface="Arial"/>
                <a:ea typeface="Arial"/>
                <a:cs typeface="Arial"/>
                <a:sym typeface="Arial"/>
              </a:rPr>
              <a:t>＋方向</a:t>
            </a:r>
            <a:endParaRPr sz="1100" b="0" i="0" u="none" strike="noStrike" cap="none" dirty="0">
              <a:solidFill>
                <a:srgbClr val="000000"/>
              </a:solidFill>
              <a:latin typeface="Arial"/>
              <a:ea typeface="Arial"/>
              <a:cs typeface="Arial"/>
              <a:sym typeface="Arial"/>
            </a:endParaRPr>
          </a:p>
        </p:txBody>
      </p:sp>
      <p:grpSp>
        <p:nvGrpSpPr>
          <p:cNvPr id="26" name="グループ化 25">
            <a:extLst>
              <a:ext uri="{FF2B5EF4-FFF2-40B4-BE49-F238E27FC236}">
                <a16:creationId xmlns:a16="http://schemas.microsoft.com/office/drawing/2014/main" id="{F76602C1-E298-472D-8DF1-CC882D323731}"/>
              </a:ext>
            </a:extLst>
          </p:cNvPr>
          <p:cNvGrpSpPr/>
          <p:nvPr/>
        </p:nvGrpSpPr>
        <p:grpSpPr>
          <a:xfrm>
            <a:off x="6832770" y="1993232"/>
            <a:ext cx="2055581" cy="2044021"/>
            <a:chOff x="6827213" y="2058418"/>
            <a:chExt cx="2055581" cy="2044021"/>
          </a:xfrm>
        </p:grpSpPr>
        <p:sp>
          <p:nvSpPr>
            <p:cNvPr id="507" name="Google Shape;507;p18"/>
            <p:cNvSpPr/>
            <p:nvPr/>
          </p:nvSpPr>
          <p:spPr>
            <a:xfrm>
              <a:off x="6838773" y="2058418"/>
              <a:ext cx="2044021" cy="2044021"/>
            </a:xfrm>
            <a:prstGeom prst="arc">
              <a:avLst>
                <a:gd name="adj1" fmla="val 16621939"/>
                <a:gd name="adj2" fmla="val 0"/>
              </a:avLst>
            </a:prstGeom>
            <a:noFill/>
            <a:ln w="76200" cap="flat" cmpd="sng">
              <a:solidFill>
                <a:schemeClr val="bg2">
                  <a:lumMod val="40000"/>
                  <a:lumOff val="60000"/>
                </a:schemeClr>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8" name="Google Shape;508;p18"/>
            <p:cNvSpPr/>
            <p:nvPr/>
          </p:nvSpPr>
          <p:spPr>
            <a:xfrm>
              <a:off x="6827213" y="2058418"/>
              <a:ext cx="2044021" cy="2044021"/>
            </a:xfrm>
            <a:prstGeom prst="arc">
              <a:avLst>
                <a:gd name="adj1" fmla="val 10847066"/>
                <a:gd name="adj2" fmla="val 15877488"/>
              </a:avLst>
            </a:prstGeom>
            <a:noFill/>
            <a:ln w="76200" cap="flat" cmpd="sng">
              <a:solidFill>
                <a:schemeClr val="bg2">
                  <a:lumMod val="40000"/>
                  <a:lumOff val="60000"/>
                </a:schemeClr>
              </a:solidFill>
              <a:prstDash val="solid"/>
              <a:miter lim="800000"/>
              <a:headEnd type="triangle"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 name="楕円 11">
            <a:extLst>
              <a:ext uri="{FF2B5EF4-FFF2-40B4-BE49-F238E27FC236}">
                <a16:creationId xmlns:a16="http://schemas.microsoft.com/office/drawing/2014/main" id="{9AB40507-930E-48AF-B0FC-258F53A74077}"/>
              </a:ext>
            </a:extLst>
          </p:cNvPr>
          <p:cNvSpPr/>
          <p:nvPr/>
        </p:nvSpPr>
        <p:spPr>
          <a:xfrm>
            <a:off x="7337112" y="2718241"/>
            <a:ext cx="1046897" cy="220247"/>
          </a:xfrm>
          <a:prstGeom prst="ellipse">
            <a:avLst/>
          </a:prstGeom>
          <a:solidFill>
            <a:srgbClr val="656565">
              <a:alpha val="52000"/>
            </a:srgbClr>
          </a:solidFill>
          <a:ln w="3175">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F5B1A329-3B0B-40AA-9C85-A00D5502C588}"/>
              </a:ext>
            </a:extLst>
          </p:cNvPr>
          <p:cNvGrpSpPr/>
          <p:nvPr/>
        </p:nvGrpSpPr>
        <p:grpSpPr>
          <a:xfrm flipH="1">
            <a:off x="6561748" y="2821592"/>
            <a:ext cx="1024168" cy="1150142"/>
            <a:chOff x="8237663" y="2865277"/>
            <a:chExt cx="1024168" cy="1150142"/>
          </a:xfrm>
        </p:grpSpPr>
        <p:sp>
          <p:nvSpPr>
            <p:cNvPr id="17" name="フリーフォーム: 図形 16">
              <a:extLst>
                <a:ext uri="{FF2B5EF4-FFF2-40B4-BE49-F238E27FC236}">
                  <a16:creationId xmlns:a16="http://schemas.microsoft.com/office/drawing/2014/main" id="{393B7FF1-6F17-48A3-9BB6-41D1A4EBE6EB}"/>
                </a:ext>
              </a:extLst>
            </p:cNvPr>
            <p:cNvSpPr/>
            <p:nvPr/>
          </p:nvSpPr>
          <p:spPr>
            <a:xfrm>
              <a:off x="8248650" y="2871788"/>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a:solidFill>
                <a:srgbClr val="ED72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AE64A923-C5AE-4F1D-B4D4-E339A684BF55}"/>
                </a:ext>
              </a:extLst>
            </p:cNvPr>
            <p:cNvSpPr/>
            <p:nvPr/>
          </p:nvSpPr>
          <p:spPr>
            <a:xfrm>
              <a:off x="8264087" y="2865277"/>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2700">
              <a:solidFill>
                <a:srgbClr val="694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5AE170CE-88DA-44B4-811C-AB053058CBD3}"/>
                </a:ext>
              </a:extLst>
            </p:cNvPr>
            <p:cNvSpPr/>
            <p:nvPr/>
          </p:nvSpPr>
          <p:spPr>
            <a:xfrm>
              <a:off x="8237663" y="2874801"/>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5875">
              <a:solidFill>
                <a:srgbClr val="D2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正方形/長方形 9">
            <a:extLst>
              <a:ext uri="{FF2B5EF4-FFF2-40B4-BE49-F238E27FC236}">
                <a16:creationId xmlns:a16="http://schemas.microsoft.com/office/drawing/2014/main" id="{5BE1A800-CA1A-48F5-8EB7-384FD7DEFFA1}"/>
              </a:ext>
            </a:extLst>
          </p:cNvPr>
          <p:cNvSpPr/>
          <p:nvPr/>
        </p:nvSpPr>
        <p:spPr>
          <a:xfrm>
            <a:off x="7500420" y="2643698"/>
            <a:ext cx="720280" cy="369333"/>
          </a:xfrm>
          <a:prstGeom prst="rect">
            <a:avLst/>
          </a:prstGeom>
          <a:solidFill>
            <a:srgbClr val="65656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1" name="図 480" descr="人, 屋内, 手, 男 が含まれている画像&#10;&#10;自動的に生成された説明">
            <a:extLst>
              <a:ext uri="{FF2B5EF4-FFF2-40B4-BE49-F238E27FC236}">
                <a16:creationId xmlns:a16="http://schemas.microsoft.com/office/drawing/2014/main" id="{84904586-1214-45BA-90CE-6C0BE9407E1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2993" y="1063764"/>
            <a:ext cx="2446710" cy="2682661"/>
          </a:xfrm>
          <a:prstGeom prst="rect">
            <a:avLst/>
          </a:prstGeom>
        </p:spPr>
      </p:pic>
      <p:grpSp>
        <p:nvGrpSpPr>
          <p:cNvPr id="509" name="Google Shape;509;p18"/>
          <p:cNvGrpSpPr/>
          <p:nvPr/>
        </p:nvGrpSpPr>
        <p:grpSpPr>
          <a:xfrm rot="999056">
            <a:off x="6564566" y="2742130"/>
            <a:ext cx="2591989" cy="172468"/>
            <a:chOff x="6657894" y="3077612"/>
            <a:chExt cx="2591989" cy="172468"/>
          </a:xfrm>
        </p:grpSpPr>
        <p:sp>
          <p:nvSpPr>
            <p:cNvPr id="510" name="Google Shape;510;p18"/>
            <p:cNvSpPr/>
            <p:nvPr/>
          </p:nvSpPr>
          <p:spPr>
            <a:xfrm>
              <a:off x="6657894" y="3124016"/>
              <a:ext cx="2590951" cy="126064"/>
            </a:xfrm>
            <a:prstGeom prst="rect">
              <a:avLst/>
            </a:prstGeom>
            <a:gradFill>
              <a:gsLst>
                <a:gs pos="0">
                  <a:srgbClr val="7F7F7F"/>
                </a:gs>
                <a:gs pos="0">
                  <a:srgbClr val="BFBFBF"/>
                </a:gs>
                <a:gs pos="98000">
                  <a:srgbClr val="F2F2F2"/>
                </a:gs>
                <a:gs pos="47000">
                  <a:srgbClr val="F2F2F2"/>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1" name="Google Shape;511;p18"/>
            <p:cNvSpPr/>
            <p:nvPr/>
          </p:nvSpPr>
          <p:spPr>
            <a:xfrm>
              <a:off x="6658932" y="3077612"/>
              <a:ext cx="2590951" cy="45719"/>
            </a:xfrm>
            <a:prstGeom prst="rect">
              <a:avLst/>
            </a:prstGeom>
            <a:gradFill>
              <a:gsLst>
                <a:gs pos="0">
                  <a:srgbClr val="C00000"/>
                </a:gs>
                <a:gs pos="25000">
                  <a:srgbClr val="C00000"/>
                </a:gs>
                <a:gs pos="48000">
                  <a:srgbClr val="FF0000"/>
                </a:gs>
                <a:gs pos="98000">
                  <a:srgbClr val="A5A5A5"/>
                </a:gs>
                <a:gs pos="100000">
                  <a:srgbClr val="A5A5A5"/>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3" name="Google Shape;503;p18"/>
          <p:cNvSpPr txBox="1"/>
          <p:nvPr/>
        </p:nvSpPr>
        <p:spPr>
          <a:xfrm>
            <a:off x="6068963" y="4259337"/>
            <a:ext cx="110693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altLang="ja-JP" b="1" i="0" u="none" strike="noStrike" cap="none" dirty="0">
                <a:solidFill>
                  <a:srgbClr val="002060"/>
                </a:solidFill>
                <a:latin typeface="Arial"/>
                <a:ea typeface="Arial"/>
                <a:cs typeface="Arial"/>
                <a:sym typeface="Arial"/>
              </a:rPr>
              <a:t>―</a:t>
            </a:r>
            <a:r>
              <a:rPr lang="ja-JP" b="1" i="0" u="none" strike="noStrike" cap="none" dirty="0">
                <a:solidFill>
                  <a:srgbClr val="002060"/>
                </a:solidFill>
                <a:latin typeface="Arial"/>
                <a:ea typeface="Arial"/>
                <a:cs typeface="Arial"/>
                <a:sym typeface="Arial"/>
              </a:rPr>
              <a:t>90</a:t>
            </a:r>
            <a:r>
              <a:rPr lang="en-US" altLang="ja-JP" b="1" i="0" u="none" strike="noStrike" cap="none" dirty="0">
                <a:solidFill>
                  <a:srgbClr val="002060"/>
                </a:solidFill>
                <a:latin typeface="Arial"/>
                <a:ea typeface="Arial"/>
                <a:cs typeface="Arial"/>
                <a:sym typeface="Arial"/>
              </a:rPr>
              <a:t>°</a:t>
            </a:r>
            <a:endParaRPr sz="1200" b="0" i="0" u="none" strike="noStrike" cap="none" dirty="0">
              <a:solidFill>
                <a:srgbClr val="002060"/>
              </a:solidFill>
              <a:latin typeface="Arial"/>
              <a:ea typeface="Arial"/>
              <a:cs typeface="Arial"/>
              <a:sym typeface="Arial"/>
            </a:endParaRPr>
          </a:p>
        </p:txBody>
      </p:sp>
      <p:sp>
        <p:nvSpPr>
          <p:cNvPr id="70" name="楕円 69">
            <a:extLst>
              <a:ext uri="{FF2B5EF4-FFF2-40B4-BE49-F238E27FC236}">
                <a16:creationId xmlns:a16="http://schemas.microsoft.com/office/drawing/2014/main" id="{424F08BF-A20E-4446-A0BC-408E4B0E1935}"/>
              </a:ext>
            </a:extLst>
          </p:cNvPr>
          <p:cNvSpPr/>
          <p:nvPr/>
        </p:nvSpPr>
        <p:spPr>
          <a:xfrm>
            <a:off x="7640365" y="5314436"/>
            <a:ext cx="515142" cy="108376"/>
          </a:xfrm>
          <a:prstGeom prst="ellipse">
            <a:avLst/>
          </a:prstGeom>
          <a:solidFill>
            <a:srgbClr val="656565">
              <a:alpha val="52000"/>
            </a:srgbClr>
          </a:solidFill>
          <a:ln w="3175">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F0C5E37B-9EC7-423A-A754-7B721E3ADECD}"/>
              </a:ext>
            </a:extLst>
          </p:cNvPr>
          <p:cNvSpPr/>
          <p:nvPr/>
        </p:nvSpPr>
        <p:spPr>
          <a:xfrm>
            <a:off x="7720724" y="5277756"/>
            <a:ext cx="354425" cy="181736"/>
          </a:xfrm>
          <a:prstGeom prst="rect">
            <a:avLst/>
          </a:prstGeom>
          <a:solidFill>
            <a:srgbClr val="65656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id="{F91B3C63-7CFB-49B9-AFFF-E3BF22562961}"/>
              </a:ext>
            </a:extLst>
          </p:cNvPr>
          <p:cNvSpPr/>
          <p:nvPr/>
        </p:nvSpPr>
        <p:spPr>
          <a:xfrm>
            <a:off x="6353940" y="5311103"/>
            <a:ext cx="515141" cy="108376"/>
          </a:xfrm>
          <a:prstGeom prst="ellipse">
            <a:avLst/>
          </a:prstGeom>
          <a:solidFill>
            <a:srgbClr val="656565">
              <a:alpha val="52000"/>
            </a:srgbClr>
          </a:solidFill>
          <a:ln w="3175">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98541BB1-74C9-4853-BD1C-4331350D35A0}"/>
              </a:ext>
            </a:extLst>
          </p:cNvPr>
          <p:cNvGrpSpPr/>
          <p:nvPr/>
        </p:nvGrpSpPr>
        <p:grpSpPr>
          <a:xfrm flipH="1">
            <a:off x="7234769" y="5361959"/>
            <a:ext cx="503956" cy="565944"/>
            <a:chOff x="8237663" y="2865277"/>
            <a:chExt cx="1024168" cy="1150142"/>
          </a:xfrm>
        </p:grpSpPr>
        <p:sp>
          <p:nvSpPr>
            <p:cNvPr id="83" name="フリーフォーム: 図形 82">
              <a:extLst>
                <a:ext uri="{FF2B5EF4-FFF2-40B4-BE49-F238E27FC236}">
                  <a16:creationId xmlns:a16="http://schemas.microsoft.com/office/drawing/2014/main" id="{7B2EC1C8-D6AA-49E1-BA46-4E85FF2E08A8}"/>
                </a:ext>
              </a:extLst>
            </p:cNvPr>
            <p:cNvSpPr/>
            <p:nvPr/>
          </p:nvSpPr>
          <p:spPr>
            <a:xfrm>
              <a:off x="8248650" y="2871788"/>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a:solidFill>
                <a:srgbClr val="ED72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図形 83">
              <a:extLst>
                <a:ext uri="{FF2B5EF4-FFF2-40B4-BE49-F238E27FC236}">
                  <a16:creationId xmlns:a16="http://schemas.microsoft.com/office/drawing/2014/main" id="{D5E88659-380C-410B-84D0-714C69877A01}"/>
                </a:ext>
              </a:extLst>
            </p:cNvPr>
            <p:cNvSpPr/>
            <p:nvPr/>
          </p:nvSpPr>
          <p:spPr>
            <a:xfrm>
              <a:off x="8264087" y="2865277"/>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2700">
              <a:solidFill>
                <a:srgbClr val="694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図形 84">
              <a:extLst>
                <a:ext uri="{FF2B5EF4-FFF2-40B4-BE49-F238E27FC236}">
                  <a16:creationId xmlns:a16="http://schemas.microsoft.com/office/drawing/2014/main" id="{ECCA0D15-3DB0-457C-B8C4-5F7C1F5D8842}"/>
                </a:ext>
              </a:extLst>
            </p:cNvPr>
            <p:cNvSpPr/>
            <p:nvPr/>
          </p:nvSpPr>
          <p:spPr>
            <a:xfrm>
              <a:off x="8237663" y="2874801"/>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5875">
              <a:solidFill>
                <a:srgbClr val="D2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正方形/長方形 81">
            <a:extLst>
              <a:ext uri="{FF2B5EF4-FFF2-40B4-BE49-F238E27FC236}">
                <a16:creationId xmlns:a16="http://schemas.microsoft.com/office/drawing/2014/main" id="{359D8B2F-2B11-4A6B-9831-5D6645BE5D3D}"/>
              </a:ext>
            </a:extLst>
          </p:cNvPr>
          <p:cNvSpPr/>
          <p:nvPr/>
        </p:nvSpPr>
        <p:spPr>
          <a:xfrm>
            <a:off x="6434299" y="5274423"/>
            <a:ext cx="354424" cy="181736"/>
          </a:xfrm>
          <a:prstGeom prst="rect">
            <a:avLst/>
          </a:prstGeom>
          <a:solidFill>
            <a:srgbClr val="65656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楕円 90">
            <a:extLst>
              <a:ext uri="{FF2B5EF4-FFF2-40B4-BE49-F238E27FC236}">
                <a16:creationId xmlns:a16="http://schemas.microsoft.com/office/drawing/2014/main" id="{7B5BEDEF-3B32-4815-B5A9-C969E8C6C223}"/>
              </a:ext>
            </a:extLst>
          </p:cNvPr>
          <p:cNvSpPr/>
          <p:nvPr/>
        </p:nvSpPr>
        <p:spPr>
          <a:xfrm>
            <a:off x="8866477" y="5311103"/>
            <a:ext cx="515141" cy="108376"/>
          </a:xfrm>
          <a:prstGeom prst="ellipse">
            <a:avLst/>
          </a:prstGeom>
          <a:solidFill>
            <a:srgbClr val="656565">
              <a:alpha val="52000"/>
            </a:srgbClr>
          </a:solidFill>
          <a:ln w="3175">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545F98CA-0EA0-4978-8E39-CBE906A0F889}"/>
              </a:ext>
            </a:extLst>
          </p:cNvPr>
          <p:cNvSpPr/>
          <p:nvPr/>
        </p:nvSpPr>
        <p:spPr>
          <a:xfrm>
            <a:off x="8946836" y="5274423"/>
            <a:ext cx="354424" cy="181736"/>
          </a:xfrm>
          <a:prstGeom prst="rect">
            <a:avLst/>
          </a:prstGeom>
          <a:solidFill>
            <a:srgbClr val="65656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Google Shape;503;p18">
            <a:extLst>
              <a:ext uri="{FF2B5EF4-FFF2-40B4-BE49-F238E27FC236}">
                <a16:creationId xmlns:a16="http://schemas.microsoft.com/office/drawing/2014/main" id="{4FADBFC0-5BFD-4357-B728-B53790925C0B}"/>
              </a:ext>
            </a:extLst>
          </p:cNvPr>
          <p:cNvSpPr txBox="1"/>
          <p:nvPr/>
        </p:nvSpPr>
        <p:spPr>
          <a:xfrm>
            <a:off x="8559163" y="4259337"/>
            <a:ext cx="110693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altLang="en-US" b="1" i="0" u="none" strike="noStrike" cap="none" dirty="0">
                <a:solidFill>
                  <a:srgbClr val="002060"/>
                </a:solidFill>
                <a:latin typeface="Arial"/>
                <a:ea typeface="Arial"/>
                <a:cs typeface="Arial"/>
                <a:sym typeface="Arial"/>
              </a:rPr>
              <a:t>＋</a:t>
            </a:r>
            <a:r>
              <a:rPr lang="ja-JP" b="1" i="0" u="none" strike="noStrike" cap="none" dirty="0">
                <a:solidFill>
                  <a:srgbClr val="002060"/>
                </a:solidFill>
                <a:latin typeface="Arial"/>
                <a:ea typeface="Arial"/>
                <a:cs typeface="Arial"/>
                <a:sym typeface="Arial"/>
              </a:rPr>
              <a:t>90</a:t>
            </a:r>
            <a:r>
              <a:rPr lang="en-US" altLang="ja-JP" b="1" i="0" u="none" strike="noStrike" cap="none" dirty="0">
                <a:solidFill>
                  <a:srgbClr val="002060"/>
                </a:solidFill>
                <a:latin typeface="Arial"/>
                <a:ea typeface="Arial"/>
                <a:cs typeface="Arial"/>
                <a:sym typeface="Arial"/>
              </a:rPr>
              <a:t>°</a:t>
            </a:r>
            <a:endParaRPr sz="1200" b="0" i="0" u="none" strike="noStrike" cap="none" dirty="0">
              <a:solidFill>
                <a:srgbClr val="002060"/>
              </a:solidFill>
              <a:latin typeface="Arial"/>
              <a:ea typeface="Arial"/>
              <a:cs typeface="Arial"/>
              <a:sym typeface="Arial"/>
            </a:endParaRPr>
          </a:p>
        </p:txBody>
      </p:sp>
      <p:sp>
        <p:nvSpPr>
          <p:cNvPr id="103" name="Google Shape;503;p18">
            <a:extLst>
              <a:ext uri="{FF2B5EF4-FFF2-40B4-BE49-F238E27FC236}">
                <a16:creationId xmlns:a16="http://schemas.microsoft.com/office/drawing/2014/main" id="{6DC0DC06-076B-4314-B157-7007C8F052E2}"/>
              </a:ext>
            </a:extLst>
          </p:cNvPr>
          <p:cNvSpPr txBox="1"/>
          <p:nvPr/>
        </p:nvSpPr>
        <p:spPr>
          <a:xfrm>
            <a:off x="7342406" y="4259337"/>
            <a:ext cx="110693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b="1" i="0" u="none" strike="noStrike" cap="none" dirty="0">
                <a:solidFill>
                  <a:srgbClr val="002060"/>
                </a:solidFill>
                <a:latin typeface="Arial"/>
                <a:ea typeface="Arial"/>
                <a:cs typeface="Arial"/>
                <a:sym typeface="Arial"/>
              </a:rPr>
              <a:t>0</a:t>
            </a:r>
            <a:r>
              <a:rPr lang="en-US" altLang="ja-JP" b="1" i="0" u="none" strike="noStrike" cap="none" dirty="0">
                <a:solidFill>
                  <a:srgbClr val="002060"/>
                </a:solidFill>
                <a:latin typeface="Arial"/>
                <a:ea typeface="Arial"/>
                <a:cs typeface="Arial"/>
                <a:sym typeface="Arial"/>
              </a:rPr>
              <a:t>°</a:t>
            </a:r>
            <a:endParaRPr sz="1200" b="0" i="0" u="none" strike="noStrike" cap="none" dirty="0">
              <a:solidFill>
                <a:srgbClr val="002060"/>
              </a:solidFill>
              <a:latin typeface="Arial"/>
              <a:ea typeface="Arial"/>
              <a:cs typeface="Arial"/>
              <a:sym typeface="Arial"/>
            </a:endParaRPr>
          </a:p>
        </p:txBody>
      </p:sp>
      <p:grpSp>
        <p:nvGrpSpPr>
          <p:cNvPr id="79" name="Google Shape;509;p18">
            <a:extLst>
              <a:ext uri="{FF2B5EF4-FFF2-40B4-BE49-F238E27FC236}">
                <a16:creationId xmlns:a16="http://schemas.microsoft.com/office/drawing/2014/main" id="{7095A761-7E6F-44F0-A0EE-334D539DF175}"/>
              </a:ext>
            </a:extLst>
          </p:cNvPr>
          <p:cNvGrpSpPr/>
          <p:nvPr/>
        </p:nvGrpSpPr>
        <p:grpSpPr>
          <a:xfrm rot="16200000">
            <a:off x="5973798" y="5322858"/>
            <a:ext cx="1275427" cy="84867"/>
            <a:chOff x="6657894" y="3077610"/>
            <a:chExt cx="2591991" cy="172470"/>
          </a:xfrm>
        </p:grpSpPr>
        <p:sp>
          <p:nvSpPr>
            <p:cNvPr id="86" name="Google Shape;510;p18">
              <a:extLst>
                <a:ext uri="{FF2B5EF4-FFF2-40B4-BE49-F238E27FC236}">
                  <a16:creationId xmlns:a16="http://schemas.microsoft.com/office/drawing/2014/main" id="{E9D9FDAE-0D6E-4400-9B6C-FFB48EB855E2}"/>
                </a:ext>
              </a:extLst>
            </p:cNvPr>
            <p:cNvSpPr/>
            <p:nvPr/>
          </p:nvSpPr>
          <p:spPr>
            <a:xfrm>
              <a:off x="6657894" y="3124016"/>
              <a:ext cx="2590951" cy="126064"/>
            </a:xfrm>
            <a:prstGeom prst="rect">
              <a:avLst/>
            </a:prstGeom>
            <a:gradFill>
              <a:gsLst>
                <a:gs pos="0">
                  <a:srgbClr val="7F7F7F"/>
                </a:gs>
                <a:gs pos="0">
                  <a:srgbClr val="BFBFBF"/>
                </a:gs>
                <a:gs pos="98000">
                  <a:srgbClr val="F2F2F2"/>
                </a:gs>
                <a:gs pos="47000">
                  <a:srgbClr val="F2F2F2"/>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511;p18">
              <a:extLst>
                <a:ext uri="{FF2B5EF4-FFF2-40B4-BE49-F238E27FC236}">
                  <a16:creationId xmlns:a16="http://schemas.microsoft.com/office/drawing/2014/main" id="{5FB0E17B-6F10-48E9-AA51-B385F0A6244C}"/>
                </a:ext>
              </a:extLst>
            </p:cNvPr>
            <p:cNvSpPr/>
            <p:nvPr/>
          </p:nvSpPr>
          <p:spPr>
            <a:xfrm>
              <a:off x="6658932" y="3077610"/>
              <a:ext cx="2590953" cy="45720"/>
            </a:xfrm>
            <a:prstGeom prst="rect">
              <a:avLst/>
            </a:prstGeom>
            <a:gradFill>
              <a:gsLst>
                <a:gs pos="0">
                  <a:srgbClr val="C00000"/>
                </a:gs>
                <a:gs pos="25000">
                  <a:srgbClr val="C00000"/>
                </a:gs>
                <a:gs pos="48000">
                  <a:srgbClr val="FF0000"/>
                </a:gs>
                <a:gs pos="98000">
                  <a:srgbClr val="A5A5A5"/>
                </a:gs>
                <a:gs pos="100000">
                  <a:srgbClr val="A5A5A5"/>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 name="Google Shape;509;p18">
            <a:extLst>
              <a:ext uri="{FF2B5EF4-FFF2-40B4-BE49-F238E27FC236}">
                <a16:creationId xmlns:a16="http://schemas.microsoft.com/office/drawing/2014/main" id="{6B831241-D72A-4773-966A-D3133950C106}"/>
              </a:ext>
            </a:extLst>
          </p:cNvPr>
          <p:cNvGrpSpPr/>
          <p:nvPr/>
        </p:nvGrpSpPr>
        <p:grpSpPr>
          <a:xfrm>
            <a:off x="7260223" y="5326190"/>
            <a:ext cx="1275427" cy="84867"/>
            <a:chOff x="6657894" y="3077610"/>
            <a:chExt cx="2591991" cy="172470"/>
          </a:xfrm>
        </p:grpSpPr>
        <p:sp>
          <p:nvSpPr>
            <p:cNvPr id="68" name="Google Shape;510;p18">
              <a:extLst>
                <a:ext uri="{FF2B5EF4-FFF2-40B4-BE49-F238E27FC236}">
                  <a16:creationId xmlns:a16="http://schemas.microsoft.com/office/drawing/2014/main" id="{2EC2CE3C-2CDE-4CD7-A9DF-D067348D0471}"/>
                </a:ext>
              </a:extLst>
            </p:cNvPr>
            <p:cNvSpPr/>
            <p:nvPr/>
          </p:nvSpPr>
          <p:spPr>
            <a:xfrm>
              <a:off x="6657894" y="3124016"/>
              <a:ext cx="2590951" cy="126064"/>
            </a:xfrm>
            <a:prstGeom prst="rect">
              <a:avLst/>
            </a:prstGeom>
            <a:gradFill>
              <a:gsLst>
                <a:gs pos="0">
                  <a:srgbClr val="7F7F7F"/>
                </a:gs>
                <a:gs pos="0">
                  <a:srgbClr val="BFBFBF"/>
                </a:gs>
                <a:gs pos="98000">
                  <a:srgbClr val="F2F2F2"/>
                </a:gs>
                <a:gs pos="47000">
                  <a:srgbClr val="F2F2F2"/>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511;p18">
              <a:extLst>
                <a:ext uri="{FF2B5EF4-FFF2-40B4-BE49-F238E27FC236}">
                  <a16:creationId xmlns:a16="http://schemas.microsoft.com/office/drawing/2014/main" id="{2DE14EEF-FC63-480A-8195-415D6755B6F8}"/>
                </a:ext>
              </a:extLst>
            </p:cNvPr>
            <p:cNvSpPr/>
            <p:nvPr/>
          </p:nvSpPr>
          <p:spPr>
            <a:xfrm>
              <a:off x="6658932" y="3077610"/>
              <a:ext cx="2590953" cy="45720"/>
            </a:xfrm>
            <a:prstGeom prst="rect">
              <a:avLst/>
            </a:prstGeom>
            <a:gradFill>
              <a:gsLst>
                <a:gs pos="0">
                  <a:srgbClr val="C00000"/>
                </a:gs>
                <a:gs pos="25000">
                  <a:srgbClr val="C00000"/>
                </a:gs>
                <a:gs pos="48000">
                  <a:srgbClr val="FF0000"/>
                </a:gs>
                <a:gs pos="98000">
                  <a:srgbClr val="A5A5A5"/>
                </a:gs>
                <a:gs pos="100000">
                  <a:srgbClr val="A5A5A5"/>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0" name="Google Shape;509;p18">
            <a:extLst>
              <a:ext uri="{FF2B5EF4-FFF2-40B4-BE49-F238E27FC236}">
                <a16:creationId xmlns:a16="http://schemas.microsoft.com/office/drawing/2014/main" id="{02477AA1-5C9E-4C86-8E60-F0946404A5BB}"/>
              </a:ext>
            </a:extLst>
          </p:cNvPr>
          <p:cNvGrpSpPr/>
          <p:nvPr/>
        </p:nvGrpSpPr>
        <p:grpSpPr>
          <a:xfrm rot="5400000" flipH="1">
            <a:off x="8486335" y="5322858"/>
            <a:ext cx="1275427" cy="84867"/>
            <a:chOff x="6657894" y="3077610"/>
            <a:chExt cx="2591991" cy="172470"/>
          </a:xfrm>
        </p:grpSpPr>
        <p:sp>
          <p:nvSpPr>
            <p:cNvPr id="97" name="Google Shape;510;p18">
              <a:extLst>
                <a:ext uri="{FF2B5EF4-FFF2-40B4-BE49-F238E27FC236}">
                  <a16:creationId xmlns:a16="http://schemas.microsoft.com/office/drawing/2014/main" id="{622A9CD6-930C-413F-A716-9F9BA023A259}"/>
                </a:ext>
              </a:extLst>
            </p:cNvPr>
            <p:cNvSpPr/>
            <p:nvPr/>
          </p:nvSpPr>
          <p:spPr>
            <a:xfrm>
              <a:off x="6657894" y="3124016"/>
              <a:ext cx="2590951" cy="126064"/>
            </a:xfrm>
            <a:prstGeom prst="rect">
              <a:avLst/>
            </a:prstGeom>
            <a:gradFill>
              <a:gsLst>
                <a:gs pos="0">
                  <a:srgbClr val="7F7F7F"/>
                </a:gs>
                <a:gs pos="0">
                  <a:srgbClr val="BFBFBF"/>
                </a:gs>
                <a:gs pos="98000">
                  <a:srgbClr val="F2F2F2"/>
                </a:gs>
                <a:gs pos="47000">
                  <a:srgbClr val="F2F2F2"/>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511;p18">
              <a:extLst>
                <a:ext uri="{FF2B5EF4-FFF2-40B4-BE49-F238E27FC236}">
                  <a16:creationId xmlns:a16="http://schemas.microsoft.com/office/drawing/2014/main" id="{38C33CBC-134E-4462-9FB4-B221CF437AD9}"/>
                </a:ext>
              </a:extLst>
            </p:cNvPr>
            <p:cNvSpPr/>
            <p:nvPr/>
          </p:nvSpPr>
          <p:spPr>
            <a:xfrm>
              <a:off x="6658932" y="3077610"/>
              <a:ext cx="2590953" cy="45720"/>
            </a:xfrm>
            <a:prstGeom prst="rect">
              <a:avLst/>
            </a:prstGeom>
            <a:gradFill>
              <a:gsLst>
                <a:gs pos="0">
                  <a:srgbClr val="C00000"/>
                </a:gs>
                <a:gs pos="25000">
                  <a:srgbClr val="C00000"/>
                </a:gs>
                <a:gs pos="48000">
                  <a:srgbClr val="FF0000"/>
                </a:gs>
                <a:gs pos="98000">
                  <a:srgbClr val="A5A5A5"/>
                </a:gs>
                <a:gs pos="100000">
                  <a:srgbClr val="A5A5A5"/>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6" name="グループ化 75">
            <a:extLst>
              <a:ext uri="{FF2B5EF4-FFF2-40B4-BE49-F238E27FC236}">
                <a16:creationId xmlns:a16="http://schemas.microsoft.com/office/drawing/2014/main" id="{5DB9EFCF-D546-4F77-9104-1A861097AF4D}"/>
              </a:ext>
            </a:extLst>
          </p:cNvPr>
          <p:cNvGrpSpPr/>
          <p:nvPr/>
        </p:nvGrpSpPr>
        <p:grpSpPr>
          <a:xfrm flipH="1">
            <a:off x="8497711" y="5361959"/>
            <a:ext cx="503956" cy="565944"/>
            <a:chOff x="8237663" y="2865277"/>
            <a:chExt cx="1024168" cy="1150142"/>
          </a:xfrm>
        </p:grpSpPr>
        <p:sp>
          <p:nvSpPr>
            <p:cNvPr id="77" name="フリーフォーム: 図形 76">
              <a:extLst>
                <a:ext uri="{FF2B5EF4-FFF2-40B4-BE49-F238E27FC236}">
                  <a16:creationId xmlns:a16="http://schemas.microsoft.com/office/drawing/2014/main" id="{07F6152D-28A6-46A4-8334-88D0755FD426}"/>
                </a:ext>
              </a:extLst>
            </p:cNvPr>
            <p:cNvSpPr/>
            <p:nvPr/>
          </p:nvSpPr>
          <p:spPr>
            <a:xfrm>
              <a:off x="8248650" y="2871788"/>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a:solidFill>
                <a:srgbClr val="ED72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図形 77">
              <a:extLst>
                <a:ext uri="{FF2B5EF4-FFF2-40B4-BE49-F238E27FC236}">
                  <a16:creationId xmlns:a16="http://schemas.microsoft.com/office/drawing/2014/main" id="{657F6161-25FD-4E66-AFFB-6ED0C4726DA9}"/>
                </a:ext>
              </a:extLst>
            </p:cNvPr>
            <p:cNvSpPr/>
            <p:nvPr/>
          </p:nvSpPr>
          <p:spPr>
            <a:xfrm>
              <a:off x="8264087" y="2865277"/>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2700">
              <a:solidFill>
                <a:srgbClr val="694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図形 87">
              <a:extLst>
                <a:ext uri="{FF2B5EF4-FFF2-40B4-BE49-F238E27FC236}">
                  <a16:creationId xmlns:a16="http://schemas.microsoft.com/office/drawing/2014/main" id="{E3579047-02B1-488E-952E-D3426C7197D9}"/>
                </a:ext>
              </a:extLst>
            </p:cNvPr>
            <p:cNvSpPr/>
            <p:nvPr/>
          </p:nvSpPr>
          <p:spPr>
            <a:xfrm>
              <a:off x="8237663" y="2874801"/>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5875">
              <a:solidFill>
                <a:srgbClr val="D2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 name="グループ化 88">
            <a:extLst>
              <a:ext uri="{FF2B5EF4-FFF2-40B4-BE49-F238E27FC236}">
                <a16:creationId xmlns:a16="http://schemas.microsoft.com/office/drawing/2014/main" id="{CE9DA40F-B82D-42A7-A674-878F6BA3D9C6}"/>
              </a:ext>
            </a:extLst>
          </p:cNvPr>
          <p:cNvGrpSpPr/>
          <p:nvPr/>
        </p:nvGrpSpPr>
        <p:grpSpPr>
          <a:xfrm flipH="1">
            <a:off x="5966650" y="5361959"/>
            <a:ext cx="503956" cy="565944"/>
            <a:chOff x="8237663" y="2865277"/>
            <a:chExt cx="1024168" cy="1150142"/>
          </a:xfrm>
        </p:grpSpPr>
        <p:sp>
          <p:nvSpPr>
            <p:cNvPr id="99" name="フリーフォーム: 図形 98">
              <a:extLst>
                <a:ext uri="{FF2B5EF4-FFF2-40B4-BE49-F238E27FC236}">
                  <a16:creationId xmlns:a16="http://schemas.microsoft.com/office/drawing/2014/main" id="{71E29BCE-0283-446D-BD84-DF4AFD84E3AB}"/>
                </a:ext>
              </a:extLst>
            </p:cNvPr>
            <p:cNvSpPr/>
            <p:nvPr/>
          </p:nvSpPr>
          <p:spPr>
            <a:xfrm>
              <a:off x="8248650" y="2871788"/>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a:solidFill>
                <a:srgbClr val="ED72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図形 99">
              <a:extLst>
                <a:ext uri="{FF2B5EF4-FFF2-40B4-BE49-F238E27FC236}">
                  <a16:creationId xmlns:a16="http://schemas.microsoft.com/office/drawing/2014/main" id="{15A98945-F04F-40DB-9656-B6FB045481F7}"/>
                </a:ext>
              </a:extLst>
            </p:cNvPr>
            <p:cNvSpPr/>
            <p:nvPr/>
          </p:nvSpPr>
          <p:spPr>
            <a:xfrm>
              <a:off x="8264087" y="2865277"/>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2700">
              <a:solidFill>
                <a:srgbClr val="694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フリーフォーム: 図形 100">
              <a:extLst>
                <a:ext uri="{FF2B5EF4-FFF2-40B4-BE49-F238E27FC236}">
                  <a16:creationId xmlns:a16="http://schemas.microsoft.com/office/drawing/2014/main" id="{14A15B1F-2F8A-433E-9ECB-430DFA5E3FDC}"/>
                </a:ext>
              </a:extLst>
            </p:cNvPr>
            <p:cNvSpPr/>
            <p:nvPr/>
          </p:nvSpPr>
          <p:spPr>
            <a:xfrm>
              <a:off x="8237663" y="2874801"/>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5875">
              <a:solidFill>
                <a:srgbClr val="D2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8" name="Google Shape;498;p18"/>
          <p:cNvSpPr/>
          <p:nvPr/>
        </p:nvSpPr>
        <p:spPr>
          <a:xfrm>
            <a:off x="6037148" y="1066347"/>
            <a:ext cx="3561232" cy="5342437"/>
          </a:xfrm>
          <a:prstGeom prst="rect">
            <a:avLst/>
          </a:prstGeom>
          <a:noFill/>
          <a:ln w="31750" cap="flat" cmpd="sng">
            <a:solidFill>
              <a:schemeClr val="tx2">
                <a:lumMod val="9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正方形/長方形 27">
            <a:extLst>
              <a:ext uri="{FF2B5EF4-FFF2-40B4-BE49-F238E27FC236}">
                <a16:creationId xmlns:a16="http://schemas.microsoft.com/office/drawing/2014/main" id="{B81A66ED-AE60-4012-9AC5-9E511AA34A60}"/>
              </a:ext>
            </a:extLst>
          </p:cNvPr>
          <p:cNvSpPr/>
          <p:nvPr/>
        </p:nvSpPr>
        <p:spPr>
          <a:xfrm>
            <a:off x="5888970" y="5821065"/>
            <a:ext cx="132795" cy="307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A4CEC230-2A86-4B77-8584-4FB86D97A902}"/>
              </a:ext>
            </a:extLst>
          </p:cNvPr>
          <p:cNvGrpSpPr/>
          <p:nvPr/>
        </p:nvGrpSpPr>
        <p:grpSpPr>
          <a:xfrm>
            <a:off x="220335" y="3980435"/>
            <a:ext cx="9448614" cy="3403791"/>
            <a:chOff x="379136" y="3412109"/>
            <a:chExt cx="9448614" cy="3403791"/>
          </a:xfrm>
        </p:grpSpPr>
        <p:grpSp>
          <p:nvGrpSpPr>
            <p:cNvPr id="557" name="Google Shape;557;p19"/>
            <p:cNvGrpSpPr/>
            <p:nvPr/>
          </p:nvGrpSpPr>
          <p:grpSpPr>
            <a:xfrm>
              <a:off x="3632316" y="5458480"/>
              <a:ext cx="2794627" cy="276999"/>
              <a:chOff x="3044198" y="2906545"/>
              <a:chExt cx="2794627" cy="276999"/>
            </a:xfrm>
          </p:grpSpPr>
          <p:sp>
            <p:nvSpPr>
              <p:cNvPr id="558" name="Google Shape;558;p19"/>
              <p:cNvSpPr txBox="1"/>
              <p:nvPr/>
            </p:nvSpPr>
            <p:spPr>
              <a:xfrm>
                <a:off x="3044198" y="2906545"/>
                <a:ext cx="468379" cy="276999"/>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EFFBFF"/>
                    </a:solidFill>
                    <a:latin typeface="Arial"/>
                    <a:ea typeface="Arial"/>
                    <a:cs typeface="Arial"/>
                    <a:sym typeface="Arial"/>
                  </a:rPr>
                  <a:t>P2</a:t>
                </a:r>
                <a:endParaRPr sz="1200" b="1" i="0" u="none" strike="noStrike" cap="none">
                  <a:solidFill>
                    <a:srgbClr val="EFFBFF"/>
                  </a:solidFill>
                  <a:latin typeface="Arial"/>
                  <a:ea typeface="Arial"/>
                  <a:cs typeface="Arial"/>
                  <a:sym typeface="Arial"/>
                </a:endParaRPr>
              </a:p>
            </p:txBody>
          </p:sp>
          <p:sp>
            <p:nvSpPr>
              <p:cNvPr id="559" name="Google Shape;559;p19"/>
              <p:cNvSpPr txBox="1"/>
              <p:nvPr/>
            </p:nvSpPr>
            <p:spPr>
              <a:xfrm>
                <a:off x="3508758" y="2906545"/>
                <a:ext cx="2330067" cy="276999"/>
              </a:xfrm>
              <a:prstGeom prst="rect">
                <a:avLst/>
              </a:prstGeom>
              <a:no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2A4E8E"/>
                    </a:solidFill>
                    <a:latin typeface="Arial"/>
                    <a:ea typeface="Arial"/>
                    <a:cs typeface="Arial"/>
                    <a:sym typeface="Arial"/>
                  </a:rPr>
                  <a:t>LED</a:t>
                </a:r>
                <a:endParaRPr sz="1200" b="1" i="0" u="none" strike="noStrike" cap="none">
                  <a:solidFill>
                    <a:srgbClr val="2A4E8E"/>
                  </a:solidFill>
                  <a:latin typeface="Arial"/>
                  <a:ea typeface="Arial"/>
                  <a:cs typeface="Arial"/>
                  <a:sym typeface="Arial"/>
                </a:endParaRPr>
              </a:p>
            </p:txBody>
          </p:sp>
        </p:grpSp>
        <p:sp>
          <p:nvSpPr>
            <p:cNvPr id="581" name="Google Shape;581;p19"/>
            <p:cNvSpPr txBox="1"/>
            <p:nvPr/>
          </p:nvSpPr>
          <p:spPr>
            <a:xfrm>
              <a:off x="3472920" y="3636091"/>
              <a:ext cx="3154255"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altLang="en-US" sz="1100" b="1" dirty="0">
                  <a:solidFill>
                    <a:srgbClr val="1E4E79"/>
                  </a:solidFill>
                </a:rPr>
                <a:t>★</a:t>
              </a:r>
              <a:r>
                <a:rPr lang="ja-JP" sz="1100" b="1" i="0" u="none" strike="noStrike" cap="none" dirty="0">
                  <a:solidFill>
                    <a:srgbClr val="1E4E79"/>
                  </a:solidFill>
                  <a:latin typeface="Arial"/>
                  <a:ea typeface="Arial"/>
                  <a:cs typeface="Arial"/>
                  <a:sym typeface="Arial"/>
                </a:rPr>
                <a:t>モーターの番号は正しく差し込もう</a:t>
              </a:r>
              <a:endParaRPr sz="1100" b="1" i="0" u="none" strike="noStrike" cap="none" dirty="0">
                <a:solidFill>
                  <a:srgbClr val="1E4E79"/>
                </a:solidFill>
                <a:latin typeface="Arial"/>
                <a:ea typeface="Arial"/>
                <a:cs typeface="Arial"/>
                <a:sym typeface="Arial"/>
              </a:endParaRPr>
            </a:p>
          </p:txBody>
        </p:sp>
        <p:pic>
          <p:nvPicPr>
            <p:cNvPr id="3" name="図 2" descr="選手, ボール, スポーツゲーム, バット が含まれている画像&#10;&#10;自動的に生成された説明">
              <a:extLst>
                <a:ext uri="{FF2B5EF4-FFF2-40B4-BE49-F238E27FC236}">
                  <a16:creationId xmlns:a16="http://schemas.microsoft.com/office/drawing/2014/main" id="{B66634BD-4407-407A-8E8A-063E5CC8F2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46201" y="4702660"/>
              <a:ext cx="1967860" cy="2113240"/>
            </a:xfrm>
            <a:prstGeom prst="rect">
              <a:avLst/>
            </a:prstGeom>
          </p:spPr>
        </p:pic>
        <p:pic>
          <p:nvPicPr>
            <p:cNvPr id="44" name="図 43" descr="人の手&#10;&#10;中程度の精度で自動的に生成された説明">
              <a:extLst>
                <a:ext uri="{FF2B5EF4-FFF2-40B4-BE49-F238E27FC236}">
                  <a16:creationId xmlns:a16="http://schemas.microsoft.com/office/drawing/2014/main" id="{139705EA-DCBA-4715-AC2A-49C38E3D8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136" y="3534351"/>
              <a:ext cx="3000343" cy="1586908"/>
            </a:xfrm>
            <a:prstGeom prst="rect">
              <a:avLst/>
            </a:prstGeom>
          </p:spPr>
        </p:pic>
        <p:sp>
          <p:nvSpPr>
            <p:cNvPr id="103" name="Google Shape;549;p19">
              <a:extLst>
                <a:ext uri="{FF2B5EF4-FFF2-40B4-BE49-F238E27FC236}">
                  <a16:creationId xmlns:a16="http://schemas.microsoft.com/office/drawing/2014/main" id="{E3158832-94F7-46BB-A15C-9E1C76847568}"/>
                </a:ext>
              </a:extLst>
            </p:cNvPr>
            <p:cNvSpPr txBox="1"/>
            <p:nvPr/>
          </p:nvSpPr>
          <p:spPr>
            <a:xfrm>
              <a:off x="3628498" y="3866046"/>
              <a:ext cx="468379" cy="600124"/>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1" i="0" u="none" strike="noStrike" cap="none" dirty="0">
                  <a:solidFill>
                    <a:srgbClr val="EFFBFF"/>
                  </a:solidFill>
                  <a:latin typeface="Arial"/>
                  <a:ea typeface="Arial"/>
                  <a:cs typeface="Arial"/>
                  <a:sym typeface="Arial"/>
                </a:rPr>
                <a:t>SV1</a:t>
              </a:r>
            </a:p>
            <a:p>
              <a:pPr marL="0" marR="0" lvl="0" indent="0" algn="ctr" rtl="0">
                <a:lnSpc>
                  <a:spcPct val="100000"/>
                </a:lnSpc>
                <a:spcBef>
                  <a:spcPts val="0"/>
                </a:spcBef>
                <a:spcAft>
                  <a:spcPts val="0"/>
                </a:spcAft>
                <a:buClr>
                  <a:srgbClr val="000000"/>
                </a:buClr>
                <a:buSzPts val="1200"/>
                <a:buFont typeface="Arial"/>
                <a:buNone/>
              </a:pPr>
              <a:r>
                <a:rPr lang="en-US" sz="1100" b="1" dirty="0">
                  <a:solidFill>
                    <a:srgbClr val="EFFBFF"/>
                  </a:solidFill>
                </a:rPr>
                <a:t>SV2</a:t>
              </a:r>
            </a:p>
            <a:p>
              <a:pPr marL="0" marR="0" lvl="0" indent="0" algn="ctr" rtl="0">
                <a:lnSpc>
                  <a:spcPct val="100000"/>
                </a:lnSpc>
                <a:spcBef>
                  <a:spcPts val="0"/>
                </a:spcBef>
                <a:spcAft>
                  <a:spcPts val="0"/>
                </a:spcAft>
                <a:buClr>
                  <a:srgbClr val="000000"/>
                </a:buClr>
                <a:buSzPts val="1200"/>
                <a:buFont typeface="Arial"/>
                <a:buNone/>
              </a:pPr>
              <a:r>
                <a:rPr lang="en-US" sz="1100" b="1" i="0" u="none" strike="noStrike" cap="none" dirty="0">
                  <a:solidFill>
                    <a:srgbClr val="EFFBFF"/>
                  </a:solidFill>
                  <a:latin typeface="Arial"/>
                  <a:ea typeface="Arial"/>
                  <a:cs typeface="Arial"/>
                  <a:sym typeface="Arial"/>
                </a:rPr>
                <a:t>SV3</a:t>
              </a:r>
              <a:endParaRPr sz="1100" b="1" i="0" u="none" strike="noStrike" cap="none" dirty="0">
                <a:solidFill>
                  <a:srgbClr val="EFFBFF"/>
                </a:solidFill>
                <a:latin typeface="Arial"/>
                <a:ea typeface="Arial"/>
                <a:cs typeface="Arial"/>
                <a:sym typeface="Arial"/>
              </a:endParaRPr>
            </a:p>
          </p:txBody>
        </p:sp>
        <p:sp>
          <p:nvSpPr>
            <p:cNvPr id="104" name="Google Shape;550;p19">
              <a:extLst>
                <a:ext uri="{FF2B5EF4-FFF2-40B4-BE49-F238E27FC236}">
                  <a16:creationId xmlns:a16="http://schemas.microsoft.com/office/drawing/2014/main" id="{2064A52F-836D-493F-976B-2D0B2B24180B}"/>
                </a:ext>
              </a:extLst>
            </p:cNvPr>
            <p:cNvSpPr txBox="1"/>
            <p:nvPr/>
          </p:nvSpPr>
          <p:spPr>
            <a:xfrm>
              <a:off x="4096877" y="3866046"/>
              <a:ext cx="2330066" cy="600124"/>
            </a:xfrm>
            <a:prstGeom prst="rect">
              <a:avLst/>
            </a:prstGeom>
            <a:noFill/>
            <a:ln w="9525" cap="flat" cmpd="sng">
              <a:solidFill>
                <a:srgbClr val="1F4E79"/>
              </a:solidFill>
              <a:prstDash val="solid"/>
              <a:round/>
              <a:headEnd type="none" w="sm" len="sm"/>
              <a:tailEnd type="none" w="sm" len="sm"/>
            </a:ln>
          </p:spPr>
          <p:txBody>
            <a:bodyPr spcFirstLastPara="1" wrap="square" lIns="91425" tIns="45700" rIns="91425" bIns="45700" anchor="ctr" anchorCtr="0">
              <a:noAutofit/>
            </a:bodyPr>
            <a:lstStyle/>
            <a:p>
              <a:pPr>
                <a:buSzPts val="1200"/>
              </a:pPr>
              <a:r>
                <a:rPr lang="ja-JP" altLang="en-US" sz="1200" b="1" dirty="0">
                  <a:solidFill>
                    <a:srgbClr val="2A4E8E"/>
                  </a:solidFill>
                </a:rPr>
                <a:t>サーボモータ</a:t>
              </a:r>
              <a:endParaRPr lang="ja-JP" altLang="en-US" sz="1200" b="1" i="0" u="none" strike="noStrike" cap="none" dirty="0">
                <a:solidFill>
                  <a:schemeClr val="accent5"/>
                </a:solidFill>
                <a:latin typeface="Arial"/>
                <a:ea typeface="Arial"/>
                <a:cs typeface="Arial"/>
                <a:sym typeface="Arial"/>
              </a:endParaRPr>
            </a:p>
          </p:txBody>
        </p:sp>
        <p:pic>
          <p:nvPicPr>
            <p:cNvPr id="26" name="図 25" descr="テレビゲームのリモコン&#10;&#10;中程度の精度で自動的に生成された説明">
              <a:extLst>
                <a:ext uri="{FF2B5EF4-FFF2-40B4-BE49-F238E27FC236}">
                  <a16:creationId xmlns:a16="http://schemas.microsoft.com/office/drawing/2014/main" id="{2F39DA67-0616-45D5-8656-9B84BC3AE456}"/>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827407" y="3412109"/>
              <a:ext cx="3000343" cy="2347171"/>
            </a:xfrm>
            <a:prstGeom prst="rect">
              <a:avLst/>
            </a:prstGeom>
          </p:spPr>
        </p:pic>
        <p:cxnSp>
          <p:nvCxnSpPr>
            <p:cNvPr id="69" name="直線コネクタ 68">
              <a:extLst>
                <a:ext uri="{FF2B5EF4-FFF2-40B4-BE49-F238E27FC236}">
                  <a16:creationId xmlns:a16="http://schemas.microsoft.com/office/drawing/2014/main" id="{F5F398D9-EF31-42F7-90AB-1F32B4B1FCCC}"/>
                </a:ext>
              </a:extLst>
            </p:cNvPr>
            <p:cNvCxnSpPr>
              <a:cxnSpLocks/>
            </p:cNvCxnSpPr>
            <p:nvPr/>
          </p:nvCxnSpPr>
          <p:spPr>
            <a:xfrm flipH="1">
              <a:off x="1855695" y="4173709"/>
              <a:ext cx="1772803" cy="0"/>
            </a:xfrm>
            <a:prstGeom prst="line">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A2442261-8631-414D-A8E5-47824FE8C9BE}"/>
                </a:ext>
              </a:extLst>
            </p:cNvPr>
            <p:cNvCxnSpPr>
              <a:cxnSpLocks/>
            </p:cNvCxnSpPr>
            <p:nvPr/>
          </p:nvCxnSpPr>
          <p:spPr>
            <a:xfrm flipH="1">
              <a:off x="2105025" y="5596979"/>
              <a:ext cx="1523473" cy="0"/>
            </a:xfrm>
            <a:prstGeom prst="line">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sp>
        <p:nvSpPr>
          <p:cNvPr id="545" name="Google Shape;545;p19"/>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②自動分別ゴミ箱の組立</a:t>
            </a:r>
            <a:endParaRPr sz="1400" b="0" i="0" u="none" strike="noStrike" cap="none">
              <a:solidFill>
                <a:srgbClr val="000000"/>
              </a:solidFill>
              <a:latin typeface="Arial"/>
              <a:ea typeface="Arial"/>
              <a:cs typeface="Arial"/>
              <a:sym typeface="Arial"/>
            </a:endParaRPr>
          </a:p>
        </p:txBody>
      </p:sp>
      <p:sp>
        <p:nvSpPr>
          <p:cNvPr id="547" name="Google Shape;547;p19"/>
          <p:cNvSpPr txBox="1"/>
          <p:nvPr/>
        </p:nvSpPr>
        <p:spPr>
          <a:xfrm>
            <a:off x="152397" y="587233"/>
            <a:ext cx="2817306" cy="338554"/>
          </a:xfrm>
          <a:prstGeom prst="rect">
            <a:avLst/>
          </a:prstGeom>
          <a:solidFill>
            <a:srgbClr val="1F386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chemeClr val="lt1"/>
                </a:solidFill>
                <a:latin typeface="Arial"/>
                <a:ea typeface="Arial"/>
                <a:cs typeface="Arial"/>
                <a:sym typeface="Arial"/>
              </a:rPr>
              <a:t>配線について</a:t>
            </a:r>
            <a:endParaRPr sz="1400" b="0" i="0" u="none" strike="noStrike" cap="none" dirty="0">
              <a:solidFill>
                <a:srgbClr val="000000"/>
              </a:solidFill>
              <a:latin typeface="Arial"/>
              <a:ea typeface="Arial"/>
              <a:cs typeface="Arial"/>
              <a:sym typeface="Arial"/>
            </a:endParaRPr>
          </a:p>
        </p:txBody>
      </p:sp>
      <p:grpSp>
        <p:nvGrpSpPr>
          <p:cNvPr id="24" name="グループ化 23">
            <a:extLst>
              <a:ext uri="{FF2B5EF4-FFF2-40B4-BE49-F238E27FC236}">
                <a16:creationId xmlns:a16="http://schemas.microsoft.com/office/drawing/2014/main" id="{DB3EDDDD-DC1A-44E9-949B-344A4706C499}"/>
              </a:ext>
            </a:extLst>
          </p:cNvPr>
          <p:cNvGrpSpPr/>
          <p:nvPr/>
        </p:nvGrpSpPr>
        <p:grpSpPr>
          <a:xfrm>
            <a:off x="0" y="973556"/>
            <a:ext cx="9171687" cy="4794806"/>
            <a:chOff x="158801" y="1059281"/>
            <a:chExt cx="9171687" cy="4794806"/>
          </a:xfrm>
        </p:grpSpPr>
        <p:pic>
          <p:nvPicPr>
            <p:cNvPr id="15" name="図 14">
              <a:extLst>
                <a:ext uri="{FF2B5EF4-FFF2-40B4-BE49-F238E27FC236}">
                  <a16:creationId xmlns:a16="http://schemas.microsoft.com/office/drawing/2014/main" id="{F07A9CDF-6161-4943-BCB3-16E0E36E079A}"/>
                </a:ext>
              </a:extLst>
            </p:cNvPr>
            <p:cNvPicPr>
              <a:picLocks noChangeAspect="1"/>
            </p:cNvPicPr>
            <p:nvPr/>
          </p:nvPicPr>
          <p:blipFill rotWithShape="1">
            <a:blip r:embed="rId7" cstate="screen">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15000"/>
                      </a14:imgEffect>
                    </a14:imgLayer>
                  </a14:imgProps>
                </a:ext>
                <a:ext uri="{28A0092B-C50C-407E-A947-70E740481C1C}">
                  <a14:useLocalDpi xmlns:a14="http://schemas.microsoft.com/office/drawing/2010/main"/>
                </a:ext>
              </a:extLst>
            </a:blip>
            <a:srcRect t="12182" r="11882" b="15179"/>
            <a:stretch/>
          </p:blipFill>
          <p:spPr>
            <a:xfrm>
              <a:off x="158801" y="1059281"/>
              <a:ext cx="3356861" cy="2477619"/>
            </a:xfrm>
            <a:prstGeom prst="rect">
              <a:avLst/>
            </a:prstGeom>
          </p:spPr>
        </p:pic>
        <p:grpSp>
          <p:nvGrpSpPr>
            <p:cNvPr id="2" name="グループ化 1">
              <a:extLst>
                <a:ext uri="{FF2B5EF4-FFF2-40B4-BE49-F238E27FC236}">
                  <a16:creationId xmlns:a16="http://schemas.microsoft.com/office/drawing/2014/main" id="{3A51536F-C1E2-4A02-8A4A-B44B071FA0A7}"/>
                </a:ext>
              </a:extLst>
            </p:cNvPr>
            <p:cNvGrpSpPr/>
            <p:nvPr/>
          </p:nvGrpSpPr>
          <p:grpSpPr>
            <a:xfrm>
              <a:off x="3621504" y="1569484"/>
              <a:ext cx="2801621" cy="1510959"/>
              <a:chOff x="3724507" y="1372008"/>
              <a:chExt cx="2801621" cy="1510959"/>
            </a:xfrm>
          </p:grpSpPr>
          <p:grpSp>
            <p:nvGrpSpPr>
              <p:cNvPr id="554" name="Google Shape;554;p19"/>
              <p:cNvGrpSpPr/>
              <p:nvPr/>
            </p:nvGrpSpPr>
            <p:grpSpPr>
              <a:xfrm>
                <a:off x="3724507" y="1372008"/>
                <a:ext cx="2798446" cy="277000"/>
                <a:chOff x="3040379" y="2359458"/>
                <a:chExt cx="2798446" cy="277000"/>
              </a:xfrm>
            </p:grpSpPr>
            <p:sp>
              <p:nvSpPr>
                <p:cNvPr id="555" name="Google Shape;555;p19"/>
                <p:cNvSpPr txBox="1"/>
                <p:nvPr/>
              </p:nvSpPr>
              <p:spPr>
                <a:xfrm>
                  <a:off x="3040379" y="2359459"/>
                  <a:ext cx="468379" cy="276999"/>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rgbClr val="EFFBFF"/>
                      </a:solidFill>
                      <a:latin typeface="Arial"/>
                      <a:ea typeface="Arial"/>
                      <a:cs typeface="Arial"/>
                      <a:sym typeface="Arial"/>
                    </a:rPr>
                    <a:t>P1</a:t>
                  </a:r>
                  <a:r>
                    <a:rPr lang="en-US" altLang="ja-JP" sz="1200" b="1" i="0" u="none" strike="noStrike" cap="none" dirty="0">
                      <a:solidFill>
                        <a:srgbClr val="EFFBFF"/>
                      </a:solidFill>
                      <a:latin typeface="Arial"/>
                      <a:ea typeface="Arial"/>
                      <a:cs typeface="Arial"/>
                      <a:sym typeface="Arial"/>
                    </a:rPr>
                    <a:t>3</a:t>
                  </a:r>
                  <a:endParaRPr sz="1200" b="1" i="0" u="none" strike="noStrike" cap="none" dirty="0">
                    <a:solidFill>
                      <a:srgbClr val="EFFBFF"/>
                    </a:solidFill>
                    <a:latin typeface="Arial"/>
                    <a:ea typeface="Arial"/>
                    <a:cs typeface="Arial"/>
                    <a:sym typeface="Arial"/>
                  </a:endParaRPr>
                </a:p>
              </p:txBody>
            </p:sp>
            <p:sp>
              <p:nvSpPr>
                <p:cNvPr id="556" name="Google Shape;556;p19"/>
                <p:cNvSpPr txBox="1"/>
                <p:nvPr/>
              </p:nvSpPr>
              <p:spPr>
                <a:xfrm>
                  <a:off x="3508759" y="2359458"/>
                  <a:ext cx="2330066" cy="276999"/>
                </a:xfrm>
                <a:prstGeom prst="rect">
                  <a:avLst/>
                </a:prstGeom>
                <a:no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altLang="en-US" sz="1200" b="1" i="0" u="none" strike="noStrike" cap="none" dirty="0">
                      <a:solidFill>
                        <a:srgbClr val="2A4E8E"/>
                      </a:solidFill>
                      <a:latin typeface="Arial"/>
                      <a:ea typeface="Arial"/>
                      <a:cs typeface="Arial"/>
                      <a:sym typeface="Arial"/>
                    </a:rPr>
                    <a:t>近接センサ</a:t>
                  </a:r>
                  <a:r>
                    <a:rPr lang="en-US" altLang="ja-JP" sz="1200" b="1" i="0" u="none" strike="noStrike" cap="none" dirty="0">
                      <a:solidFill>
                        <a:schemeClr val="accent5"/>
                      </a:solidFill>
                      <a:latin typeface="Arial"/>
                      <a:ea typeface="Arial"/>
                      <a:cs typeface="Arial"/>
                      <a:sym typeface="Arial"/>
                    </a:rPr>
                    <a:t>【</a:t>
                  </a:r>
                  <a:r>
                    <a:rPr lang="ja-JP" altLang="en-US" sz="1200" b="1" i="0" u="none" strike="noStrike" cap="none" dirty="0">
                      <a:solidFill>
                        <a:schemeClr val="accent5"/>
                      </a:solidFill>
                      <a:latin typeface="Arial"/>
                      <a:ea typeface="Arial"/>
                      <a:cs typeface="Arial"/>
                      <a:sym typeface="Arial"/>
                    </a:rPr>
                    <a:t>鉄検知</a:t>
                  </a:r>
                  <a:r>
                    <a:rPr lang="en-US" altLang="ja-JP" sz="1200" b="1" i="0" u="none" strike="noStrike" cap="none" dirty="0">
                      <a:solidFill>
                        <a:schemeClr val="accent5"/>
                      </a:solidFill>
                      <a:latin typeface="Arial"/>
                      <a:ea typeface="Arial"/>
                      <a:cs typeface="Arial"/>
                      <a:sym typeface="Arial"/>
                    </a:rPr>
                    <a:t>】</a:t>
                  </a:r>
                  <a:endParaRPr lang="ja-JP" altLang="en-US" sz="1200" b="1" i="0" u="none" strike="noStrike" cap="none" dirty="0">
                    <a:solidFill>
                      <a:schemeClr val="accent5"/>
                    </a:solidFill>
                    <a:latin typeface="Arial"/>
                    <a:ea typeface="Arial"/>
                    <a:cs typeface="Arial"/>
                    <a:sym typeface="Arial"/>
                  </a:endParaRPr>
                </a:p>
              </p:txBody>
            </p:sp>
          </p:grpSp>
          <p:grpSp>
            <p:nvGrpSpPr>
              <p:cNvPr id="551" name="Google Shape;551;p19"/>
              <p:cNvGrpSpPr/>
              <p:nvPr/>
            </p:nvGrpSpPr>
            <p:grpSpPr>
              <a:xfrm>
                <a:off x="3731501" y="1976747"/>
                <a:ext cx="2794627" cy="276999"/>
                <a:chOff x="3044198" y="2906545"/>
                <a:chExt cx="2794627" cy="276999"/>
              </a:xfrm>
            </p:grpSpPr>
            <p:sp>
              <p:nvSpPr>
                <p:cNvPr id="552" name="Google Shape;552;p19"/>
                <p:cNvSpPr txBox="1"/>
                <p:nvPr/>
              </p:nvSpPr>
              <p:spPr>
                <a:xfrm>
                  <a:off x="3044198" y="2906545"/>
                  <a:ext cx="468379" cy="276999"/>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rgbClr val="EFFBFF"/>
                      </a:solidFill>
                      <a:latin typeface="Arial"/>
                      <a:ea typeface="Arial"/>
                      <a:cs typeface="Arial"/>
                      <a:sym typeface="Arial"/>
                    </a:rPr>
                    <a:t>P8</a:t>
                  </a:r>
                  <a:endParaRPr sz="1200" b="1" i="0" u="none" strike="noStrike" cap="none" dirty="0">
                    <a:solidFill>
                      <a:srgbClr val="EFFBFF"/>
                    </a:solidFill>
                    <a:latin typeface="Arial"/>
                    <a:ea typeface="Arial"/>
                    <a:cs typeface="Arial"/>
                    <a:sym typeface="Arial"/>
                  </a:endParaRPr>
                </a:p>
              </p:txBody>
            </p:sp>
            <p:sp>
              <p:nvSpPr>
                <p:cNvPr id="553" name="Google Shape;553;p19"/>
                <p:cNvSpPr txBox="1"/>
                <p:nvPr/>
              </p:nvSpPr>
              <p:spPr>
                <a:xfrm>
                  <a:off x="3508758" y="2906545"/>
                  <a:ext cx="2330067" cy="276959"/>
                </a:xfrm>
                <a:prstGeom prst="rect">
                  <a:avLst/>
                </a:prstGeom>
                <a:noFill/>
                <a:ln w="9525" cap="flat" cmpd="sng">
                  <a:solidFill>
                    <a:srgbClr val="1F4E79"/>
                  </a:solidFill>
                  <a:prstDash val="solid"/>
                  <a:round/>
                  <a:headEnd type="none" w="sm" len="sm"/>
                  <a:tailEnd type="none" w="sm" len="sm"/>
                </a:ln>
              </p:spPr>
              <p:txBody>
                <a:bodyPr spcFirstLastPara="1" wrap="square" lIns="91425" tIns="45700" rIns="3600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rgbClr val="2A4E8E"/>
                      </a:solidFill>
                      <a:latin typeface="Arial"/>
                      <a:ea typeface="Arial"/>
                      <a:cs typeface="Arial"/>
                      <a:sym typeface="Arial"/>
                    </a:rPr>
                    <a:t>近接センサ</a:t>
                  </a:r>
                  <a:r>
                    <a:rPr lang="ja-JP" sz="1200" b="1" i="0" u="none" strike="noStrike" cap="none" dirty="0">
                      <a:solidFill>
                        <a:schemeClr val="accent5"/>
                      </a:solidFill>
                      <a:latin typeface="Arial"/>
                      <a:ea typeface="Arial"/>
                      <a:cs typeface="Arial"/>
                      <a:sym typeface="Arial"/>
                    </a:rPr>
                    <a:t>【鉄・アルミ検知】</a:t>
                  </a:r>
                  <a:endParaRPr sz="1200" b="1" i="0" u="none" strike="noStrike" cap="none" dirty="0">
                    <a:solidFill>
                      <a:schemeClr val="accent5"/>
                    </a:solidFill>
                    <a:latin typeface="Arial"/>
                    <a:ea typeface="Arial"/>
                    <a:cs typeface="Arial"/>
                    <a:sym typeface="Arial"/>
                  </a:endParaRPr>
                </a:p>
              </p:txBody>
            </p:sp>
          </p:grpSp>
          <p:grpSp>
            <p:nvGrpSpPr>
              <p:cNvPr id="548" name="Google Shape;548;p19"/>
              <p:cNvGrpSpPr/>
              <p:nvPr/>
            </p:nvGrpSpPr>
            <p:grpSpPr>
              <a:xfrm>
                <a:off x="3727682" y="2605968"/>
                <a:ext cx="2798446" cy="276999"/>
                <a:chOff x="3040379" y="1823870"/>
                <a:chExt cx="2798446" cy="276999"/>
              </a:xfrm>
            </p:grpSpPr>
            <p:sp>
              <p:nvSpPr>
                <p:cNvPr id="549" name="Google Shape;549;p19"/>
                <p:cNvSpPr txBox="1"/>
                <p:nvPr/>
              </p:nvSpPr>
              <p:spPr>
                <a:xfrm>
                  <a:off x="3040379" y="1823870"/>
                  <a:ext cx="468379" cy="276999"/>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rgbClr val="EFFBFF"/>
                      </a:solidFill>
                      <a:latin typeface="Arial"/>
                      <a:ea typeface="Arial"/>
                      <a:cs typeface="Arial"/>
                      <a:sym typeface="Arial"/>
                    </a:rPr>
                    <a:t>P1</a:t>
                  </a:r>
                  <a:endParaRPr sz="1200" b="1" i="0" u="none" strike="noStrike" cap="none" dirty="0">
                    <a:solidFill>
                      <a:srgbClr val="EFFBFF"/>
                    </a:solidFill>
                    <a:latin typeface="Arial"/>
                    <a:ea typeface="Arial"/>
                    <a:cs typeface="Arial"/>
                    <a:sym typeface="Arial"/>
                  </a:endParaRPr>
                </a:p>
              </p:txBody>
            </p:sp>
            <p:sp>
              <p:nvSpPr>
                <p:cNvPr id="550" name="Google Shape;550;p19"/>
                <p:cNvSpPr txBox="1"/>
                <p:nvPr/>
              </p:nvSpPr>
              <p:spPr>
                <a:xfrm>
                  <a:off x="3508759" y="1823870"/>
                  <a:ext cx="2330066" cy="276959"/>
                </a:xfrm>
                <a:prstGeom prst="rect">
                  <a:avLst/>
                </a:prstGeom>
                <a:no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a:buSzPts val="1200"/>
                  </a:pPr>
                  <a:r>
                    <a:rPr lang="ja-JP" altLang="en-US" sz="1200" b="1" dirty="0">
                      <a:solidFill>
                        <a:srgbClr val="2A4E8E"/>
                      </a:solidFill>
                    </a:rPr>
                    <a:t>リミットスイッチ</a:t>
                  </a:r>
                  <a:endParaRPr lang="ja-JP" altLang="en-US" sz="1200" b="1" i="0" u="none" strike="noStrike" cap="none" dirty="0">
                    <a:solidFill>
                      <a:schemeClr val="accent5"/>
                    </a:solidFill>
                    <a:latin typeface="Arial"/>
                    <a:ea typeface="Arial"/>
                    <a:cs typeface="Arial"/>
                    <a:sym typeface="Arial"/>
                  </a:endParaRPr>
                </a:p>
              </p:txBody>
            </p:sp>
          </p:grpSp>
        </p:grpSp>
        <p:pic>
          <p:nvPicPr>
            <p:cNvPr id="1026" name="Picture 2">
              <a:extLst>
                <a:ext uri="{FF2B5EF4-FFF2-40B4-BE49-F238E27FC236}">
                  <a16:creationId xmlns:a16="http://schemas.microsoft.com/office/drawing/2014/main" id="{CB4A2ED1-E771-4D78-AF09-DDD544141A4B}"/>
                </a:ext>
              </a:extLst>
            </p:cNvPr>
            <p:cNvPicPr>
              <a:picLocks noChangeAspect="1" noChangeArrowheads="1"/>
            </p:cNvPicPr>
            <p:nvPr/>
          </p:nvPicPr>
          <p:blipFill rotWithShape="1">
            <a:blip r:embed="rId9" cstate="screen">
              <a:extLst>
                <a:ext uri="{BEBA8EAE-BF5A-486C-A8C5-ECC9F3942E4B}">
                  <a14:imgProps xmlns:a14="http://schemas.microsoft.com/office/drawing/2010/main">
                    <a14:imgLayer r:embed="rId10">
                      <a14:imgEffect>
                        <a14:sharpenSoften amount="15000"/>
                      </a14:imgEffect>
                      <a14:imgEffect>
                        <a14:colorTemperature colorTemp="6699"/>
                      </a14:imgEffect>
                      <a14:imgEffect>
                        <a14:saturation sat="580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7324670" y="1606802"/>
              <a:ext cx="2005818" cy="186108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a:extLst>
                <a:ext uri="{FF2B5EF4-FFF2-40B4-BE49-F238E27FC236}">
                  <a16:creationId xmlns:a16="http://schemas.microsoft.com/office/drawing/2014/main" id="{F9690B2A-8925-4B47-8B6A-4B0131438439}"/>
                </a:ext>
              </a:extLst>
            </p:cNvPr>
            <p:cNvCxnSpPr>
              <a:stCxn id="555" idx="1"/>
            </p:cNvCxnSpPr>
            <p:nvPr/>
          </p:nvCxnSpPr>
          <p:spPr>
            <a:xfrm flipH="1" flipV="1">
              <a:off x="1695450" y="1704975"/>
              <a:ext cx="1926054" cy="3010"/>
            </a:xfrm>
            <a:prstGeom prst="line">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4911AD98-2FC7-4D55-A751-76B94AE66EA0}"/>
                </a:ext>
              </a:extLst>
            </p:cNvPr>
            <p:cNvCxnSpPr>
              <a:cxnSpLocks/>
            </p:cNvCxnSpPr>
            <p:nvPr/>
          </p:nvCxnSpPr>
          <p:spPr>
            <a:xfrm flipH="1">
              <a:off x="2252663" y="2945460"/>
              <a:ext cx="1375835" cy="3490"/>
            </a:xfrm>
            <a:prstGeom prst="line">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1" name="フリーフォーム: 図形 10">
              <a:extLst>
                <a:ext uri="{FF2B5EF4-FFF2-40B4-BE49-F238E27FC236}">
                  <a16:creationId xmlns:a16="http://schemas.microsoft.com/office/drawing/2014/main" id="{BC9D3002-7C01-4E45-9AEA-B47C7483A4D8}"/>
                </a:ext>
              </a:extLst>
            </p:cNvPr>
            <p:cNvSpPr/>
            <p:nvPr/>
          </p:nvSpPr>
          <p:spPr>
            <a:xfrm>
              <a:off x="2232025" y="2308225"/>
              <a:ext cx="1393825" cy="244475"/>
            </a:xfrm>
            <a:custGeom>
              <a:avLst/>
              <a:gdLst>
                <a:gd name="connsiteX0" fmla="*/ 1393825 w 1393825"/>
                <a:gd name="connsiteY0" fmla="*/ 0 h 244475"/>
                <a:gd name="connsiteX1" fmla="*/ 0 w 1393825"/>
                <a:gd name="connsiteY1" fmla="*/ 0 h 244475"/>
                <a:gd name="connsiteX2" fmla="*/ 0 w 1393825"/>
                <a:gd name="connsiteY2" fmla="*/ 244475 h 244475"/>
              </a:gdLst>
              <a:ahLst/>
              <a:cxnLst>
                <a:cxn ang="0">
                  <a:pos x="connsiteX0" y="connsiteY0"/>
                </a:cxn>
                <a:cxn ang="0">
                  <a:pos x="connsiteX1" y="connsiteY1"/>
                </a:cxn>
                <a:cxn ang="0">
                  <a:pos x="connsiteX2" y="connsiteY2"/>
                </a:cxn>
              </a:cxnLst>
              <a:rect l="l" t="t" r="r" b="b"/>
              <a:pathLst>
                <a:path w="1393825" h="244475">
                  <a:moveTo>
                    <a:pt x="1393825" y="0"/>
                  </a:moveTo>
                  <a:lnTo>
                    <a:pt x="0" y="0"/>
                  </a:lnTo>
                  <a:lnTo>
                    <a:pt x="0" y="244475"/>
                  </a:lnTo>
                </a:path>
              </a:pathLst>
            </a:custGeom>
            <a:noFill/>
            <a:ln w="34925">
              <a:solidFill>
                <a:srgbClr val="00B0F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5" name="Google Shape;565;p19"/>
            <p:cNvSpPr/>
            <p:nvPr/>
          </p:nvSpPr>
          <p:spPr>
            <a:xfrm>
              <a:off x="7761139" y="1983351"/>
              <a:ext cx="1158874" cy="649745"/>
            </a:xfrm>
            <a:prstGeom prst="roundRect">
              <a:avLst>
                <a:gd name="adj" fmla="val 39739"/>
              </a:avLst>
            </a:prstGeom>
            <a:solidFill>
              <a:schemeClr val="accent1">
                <a:lumMod val="60000"/>
                <a:lumOff val="40000"/>
                <a:alpha val="16000"/>
              </a:schemeClr>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9" name="直線コネクタ 18">
              <a:extLst>
                <a:ext uri="{FF2B5EF4-FFF2-40B4-BE49-F238E27FC236}">
                  <a16:creationId xmlns:a16="http://schemas.microsoft.com/office/drawing/2014/main" id="{4232C1E2-CA82-4414-8157-7E78E88AE81A}"/>
                </a:ext>
              </a:extLst>
            </p:cNvPr>
            <p:cNvCxnSpPr>
              <a:cxnSpLocks/>
              <a:stCxn id="553" idx="3"/>
              <a:endCxn id="565" idx="1"/>
            </p:cNvCxnSpPr>
            <p:nvPr/>
          </p:nvCxnSpPr>
          <p:spPr>
            <a:xfrm flipV="1">
              <a:off x="6423125" y="2308224"/>
              <a:ext cx="1338014" cy="447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フリーフォーム: 図形 20">
              <a:extLst>
                <a:ext uri="{FF2B5EF4-FFF2-40B4-BE49-F238E27FC236}">
                  <a16:creationId xmlns:a16="http://schemas.microsoft.com/office/drawing/2014/main" id="{F8740E3C-797B-484C-85B9-2D5E8B226136}"/>
                </a:ext>
              </a:extLst>
            </p:cNvPr>
            <p:cNvSpPr/>
            <p:nvPr/>
          </p:nvSpPr>
          <p:spPr>
            <a:xfrm>
              <a:off x="6426200" y="1695450"/>
              <a:ext cx="457200" cy="1250950"/>
            </a:xfrm>
            <a:custGeom>
              <a:avLst/>
              <a:gdLst>
                <a:gd name="connsiteX0" fmla="*/ 0 w 457200"/>
                <a:gd name="connsiteY0" fmla="*/ 0 h 1250950"/>
                <a:gd name="connsiteX1" fmla="*/ 457200 w 457200"/>
                <a:gd name="connsiteY1" fmla="*/ 0 h 1250950"/>
                <a:gd name="connsiteX2" fmla="*/ 457200 w 457200"/>
                <a:gd name="connsiteY2" fmla="*/ 1250950 h 1250950"/>
                <a:gd name="connsiteX3" fmla="*/ 6350 w 457200"/>
                <a:gd name="connsiteY3" fmla="*/ 1250950 h 1250950"/>
              </a:gdLst>
              <a:ahLst/>
              <a:cxnLst>
                <a:cxn ang="0">
                  <a:pos x="connsiteX0" y="connsiteY0"/>
                </a:cxn>
                <a:cxn ang="0">
                  <a:pos x="connsiteX1" y="connsiteY1"/>
                </a:cxn>
                <a:cxn ang="0">
                  <a:pos x="connsiteX2" y="connsiteY2"/>
                </a:cxn>
                <a:cxn ang="0">
                  <a:pos x="connsiteX3" y="connsiteY3"/>
                </a:cxn>
              </a:cxnLst>
              <a:rect l="l" t="t" r="r" b="b"/>
              <a:pathLst>
                <a:path w="457200" h="1250950">
                  <a:moveTo>
                    <a:pt x="0" y="0"/>
                  </a:moveTo>
                  <a:lnTo>
                    <a:pt x="457200" y="0"/>
                  </a:lnTo>
                  <a:lnTo>
                    <a:pt x="457200" y="1250950"/>
                  </a:lnTo>
                  <a:lnTo>
                    <a:pt x="6350" y="125095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Google Shape;565;p19">
              <a:extLst>
                <a:ext uri="{FF2B5EF4-FFF2-40B4-BE49-F238E27FC236}">
                  <a16:creationId xmlns:a16="http://schemas.microsoft.com/office/drawing/2014/main" id="{D8054C6F-491C-4F8E-882A-440E8D82957B}"/>
                </a:ext>
              </a:extLst>
            </p:cNvPr>
            <p:cNvSpPr/>
            <p:nvPr/>
          </p:nvSpPr>
          <p:spPr>
            <a:xfrm>
              <a:off x="7544805" y="5120221"/>
              <a:ext cx="1608850" cy="470954"/>
            </a:xfrm>
            <a:prstGeom prst="roundRect">
              <a:avLst>
                <a:gd name="adj" fmla="val 39739"/>
              </a:avLst>
            </a:prstGeom>
            <a:solidFill>
              <a:schemeClr val="accent1">
                <a:lumMod val="60000"/>
                <a:lumOff val="40000"/>
                <a:alpha val="16000"/>
              </a:schemeClr>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565;p19">
              <a:extLst>
                <a:ext uri="{FF2B5EF4-FFF2-40B4-BE49-F238E27FC236}">
                  <a16:creationId xmlns:a16="http://schemas.microsoft.com/office/drawing/2014/main" id="{2030EEB9-6C89-4B6A-B6FD-4C9F9D8386AE}"/>
                </a:ext>
              </a:extLst>
            </p:cNvPr>
            <p:cNvSpPr/>
            <p:nvPr/>
          </p:nvSpPr>
          <p:spPr>
            <a:xfrm>
              <a:off x="7835952" y="5633562"/>
              <a:ext cx="1019174" cy="220525"/>
            </a:xfrm>
            <a:prstGeom prst="roundRect">
              <a:avLst>
                <a:gd name="adj" fmla="val 39739"/>
              </a:avLst>
            </a:prstGeom>
            <a:solidFill>
              <a:schemeClr val="accent1">
                <a:lumMod val="60000"/>
                <a:lumOff val="40000"/>
                <a:alpha val="16000"/>
              </a:schemeClr>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565;p19">
              <a:extLst>
                <a:ext uri="{FF2B5EF4-FFF2-40B4-BE49-F238E27FC236}">
                  <a16:creationId xmlns:a16="http://schemas.microsoft.com/office/drawing/2014/main" id="{71F02EB2-3B90-4556-B248-F86B173549AE}"/>
                </a:ext>
              </a:extLst>
            </p:cNvPr>
            <p:cNvSpPr/>
            <p:nvPr/>
          </p:nvSpPr>
          <p:spPr>
            <a:xfrm>
              <a:off x="8281244" y="2856435"/>
              <a:ext cx="254795" cy="286218"/>
            </a:xfrm>
            <a:prstGeom prst="roundRect">
              <a:avLst>
                <a:gd name="adj" fmla="val 27570"/>
              </a:avLst>
            </a:prstGeom>
            <a:solidFill>
              <a:srgbClr val="FFFF00">
                <a:alpha val="14000"/>
              </a:srgbClr>
            </a:solidFill>
            <a:ln w="3810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6" name="フリーフォーム: 図形 45">
            <a:extLst>
              <a:ext uri="{FF2B5EF4-FFF2-40B4-BE49-F238E27FC236}">
                <a16:creationId xmlns:a16="http://schemas.microsoft.com/office/drawing/2014/main" id="{964928A1-F4EB-4321-9C86-C82D9CBB1255}"/>
              </a:ext>
            </a:extLst>
          </p:cNvPr>
          <p:cNvSpPr/>
          <p:nvPr/>
        </p:nvSpPr>
        <p:spPr>
          <a:xfrm>
            <a:off x="6262688" y="5781675"/>
            <a:ext cx="1938337" cy="383381"/>
          </a:xfrm>
          <a:custGeom>
            <a:avLst/>
            <a:gdLst>
              <a:gd name="connsiteX0" fmla="*/ 0 w 1938337"/>
              <a:gd name="connsiteY0" fmla="*/ 383381 h 383381"/>
              <a:gd name="connsiteX1" fmla="*/ 1938337 w 1938337"/>
              <a:gd name="connsiteY1" fmla="*/ 383381 h 383381"/>
              <a:gd name="connsiteX2" fmla="*/ 1938337 w 1938337"/>
              <a:gd name="connsiteY2" fmla="*/ 0 h 383381"/>
            </a:gdLst>
            <a:ahLst/>
            <a:cxnLst>
              <a:cxn ang="0">
                <a:pos x="connsiteX0" y="connsiteY0"/>
              </a:cxn>
              <a:cxn ang="0">
                <a:pos x="connsiteX1" y="connsiteY1"/>
              </a:cxn>
              <a:cxn ang="0">
                <a:pos x="connsiteX2" y="connsiteY2"/>
              </a:cxn>
            </a:cxnLst>
            <a:rect l="l" t="t" r="r" b="b"/>
            <a:pathLst>
              <a:path w="1938337" h="383381">
                <a:moveTo>
                  <a:pt x="0" y="383381"/>
                </a:moveTo>
                <a:lnTo>
                  <a:pt x="1938337" y="383381"/>
                </a:lnTo>
                <a:lnTo>
                  <a:pt x="1938337"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図形 92">
            <a:extLst>
              <a:ext uri="{FF2B5EF4-FFF2-40B4-BE49-F238E27FC236}">
                <a16:creationId xmlns:a16="http://schemas.microsoft.com/office/drawing/2014/main" id="{447FDA4C-3A8A-4BEA-B7FC-702659F80D39}"/>
              </a:ext>
            </a:extLst>
          </p:cNvPr>
          <p:cNvSpPr/>
          <p:nvPr/>
        </p:nvSpPr>
        <p:spPr>
          <a:xfrm flipV="1">
            <a:off x="6262688" y="4732489"/>
            <a:ext cx="1938337" cy="296105"/>
          </a:xfrm>
          <a:custGeom>
            <a:avLst/>
            <a:gdLst>
              <a:gd name="connsiteX0" fmla="*/ 0 w 1938337"/>
              <a:gd name="connsiteY0" fmla="*/ 383381 h 383381"/>
              <a:gd name="connsiteX1" fmla="*/ 1938337 w 1938337"/>
              <a:gd name="connsiteY1" fmla="*/ 383381 h 383381"/>
              <a:gd name="connsiteX2" fmla="*/ 1938337 w 1938337"/>
              <a:gd name="connsiteY2" fmla="*/ 0 h 383381"/>
            </a:gdLst>
            <a:ahLst/>
            <a:cxnLst>
              <a:cxn ang="0">
                <a:pos x="connsiteX0" y="connsiteY0"/>
              </a:cxn>
              <a:cxn ang="0">
                <a:pos x="connsiteX1" y="connsiteY1"/>
              </a:cxn>
              <a:cxn ang="0">
                <a:pos x="connsiteX2" y="connsiteY2"/>
              </a:cxn>
            </a:cxnLst>
            <a:rect l="l" t="t" r="r" b="b"/>
            <a:pathLst>
              <a:path w="1938337" h="383381">
                <a:moveTo>
                  <a:pt x="0" y="383381"/>
                </a:moveTo>
                <a:lnTo>
                  <a:pt x="1938337" y="383381"/>
                </a:lnTo>
                <a:lnTo>
                  <a:pt x="1938337"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Google Shape;581;p19">
            <a:extLst>
              <a:ext uri="{FF2B5EF4-FFF2-40B4-BE49-F238E27FC236}">
                <a16:creationId xmlns:a16="http://schemas.microsoft.com/office/drawing/2014/main" id="{F69C76B3-942C-4E86-9CDB-5A1D27744706}"/>
              </a:ext>
            </a:extLst>
          </p:cNvPr>
          <p:cNvSpPr txBox="1"/>
          <p:nvPr/>
        </p:nvSpPr>
        <p:spPr>
          <a:xfrm>
            <a:off x="6672712" y="3477069"/>
            <a:ext cx="3154255"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altLang="en-US" sz="1100" b="1" dirty="0">
                <a:solidFill>
                  <a:srgbClr val="1E4E79"/>
                </a:solidFill>
              </a:rPr>
              <a:t>★電源タップはこちら</a:t>
            </a:r>
            <a:endParaRPr sz="1100" b="1" i="0" u="none" strike="noStrike" cap="none" dirty="0">
              <a:solidFill>
                <a:srgbClr val="1E4E79"/>
              </a:solidFill>
              <a:latin typeface="Arial"/>
              <a:ea typeface="Arial"/>
              <a:cs typeface="Arial"/>
              <a:sym typeface="Arial"/>
            </a:endParaRPr>
          </a:p>
        </p:txBody>
      </p:sp>
      <p:cxnSp>
        <p:nvCxnSpPr>
          <p:cNvPr id="52" name="直線矢印コネクタ 51">
            <a:extLst>
              <a:ext uri="{FF2B5EF4-FFF2-40B4-BE49-F238E27FC236}">
                <a16:creationId xmlns:a16="http://schemas.microsoft.com/office/drawing/2014/main" id="{F886D822-3584-4983-8346-899153E9B521}"/>
              </a:ext>
            </a:extLst>
          </p:cNvPr>
          <p:cNvCxnSpPr>
            <a:cxnSpLocks/>
            <a:endCxn id="95" idx="2"/>
          </p:cNvCxnSpPr>
          <p:nvPr/>
        </p:nvCxnSpPr>
        <p:spPr>
          <a:xfrm flipV="1">
            <a:off x="8249841" y="3056928"/>
            <a:ext cx="0" cy="420141"/>
          </a:xfrm>
          <a:prstGeom prst="straightConnector1">
            <a:avLst/>
          </a:prstGeom>
          <a:ln w="31750">
            <a:solidFill>
              <a:schemeClr val="accent4">
                <a:lumMod val="40000"/>
                <a:lumOff val="60000"/>
              </a:schemeClr>
            </a:solidFill>
            <a:tailEnd type="triangle"/>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0" name="Google Shape;600;p20"/>
          <p:cNvSpPr txBox="1"/>
          <p:nvPr/>
        </p:nvSpPr>
        <p:spPr>
          <a:xfrm>
            <a:off x="618694" y="1247299"/>
            <a:ext cx="894131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400" b="1" i="0" u="sng" strike="noStrike" cap="none">
                <a:solidFill>
                  <a:srgbClr val="595959"/>
                </a:solidFill>
                <a:latin typeface="Arial"/>
                <a:ea typeface="Arial"/>
                <a:cs typeface="Arial"/>
                <a:sym typeface="Arial"/>
              </a:rPr>
              <a:t>Makecodeを起動して以下2つの拡張機能を入れよう。</a:t>
            </a:r>
            <a:endParaRPr sz="1800" b="1" i="0" u="sng" strike="noStrike" cap="none">
              <a:solidFill>
                <a:srgbClr val="595959"/>
              </a:solidFill>
              <a:latin typeface="Arial"/>
              <a:ea typeface="Arial"/>
              <a:cs typeface="Arial"/>
              <a:sym typeface="Arial"/>
            </a:endParaRPr>
          </a:p>
        </p:txBody>
      </p:sp>
      <p:sp>
        <p:nvSpPr>
          <p:cNvPr id="601" name="Google Shape;601;p20"/>
          <p:cNvSpPr txBox="1"/>
          <p:nvPr/>
        </p:nvSpPr>
        <p:spPr>
          <a:xfrm>
            <a:off x="989820" y="1679025"/>
            <a:ext cx="7926360" cy="132339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1E4E79"/>
              </a:buClr>
              <a:buSzPts val="1600"/>
              <a:buFont typeface="Calibri"/>
              <a:buAutoNum type="arabicPeriod"/>
            </a:pPr>
            <a:r>
              <a:rPr lang="ja-JP" sz="1600" b="1" i="0" u="none" strike="noStrike" cap="none">
                <a:solidFill>
                  <a:srgbClr val="1E4E79"/>
                </a:solidFill>
                <a:latin typeface="Arial"/>
                <a:ea typeface="Arial"/>
                <a:cs typeface="Arial"/>
                <a:sym typeface="Arial"/>
              </a:rPr>
              <a:t>Makecodeを起動し、新しいプロジェクトを開く</a:t>
            </a:r>
            <a:endParaRPr sz="1600" b="1" i="0" u="none" strike="noStrike" cap="none">
              <a:solidFill>
                <a:srgbClr val="1E4E79"/>
              </a:solidFill>
              <a:latin typeface="Arial"/>
              <a:ea typeface="Arial"/>
              <a:cs typeface="Arial"/>
              <a:sym typeface="Arial"/>
            </a:endParaRPr>
          </a:p>
          <a:p>
            <a:pPr marL="342900" marR="0" lvl="0" indent="-342900" algn="l" rtl="0">
              <a:lnSpc>
                <a:spcPct val="100000"/>
              </a:lnSpc>
              <a:spcBef>
                <a:spcPts val="0"/>
              </a:spcBef>
              <a:spcAft>
                <a:spcPts val="0"/>
              </a:spcAft>
              <a:buClr>
                <a:srgbClr val="1E4E79"/>
              </a:buClr>
              <a:buSzPts val="1600"/>
              <a:buFont typeface="Calibri"/>
              <a:buAutoNum type="arabicPeriod"/>
            </a:pPr>
            <a:r>
              <a:rPr lang="ja-JP" sz="1600" b="1" i="0" u="none" strike="noStrike" cap="none">
                <a:solidFill>
                  <a:srgbClr val="1E4E79"/>
                </a:solidFill>
                <a:latin typeface="Arial"/>
                <a:ea typeface="Arial"/>
                <a:cs typeface="Arial"/>
                <a:sym typeface="Arial"/>
              </a:rPr>
              <a:t>拡張機能のボタンを押す</a:t>
            </a:r>
            <a:endParaRPr sz="1600" b="1" i="0" u="none" strike="noStrike" cap="none">
              <a:solidFill>
                <a:srgbClr val="1E4E79"/>
              </a:solidFill>
              <a:latin typeface="Arial"/>
              <a:ea typeface="Arial"/>
              <a:cs typeface="Arial"/>
              <a:sym typeface="Arial"/>
            </a:endParaRPr>
          </a:p>
          <a:p>
            <a:pPr marL="342900" marR="0" lvl="0" indent="-342900" algn="l" rtl="0">
              <a:lnSpc>
                <a:spcPct val="100000"/>
              </a:lnSpc>
              <a:spcBef>
                <a:spcPts val="0"/>
              </a:spcBef>
              <a:spcAft>
                <a:spcPts val="0"/>
              </a:spcAft>
              <a:buClr>
                <a:srgbClr val="1E4E79"/>
              </a:buClr>
              <a:buSzPts val="1600"/>
              <a:buFont typeface="Calibri"/>
              <a:buAutoNum type="arabicPeriod"/>
            </a:pPr>
            <a:r>
              <a:rPr lang="ja-JP" sz="1600" b="1" i="0" u="none" strike="noStrike" cap="none">
                <a:solidFill>
                  <a:srgbClr val="1E4E79"/>
                </a:solidFill>
                <a:latin typeface="Arial"/>
                <a:ea typeface="Arial"/>
                <a:cs typeface="Arial"/>
                <a:sym typeface="Arial"/>
              </a:rPr>
              <a:t>検索バーが出たら「</a:t>
            </a:r>
            <a:r>
              <a:rPr lang="ja-JP" sz="1600" b="1" i="0" u="sng" strike="noStrike" cap="none">
                <a:solidFill>
                  <a:schemeClr val="accent5"/>
                </a:solidFill>
                <a:latin typeface="Arial"/>
                <a:ea typeface="Arial"/>
                <a:cs typeface="Arial"/>
                <a:sym typeface="Arial"/>
              </a:rPr>
              <a:t>thk-block/thk </a:t>
            </a:r>
            <a:r>
              <a:rPr lang="ja-JP" sz="1600" b="1" i="0" u="none" strike="noStrike" cap="none">
                <a:solidFill>
                  <a:srgbClr val="1E4E79"/>
                </a:solidFill>
                <a:latin typeface="Arial"/>
                <a:ea typeface="Arial"/>
                <a:cs typeface="Arial"/>
                <a:sym typeface="Arial"/>
              </a:rPr>
              <a:t>」を検索画面に入力して、</a:t>
            </a:r>
            <a:endParaRPr sz="1600" b="1" i="0" u="none" strike="noStrike" cap="none">
              <a:solidFill>
                <a:srgbClr val="1E4E7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1E4E79"/>
                </a:solidFill>
                <a:latin typeface="Arial"/>
                <a:ea typeface="Arial"/>
                <a:cs typeface="Arial"/>
                <a:sym typeface="Arial"/>
              </a:rPr>
              <a:t>　   下図に示す「thk」の赤枠をクリックし、インストールしよう。</a:t>
            </a:r>
            <a:endParaRPr sz="1600" b="1" i="0" u="none" strike="noStrike" cap="none">
              <a:solidFill>
                <a:srgbClr val="1E4E79"/>
              </a:solidFill>
              <a:latin typeface="Arial"/>
              <a:ea typeface="Arial"/>
              <a:cs typeface="Arial"/>
              <a:sym typeface="Arial"/>
            </a:endParaRPr>
          </a:p>
          <a:p>
            <a:pPr marL="0" marR="0" lvl="0" indent="0" algn="l" rtl="0">
              <a:lnSpc>
                <a:spcPct val="100000"/>
              </a:lnSpc>
              <a:spcBef>
                <a:spcPts val="0"/>
              </a:spcBef>
              <a:spcAft>
                <a:spcPts val="0"/>
              </a:spcAft>
              <a:buNone/>
            </a:pPr>
            <a:r>
              <a:rPr lang="ja-JP" sz="1600" b="1" i="0" u="none" strike="noStrike" cap="none">
                <a:solidFill>
                  <a:srgbClr val="1E4E79"/>
                </a:solidFill>
                <a:latin typeface="Arial"/>
                <a:ea typeface="Arial"/>
                <a:cs typeface="Arial"/>
                <a:sym typeface="Arial"/>
              </a:rPr>
              <a:t>　　　＊</a:t>
            </a:r>
            <a:r>
              <a:rPr lang="ja-JP" sz="1400" b="1" i="0" u="none" strike="noStrike" cap="none">
                <a:solidFill>
                  <a:schemeClr val="accent5"/>
                </a:solidFill>
                <a:latin typeface="Arial"/>
                <a:ea typeface="Arial"/>
                <a:cs typeface="Arial"/>
                <a:sym typeface="Arial"/>
              </a:rPr>
              <a:t>エラーが出る場合はhttps://github.com/thk-block/thk </a:t>
            </a:r>
            <a:endParaRPr sz="1400" b="0" i="0" u="none" strike="noStrike" cap="none">
              <a:solidFill>
                <a:srgbClr val="000000"/>
              </a:solidFill>
              <a:latin typeface="Arial"/>
              <a:ea typeface="Arial"/>
              <a:cs typeface="Arial"/>
              <a:sym typeface="Arial"/>
            </a:endParaRPr>
          </a:p>
        </p:txBody>
      </p:sp>
      <p:sp>
        <p:nvSpPr>
          <p:cNvPr id="604" name="Google Shape;604;p20"/>
          <p:cNvSpPr txBox="1"/>
          <p:nvPr/>
        </p:nvSpPr>
        <p:spPr>
          <a:xfrm>
            <a:off x="1021822" y="486514"/>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③</a:t>
            </a:r>
            <a:r>
              <a:rPr lang="en-US" altLang="ja-JP" sz="2889" b="1" i="0" u="none" strike="noStrike" cap="none" dirty="0">
                <a:solidFill>
                  <a:schemeClr val="lt1"/>
                </a:solidFill>
                <a:latin typeface="Arial"/>
                <a:ea typeface="Arial"/>
                <a:cs typeface="Arial"/>
                <a:sym typeface="Arial"/>
              </a:rPr>
              <a:t> </a:t>
            </a:r>
            <a:r>
              <a:rPr lang="ja-JP" sz="2889" b="1" i="0" u="none" strike="noStrike" cap="none" dirty="0">
                <a:solidFill>
                  <a:schemeClr val="lt1"/>
                </a:solidFill>
                <a:latin typeface="Arial"/>
                <a:ea typeface="Arial"/>
                <a:cs typeface="Arial"/>
                <a:sym typeface="Arial"/>
              </a:rPr>
              <a:t>プログラムの作成</a:t>
            </a:r>
            <a:endParaRPr sz="2889" b="1" i="0" u="none" strike="noStrike" cap="none" dirty="0">
              <a:solidFill>
                <a:schemeClr val="lt1"/>
              </a:solidFill>
              <a:latin typeface="Arial"/>
              <a:ea typeface="Arial"/>
              <a:cs typeface="Arial"/>
              <a:sym typeface="Arial"/>
            </a:endParaRPr>
          </a:p>
        </p:txBody>
      </p:sp>
      <p:sp>
        <p:nvSpPr>
          <p:cNvPr id="606" name="Google Shape;606;p20"/>
          <p:cNvSpPr/>
          <p:nvPr/>
        </p:nvSpPr>
        <p:spPr>
          <a:xfrm>
            <a:off x="251670" y="3070371"/>
            <a:ext cx="9404058" cy="3420000"/>
          </a:xfrm>
          <a:prstGeom prst="rect">
            <a:avLst/>
          </a:prstGeom>
          <a:solidFill>
            <a:srgbClr val="DAE3F3">
              <a:alpha val="36862"/>
            </a:srgbClr>
          </a:solidFill>
          <a:ln w="12700" cap="flat" cmpd="sng">
            <a:solidFill>
              <a:srgbClr val="DAE3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7" name="Google Shape;607;p20"/>
          <p:cNvSpPr/>
          <p:nvPr/>
        </p:nvSpPr>
        <p:spPr>
          <a:xfrm>
            <a:off x="371827" y="3370775"/>
            <a:ext cx="3165600" cy="3025200"/>
          </a:xfrm>
          <a:prstGeom prst="rect">
            <a:avLst/>
          </a:prstGeom>
          <a:solidFill>
            <a:schemeClr val="lt1"/>
          </a:solidFill>
          <a:ln w="12700" cap="flat" cmpd="sng">
            <a:solidFill>
              <a:srgbClr val="002060">
                <a:alpha val="1686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08" name="Google Shape;608;p20" descr="グラフィカル ユーザー インターフェイス, アプリケーション&#10;&#10;自動的に生成された説明"/>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77416" y="3370786"/>
            <a:ext cx="1382199" cy="3025188"/>
          </a:xfrm>
          <a:prstGeom prst="rect">
            <a:avLst/>
          </a:prstGeom>
          <a:noFill/>
          <a:ln>
            <a:noFill/>
          </a:ln>
        </p:spPr>
      </p:pic>
      <p:sp>
        <p:nvSpPr>
          <p:cNvPr id="609" name="Google Shape;609;p20"/>
          <p:cNvSpPr/>
          <p:nvPr/>
        </p:nvSpPr>
        <p:spPr>
          <a:xfrm>
            <a:off x="3890603" y="6033296"/>
            <a:ext cx="1483500" cy="412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10" name="Google Shape;610;p20"/>
          <p:cNvSpPr/>
          <p:nvPr/>
        </p:nvSpPr>
        <p:spPr>
          <a:xfrm>
            <a:off x="5321084" y="4508725"/>
            <a:ext cx="254400" cy="650100"/>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20"/>
          <p:cNvSpPr/>
          <p:nvPr/>
        </p:nvSpPr>
        <p:spPr>
          <a:xfrm>
            <a:off x="7894577" y="4508725"/>
            <a:ext cx="254385" cy="650241"/>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20"/>
          <p:cNvSpPr txBox="1"/>
          <p:nvPr/>
        </p:nvSpPr>
        <p:spPr>
          <a:xfrm>
            <a:off x="8134666" y="3140284"/>
            <a:ext cx="142534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rgbClr val="1F4E79"/>
                </a:solidFill>
                <a:latin typeface="Calibri"/>
                <a:ea typeface="Calibri"/>
                <a:cs typeface="Calibri"/>
                <a:sym typeface="Calibri"/>
              </a:rPr>
              <a:t>追加される！</a:t>
            </a:r>
            <a:endParaRPr sz="1100" b="1" i="0" u="none" strike="noStrike" cap="none">
              <a:solidFill>
                <a:srgbClr val="1F4E79"/>
              </a:solidFill>
              <a:latin typeface="Calibri"/>
              <a:ea typeface="Calibri"/>
              <a:cs typeface="Calibri"/>
              <a:sym typeface="Calibri"/>
            </a:endParaRPr>
          </a:p>
        </p:txBody>
      </p:sp>
      <p:pic>
        <p:nvPicPr>
          <p:cNvPr id="613" name="Google Shape;613;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334" y="3943896"/>
            <a:ext cx="1039713" cy="719909"/>
          </a:xfrm>
          <a:prstGeom prst="rect">
            <a:avLst/>
          </a:prstGeom>
          <a:noFill/>
          <a:ln>
            <a:noFill/>
          </a:ln>
        </p:spPr>
      </p:pic>
      <p:sp>
        <p:nvSpPr>
          <p:cNvPr id="614" name="Google Shape;614;p20"/>
          <p:cNvSpPr/>
          <p:nvPr/>
        </p:nvSpPr>
        <p:spPr>
          <a:xfrm>
            <a:off x="873413" y="4809775"/>
            <a:ext cx="137420" cy="310393"/>
          </a:xfrm>
          <a:prstGeom prst="downArrow">
            <a:avLst>
              <a:gd name="adj1" fmla="val 39348"/>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5" name="Google Shape;615;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85899" y="5253519"/>
            <a:ext cx="1146581" cy="672024"/>
          </a:xfrm>
          <a:prstGeom prst="rect">
            <a:avLst/>
          </a:prstGeom>
          <a:noFill/>
          <a:ln>
            <a:noFill/>
          </a:ln>
        </p:spPr>
      </p:pic>
      <p:sp>
        <p:nvSpPr>
          <p:cNvPr id="616" name="Google Shape;616;p20"/>
          <p:cNvSpPr/>
          <p:nvPr/>
        </p:nvSpPr>
        <p:spPr>
          <a:xfrm>
            <a:off x="3619105" y="4508725"/>
            <a:ext cx="270300" cy="650100"/>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7" name="Google Shape;617;p2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453349" y="5460550"/>
            <a:ext cx="1039725" cy="229526"/>
          </a:xfrm>
          <a:prstGeom prst="rect">
            <a:avLst/>
          </a:prstGeom>
          <a:noFill/>
          <a:ln>
            <a:noFill/>
          </a:ln>
        </p:spPr>
      </p:pic>
      <p:pic>
        <p:nvPicPr>
          <p:cNvPr id="618" name="Google Shape;618;p2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621535" y="3870645"/>
            <a:ext cx="855761" cy="866413"/>
          </a:xfrm>
          <a:prstGeom prst="rect">
            <a:avLst/>
          </a:prstGeom>
          <a:noFill/>
          <a:ln>
            <a:noFill/>
          </a:ln>
        </p:spPr>
      </p:pic>
      <p:sp>
        <p:nvSpPr>
          <p:cNvPr id="619" name="Google Shape;619;p20"/>
          <p:cNvSpPr txBox="1"/>
          <p:nvPr/>
        </p:nvSpPr>
        <p:spPr>
          <a:xfrm>
            <a:off x="346275" y="3562875"/>
            <a:ext cx="11685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000" b="1" i="0" u="none" strike="noStrike" cap="none">
                <a:solidFill>
                  <a:srgbClr val="1E4E79"/>
                </a:solidFill>
                <a:latin typeface="Calibri"/>
                <a:ea typeface="Calibri"/>
                <a:cs typeface="Calibri"/>
                <a:sym typeface="Calibri"/>
              </a:rPr>
              <a:t>【PC</a:t>
            </a:r>
            <a:r>
              <a:rPr lang="ja-JP" sz="1000" b="1">
                <a:solidFill>
                  <a:srgbClr val="1E4E79"/>
                </a:solidFill>
                <a:latin typeface="Calibri"/>
                <a:ea typeface="Calibri"/>
                <a:cs typeface="Calibri"/>
                <a:sym typeface="Calibri"/>
              </a:rPr>
              <a:t>アプリ</a:t>
            </a:r>
            <a:r>
              <a:rPr lang="ja-JP" sz="1000" b="1" i="0" u="none" strike="noStrike" cap="none">
                <a:solidFill>
                  <a:srgbClr val="1E4E79"/>
                </a:solidFill>
                <a:latin typeface="Calibri"/>
                <a:ea typeface="Calibri"/>
                <a:cs typeface="Calibri"/>
                <a:sym typeface="Calibri"/>
              </a:rPr>
              <a:t>】</a:t>
            </a:r>
            <a:endParaRPr sz="1000" b="1" i="0" u="none" strike="noStrike" cap="none">
              <a:solidFill>
                <a:srgbClr val="1E4E79"/>
              </a:solidFill>
              <a:latin typeface="Calibri"/>
              <a:ea typeface="Calibri"/>
              <a:cs typeface="Calibri"/>
              <a:sym typeface="Calibri"/>
            </a:endParaRPr>
          </a:p>
        </p:txBody>
      </p:sp>
      <p:pic>
        <p:nvPicPr>
          <p:cNvPr id="620" name="Google Shape;620;p20" descr="グラフィカル ユーザー インターフェイス, テキスト, アプリケーション, Teams&#10;&#10;自動的に生成された説明"/>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599599" y="3876265"/>
            <a:ext cx="2228850" cy="1962832"/>
          </a:xfrm>
          <a:prstGeom prst="rect">
            <a:avLst/>
          </a:prstGeom>
          <a:noFill/>
          <a:ln>
            <a:noFill/>
          </a:ln>
        </p:spPr>
      </p:pic>
      <p:sp>
        <p:nvSpPr>
          <p:cNvPr id="621" name="Google Shape;621;p20"/>
          <p:cNvSpPr/>
          <p:nvPr/>
        </p:nvSpPr>
        <p:spPr>
          <a:xfrm>
            <a:off x="6198751" y="4382651"/>
            <a:ext cx="938700" cy="1187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622" name="Google Shape;622;p20" descr="アプリケーション&#10;&#10;中程度の精度で自動的に生成された説明"/>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215095" y="3370786"/>
            <a:ext cx="1263241" cy="3037325"/>
          </a:xfrm>
          <a:prstGeom prst="rect">
            <a:avLst/>
          </a:prstGeom>
          <a:noFill/>
          <a:ln>
            <a:noFill/>
          </a:ln>
        </p:spPr>
      </p:pic>
      <p:sp>
        <p:nvSpPr>
          <p:cNvPr id="623" name="Google Shape;623;p20"/>
          <p:cNvSpPr/>
          <p:nvPr/>
        </p:nvSpPr>
        <p:spPr>
          <a:xfrm>
            <a:off x="8101247" y="3582386"/>
            <a:ext cx="1458761" cy="405341"/>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24" name="Google Shape;624;p20"/>
          <p:cNvSpPr txBox="1"/>
          <p:nvPr/>
        </p:nvSpPr>
        <p:spPr>
          <a:xfrm>
            <a:off x="2611101" y="3562868"/>
            <a:ext cx="865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E4E79"/>
                </a:solidFill>
                <a:latin typeface="Calibri"/>
                <a:ea typeface="Calibri"/>
                <a:cs typeface="Calibri"/>
                <a:sym typeface="Calibri"/>
              </a:rPr>
              <a:t>【iPad】</a:t>
            </a:r>
            <a:endParaRPr sz="1200" b="1" i="0" u="none" strike="noStrike" cap="none">
              <a:solidFill>
                <a:srgbClr val="1E4E79"/>
              </a:solidFill>
              <a:latin typeface="Calibri"/>
              <a:ea typeface="Calibri"/>
              <a:cs typeface="Calibri"/>
              <a:sym typeface="Calibri"/>
            </a:endParaRPr>
          </a:p>
        </p:txBody>
      </p:sp>
      <p:sp>
        <p:nvSpPr>
          <p:cNvPr id="625" name="Google Shape;625;p20"/>
          <p:cNvSpPr/>
          <p:nvPr/>
        </p:nvSpPr>
        <p:spPr>
          <a:xfrm>
            <a:off x="2916253" y="4809775"/>
            <a:ext cx="137400" cy="310500"/>
          </a:xfrm>
          <a:prstGeom prst="downArrow">
            <a:avLst>
              <a:gd name="adj1" fmla="val 39348"/>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6" name="Google Shape;626;p20"/>
          <p:cNvSpPr txBox="1"/>
          <p:nvPr/>
        </p:nvSpPr>
        <p:spPr>
          <a:xfrm>
            <a:off x="1413075" y="3562875"/>
            <a:ext cx="12633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000" b="1" i="0" u="none" strike="noStrike" cap="none">
                <a:solidFill>
                  <a:srgbClr val="1E4E79"/>
                </a:solidFill>
                <a:latin typeface="Calibri"/>
                <a:ea typeface="Calibri"/>
                <a:cs typeface="Calibri"/>
                <a:sym typeface="Calibri"/>
              </a:rPr>
              <a:t>【PC</a:t>
            </a:r>
            <a:r>
              <a:rPr lang="ja-JP" sz="1000" b="1">
                <a:solidFill>
                  <a:srgbClr val="1E4E79"/>
                </a:solidFill>
                <a:latin typeface="Calibri"/>
                <a:ea typeface="Calibri"/>
                <a:cs typeface="Calibri"/>
                <a:sym typeface="Calibri"/>
              </a:rPr>
              <a:t>ブラウザ※</a:t>
            </a:r>
            <a:r>
              <a:rPr lang="ja-JP" sz="1000" b="1" i="0" u="none" strike="noStrike" cap="none">
                <a:solidFill>
                  <a:srgbClr val="1E4E79"/>
                </a:solidFill>
                <a:latin typeface="Calibri"/>
                <a:ea typeface="Calibri"/>
                <a:cs typeface="Calibri"/>
                <a:sym typeface="Calibri"/>
              </a:rPr>
              <a:t>】</a:t>
            </a:r>
            <a:endParaRPr sz="1000" b="1" i="0" u="none" strike="noStrike" cap="none">
              <a:solidFill>
                <a:srgbClr val="1E4E79"/>
              </a:solidFill>
              <a:latin typeface="Calibri"/>
              <a:ea typeface="Calibri"/>
              <a:cs typeface="Calibri"/>
              <a:sym typeface="Calibri"/>
            </a:endParaRPr>
          </a:p>
        </p:txBody>
      </p:sp>
      <p:sp>
        <p:nvSpPr>
          <p:cNvPr id="627" name="Google Shape;627;p20"/>
          <p:cNvSpPr txBox="1"/>
          <p:nvPr/>
        </p:nvSpPr>
        <p:spPr>
          <a:xfrm>
            <a:off x="526475" y="6122550"/>
            <a:ext cx="3165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900">
                <a:latin typeface="Calibri"/>
                <a:ea typeface="Calibri"/>
                <a:cs typeface="Calibri"/>
                <a:sym typeface="Calibri"/>
              </a:rPr>
              <a:t>※ブラウザ版リンクhttps://makecode.microbit.org/</a:t>
            </a:r>
            <a:endParaRPr sz="900">
              <a:latin typeface="Calibri"/>
              <a:ea typeface="Calibri"/>
              <a:cs typeface="Calibri"/>
              <a:sym typeface="Calibri"/>
            </a:endParaRPr>
          </a:p>
        </p:txBody>
      </p:sp>
      <p:pic>
        <p:nvPicPr>
          <p:cNvPr id="628" name="Google Shape;628;p20"/>
          <p:cNvPicPr preferRelativeResize="0"/>
          <p:nvPr/>
        </p:nvPicPr>
        <p:blipFill rotWithShape="1">
          <a:blip r:embed="rId10" cstate="screen">
            <a:alphaModFix/>
            <a:extLst>
              <a:ext uri="{28A0092B-C50C-407E-A947-70E740481C1C}">
                <a14:useLocalDpi xmlns:a14="http://schemas.microsoft.com/office/drawing/2010/main"/>
              </a:ext>
            </a:extLst>
          </a:blip>
          <a:srcRect r="-15473"/>
          <a:stretch/>
        </p:blipFill>
        <p:spPr>
          <a:xfrm>
            <a:off x="1532475" y="4046525"/>
            <a:ext cx="1168499" cy="580606"/>
          </a:xfrm>
          <a:prstGeom prst="rect">
            <a:avLst/>
          </a:prstGeom>
          <a:noFill/>
          <a:ln>
            <a:noFill/>
          </a:ln>
        </p:spPr>
      </p:pic>
      <p:sp>
        <p:nvSpPr>
          <p:cNvPr id="629" name="Google Shape;629;p20"/>
          <p:cNvSpPr/>
          <p:nvPr/>
        </p:nvSpPr>
        <p:spPr>
          <a:xfrm>
            <a:off x="2001853" y="4809775"/>
            <a:ext cx="137400" cy="310500"/>
          </a:xfrm>
          <a:prstGeom prst="downArrow">
            <a:avLst>
              <a:gd name="adj1" fmla="val 39348"/>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30" name="Google Shape;630;p20"/>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1764226" y="5226725"/>
            <a:ext cx="575193" cy="580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2;p21">
            <a:extLst>
              <a:ext uri="{FF2B5EF4-FFF2-40B4-BE49-F238E27FC236}">
                <a16:creationId xmlns:a16="http://schemas.microsoft.com/office/drawing/2014/main" id="{90EF1E60-0274-4E2D-93DA-B121977D084A}"/>
              </a:ext>
            </a:extLst>
          </p:cNvPr>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③プログラムの作成</a:t>
            </a:r>
            <a:endParaRPr sz="1400" b="0" i="0" u="none" strike="noStrike" cap="none" dirty="0">
              <a:solidFill>
                <a:srgbClr val="000000"/>
              </a:solidFill>
              <a:latin typeface="Arial"/>
              <a:ea typeface="Arial"/>
              <a:cs typeface="Arial"/>
              <a:sym typeface="Arial"/>
            </a:endParaRPr>
          </a:p>
        </p:txBody>
      </p:sp>
      <p:sp>
        <p:nvSpPr>
          <p:cNvPr id="3" name="Google Shape;637;p21">
            <a:extLst>
              <a:ext uri="{FF2B5EF4-FFF2-40B4-BE49-F238E27FC236}">
                <a16:creationId xmlns:a16="http://schemas.microsoft.com/office/drawing/2014/main" id="{FC2DC01F-A02F-4213-8E30-829865766CE4}"/>
              </a:ext>
            </a:extLst>
          </p:cNvPr>
          <p:cNvSpPr txBox="1"/>
          <p:nvPr/>
        </p:nvSpPr>
        <p:spPr>
          <a:xfrm>
            <a:off x="296100" y="415049"/>
            <a:ext cx="7957354" cy="3933344"/>
          </a:xfrm>
          <a:prstGeom prst="rect">
            <a:avLst/>
          </a:prstGeom>
          <a:noFill/>
          <a:ln>
            <a:noFill/>
          </a:ln>
        </p:spPr>
        <p:txBody>
          <a:bodyPr spcFirstLastPara="1" wrap="square" lIns="91425" tIns="45700" rIns="91425" bIns="45700" anchor="t" anchorCtr="0">
            <a:spAutoFit/>
          </a:bodyPr>
          <a:lstStyle/>
          <a:p>
            <a:pPr marL="0" marR="0" lvl="0" indent="0" rtl="0">
              <a:lnSpc>
                <a:spcPct val="120000"/>
              </a:lnSpc>
              <a:spcBef>
                <a:spcPts val="0"/>
              </a:spcBef>
              <a:spcAft>
                <a:spcPts val="0"/>
              </a:spcAft>
              <a:buClr>
                <a:srgbClr val="000000"/>
              </a:buClr>
              <a:buSzPts val="1600"/>
              <a:buFont typeface="Arial"/>
              <a:buNone/>
            </a:pPr>
            <a:r>
              <a:rPr lang="ja-JP" altLang="en-US" sz="2000" b="1" i="0" u="none" strike="noStrike" cap="none" dirty="0">
                <a:solidFill>
                  <a:srgbClr val="595959"/>
                </a:solidFill>
                <a:latin typeface="Arial"/>
                <a:ea typeface="Arial"/>
                <a:cs typeface="Arial"/>
                <a:sym typeface="Arial"/>
              </a:rPr>
              <a:t>プログラム</a:t>
            </a:r>
            <a:r>
              <a:rPr lang="ja-JP" altLang="en-US" sz="2000" b="1" dirty="0">
                <a:solidFill>
                  <a:srgbClr val="595959"/>
                </a:solidFill>
              </a:rPr>
              <a:t>転送</a:t>
            </a:r>
            <a:r>
              <a:rPr lang="ja-JP" altLang="en-US" sz="2000" b="1" i="0" u="none" strike="noStrike" cap="none" dirty="0">
                <a:solidFill>
                  <a:srgbClr val="595959"/>
                </a:solidFill>
                <a:latin typeface="Arial"/>
                <a:ea typeface="Arial"/>
                <a:cs typeface="Arial"/>
                <a:sym typeface="Arial"/>
              </a:rPr>
              <a:t>上の注意点</a:t>
            </a:r>
            <a:endParaRPr lang="en-US" altLang="ja-JP" sz="20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endParaRPr lang="en-US" altLang="ja-JP" sz="7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r>
              <a:rPr lang="ja-JP" altLang="en-US" sz="1600" b="1" dirty="0">
                <a:solidFill>
                  <a:srgbClr val="595959"/>
                </a:solidFill>
              </a:rPr>
              <a:t>①</a:t>
            </a:r>
            <a:r>
              <a:rPr lang="en-US" altLang="ja-JP" sz="1600" b="1" dirty="0">
                <a:solidFill>
                  <a:srgbClr val="595959"/>
                </a:solidFill>
              </a:rPr>
              <a:t>PC</a:t>
            </a:r>
            <a:r>
              <a:rPr lang="ja-JP" altLang="en-US" sz="1600" b="1" dirty="0">
                <a:solidFill>
                  <a:srgbClr val="595959"/>
                </a:solidFill>
              </a:rPr>
              <a:t>でプログラムを転送するときは、基盤の電源を</a:t>
            </a:r>
            <a:r>
              <a:rPr lang="en-US" altLang="ja-JP" sz="1600" b="1" dirty="0">
                <a:solidFill>
                  <a:srgbClr val="595959"/>
                </a:solidFill>
              </a:rPr>
              <a:t>OFF</a:t>
            </a:r>
            <a:r>
              <a:rPr lang="ja-JP" altLang="en-US" sz="1600" b="1" dirty="0">
                <a:solidFill>
                  <a:srgbClr val="595959"/>
                </a:solidFill>
              </a:rPr>
              <a:t>にすること</a:t>
            </a:r>
            <a:endParaRPr lang="en-US" altLang="ja-JP" sz="1600" b="1" dirty="0">
              <a:solidFill>
                <a:srgbClr val="595959"/>
              </a:solidFill>
            </a:endParaRPr>
          </a:p>
          <a:p>
            <a:pPr marL="0" marR="0" lvl="0" indent="0" rtl="0">
              <a:lnSpc>
                <a:spcPct val="120000"/>
              </a:lnSpc>
              <a:spcBef>
                <a:spcPts val="0"/>
              </a:spcBef>
              <a:spcAft>
                <a:spcPts val="0"/>
              </a:spcAft>
              <a:buClr>
                <a:srgbClr val="000000"/>
              </a:buClr>
              <a:buSzPts val="1600"/>
              <a:buFont typeface="Arial"/>
              <a:buNone/>
            </a:pPr>
            <a:endParaRPr lang="en-US" altLang="ja-JP" sz="16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endParaRPr lang="en-US" altLang="ja-JP" sz="1600" b="1" dirty="0">
              <a:solidFill>
                <a:srgbClr val="595959"/>
              </a:solidFill>
            </a:endParaRPr>
          </a:p>
          <a:p>
            <a:pPr marL="0" marR="0" lvl="0" indent="0" rtl="0">
              <a:lnSpc>
                <a:spcPct val="120000"/>
              </a:lnSpc>
              <a:spcBef>
                <a:spcPts val="0"/>
              </a:spcBef>
              <a:spcAft>
                <a:spcPts val="0"/>
              </a:spcAft>
              <a:buClr>
                <a:srgbClr val="000000"/>
              </a:buClr>
              <a:buSzPts val="1600"/>
              <a:buFont typeface="Arial"/>
              <a:buNone/>
            </a:pPr>
            <a:endParaRPr lang="en-US" altLang="ja-JP" sz="16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endParaRPr lang="en-US" altLang="ja-JP" sz="1600" b="1" dirty="0">
              <a:solidFill>
                <a:srgbClr val="595959"/>
              </a:solidFill>
            </a:endParaRPr>
          </a:p>
          <a:p>
            <a:pPr marL="0" marR="0" lvl="0" indent="0" rtl="0">
              <a:lnSpc>
                <a:spcPct val="120000"/>
              </a:lnSpc>
              <a:spcBef>
                <a:spcPts val="0"/>
              </a:spcBef>
              <a:spcAft>
                <a:spcPts val="0"/>
              </a:spcAft>
              <a:buClr>
                <a:srgbClr val="000000"/>
              </a:buClr>
              <a:buSzPts val="1600"/>
              <a:buFont typeface="Arial"/>
              <a:buNone/>
            </a:pPr>
            <a:endParaRPr lang="en-US" altLang="ja-JP" sz="16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endParaRPr lang="en-US" altLang="ja-JP" sz="1600" b="1" dirty="0">
              <a:solidFill>
                <a:srgbClr val="595959"/>
              </a:solidFill>
            </a:endParaRPr>
          </a:p>
          <a:p>
            <a:pPr marL="0" marR="0" lvl="0" indent="0" rtl="0">
              <a:lnSpc>
                <a:spcPct val="120000"/>
              </a:lnSpc>
              <a:spcBef>
                <a:spcPts val="0"/>
              </a:spcBef>
              <a:spcAft>
                <a:spcPts val="0"/>
              </a:spcAft>
              <a:buClr>
                <a:srgbClr val="000000"/>
              </a:buClr>
              <a:buSzPts val="1600"/>
              <a:buFont typeface="Arial"/>
              <a:buNone/>
            </a:pPr>
            <a:endParaRPr lang="en-US" altLang="ja-JP" sz="16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endParaRPr lang="en-US" altLang="ja-JP" sz="1600" b="1" dirty="0">
              <a:solidFill>
                <a:srgbClr val="595959"/>
              </a:solidFill>
            </a:endParaRPr>
          </a:p>
          <a:p>
            <a:pPr marL="0" marR="0" lvl="0" indent="0" rtl="0">
              <a:lnSpc>
                <a:spcPct val="120000"/>
              </a:lnSpc>
              <a:spcBef>
                <a:spcPts val="0"/>
              </a:spcBef>
              <a:spcAft>
                <a:spcPts val="0"/>
              </a:spcAft>
              <a:buClr>
                <a:srgbClr val="000000"/>
              </a:buClr>
              <a:buSzPts val="1600"/>
              <a:buFont typeface="Arial"/>
              <a:buNone/>
            </a:pPr>
            <a:endParaRPr lang="en-US" altLang="ja-JP" sz="16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r>
              <a:rPr lang="ja-JP" altLang="en-US" sz="1600" b="1" dirty="0">
                <a:solidFill>
                  <a:srgbClr val="595959"/>
                </a:solidFill>
              </a:rPr>
              <a:t>②分別機を動かすときは、</a:t>
            </a:r>
            <a:r>
              <a:rPr lang="en-US" altLang="ja-JP" sz="1600" b="1" dirty="0">
                <a:solidFill>
                  <a:srgbClr val="595959"/>
                </a:solidFill>
              </a:rPr>
              <a:t>USB</a:t>
            </a:r>
            <a:r>
              <a:rPr lang="ja-JP" altLang="en-US" sz="1600" b="1" dirty="0">
                <a:solidFill>
                  <a:srgbClr val="595959"/>
                </a:solidFill>
              </a:rPr>
              <a:t>ケーブルを抜いてから電源を入れること</a:t>
            </a:r>
            <a:endParaRPr lang="en-US" altLang="ja-JP" sz="1600" b="1" i="0" u="none" strike="noStrike" cap="none" dirty="0">
              <a:solidFill>
                <a:srgbClr val="595959"/>
              </a:solidFill>
              <a:latin typeface="Arial"/>
              <a:ea typeface="Arial"/>
              <a:cs typeface="Arial"/>
              <a:sym typeface="Arial"/>
            </a:endParaRPr>
          </a:p>
        </p:txBody>
      </p:sp>
      <p:pic>
        <p:nvPicPr>
          <p:cNvPr id="1027" name="Picture 3">
            <a:extLst>
              <a:ext uri="{FF2B5EF4-FFF2-40B4-BE49-F238E27FC236}">
                <a16:creationId xmlns:a16="http://schemas.microsoft.com/office/drawing/2014/main" id="{D4C1808A-BFC9-40F2-B605-110408B037B6}"/>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5174556" y="4196858"/>
            <a:ext cx="2561446" cy="238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91EA9726-7A73-4F9A-BBA3-A971FBF8B7FA}"/>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bwMode="auto">
          <a:xfrm>
            <a:off x="841505" y="1267880"/>
            <a:ext cx="2565400" cy="240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917E0FE-8C1D-46A4-8E85-EAC6B44D318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41505" y="4196858"/>
            <a:ext cx="3787646" cy="23816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17078F8-3317-4110-BE71-2E1C9ADEA46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862267" y="1267880"/>
            <a:ext cx="3873735" cy="2406773"/>
          </a:xfrm>
          <a:prstGeom prst="rect">
            <a:avLst/>
          </a:prstGeom>
          <a:noFill/>
          <a:extLst>
            <a:ext uri="{909E8E84-426E-40DD-AFC4-6F175D3DCCD1}">
              <a14:hiddenFill xmlns:a14="http://schemas.microsoft.com/office/drawing/2010/main">
                <a:solidFill>
                  <a:srgbClr val="FFFFFF"/>
                </a:solidFill>
              </a14:hiddenFill>
            </a:ext>
          </a:extLst>
        </p:spPr>
      </p:pic>
      <p:sp>
        <p:nvSpPr>
          <p:cNvPr id="5" name="矢印: 下 4">
            <a:extLst>
              <a:ext uri="{FF2B5EF4-FFF2-40B4-BE49-F238E27FC236}">
                <a16:creationId xmlns:a16="http://schemas.microsoft.com/office/drawing/2014/main" id="{9D7ADEAD-88A9-447B-B9B6-453EB30700F9}"/>
              </a:ext>
            </a:extLst>
          </p:cNvPr>
          <p:cNvSpPr/>
          <p:nvPr/>
        </p:nvSpPr>
        <p:spPr>
          <a:xfrm>
            <a:off x="1189145" y="1854200"/>
            <a:ext cx="287839" cy="377274"/>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6FA21DF-38D4-452F-A755-0BC7F0F8AFCD}"/>
              </a:ext>
            </a:extLst>
          </p:cNvPr>
          <p:cNvSpPr txBox="1"/>
          <p:nvPr/>
        </p:nvSpPr>
        <p:spPr>
          <a:xfrm>
            <a:off x="1061996" y="1546423"/>
            <a:ext cx="542136" cy="307777"/>
          </a:xfrm>
          <a:prstGeom prst="rect">
            <a:avLst/>
          </a:prstGeom>
          <a:noFill/>
        </p:spPr>
        <p:txBody>
          <a:bodyPr wrap="none" rtlCol="0">
            <a:spAutoFit/>
          </a:bodyPr>
          <a:lstStyle/>
          <a:p>
            <a:r>
              <a:rPr kumimoji="1" lang="en-US" altLang="ja-JP" b="1" dirty="0">
                <a:solidFill>
                  <a:srgbClr val="FFFF00"/>
                </a:solidFill>
              </a:rPr>
              <a:t>OFF</a:t>
            </a:r>
            <a:endParaRPr kumimoji="1" lang="ja-JP" altLang="en-US" b="1" dirty="0">
              <a:solidFill>
                <a:srgbClr val="FFFF00"/>
              </a:solidFill>
            </a:endParaRPr>
          </a:p>
        </p:txBody>
      </p:sp>
      <p:sp>
        <p:nvSpPr>
          <p:cNvPr id="7" name="矢印: 右 6">
            <a:extLst>
              <a:ext uri="{FF2B5EF4-FFF2-40B4-BE49-F238E27FC236}">
                <a16:creationId xmlns:a16="http://schemas.microsoft.com/office/drawing/2014/main" id="{8D261F2E-9980-4C80-8472-465D604B697D}"/>
              </a:ext>
            </a:extLst>
          </p:cNvPr>
          <p:cNvSpPr/>
          <p:nvPr/>
        </p:nvSpPr>
        <p:spPr>
          <a:xfrm rot="20095307">
            <a:off x="6000588" y="2705596"/>
            <a:ext cx="506300" cy="31762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14" name="テキスト ボックス 13">
            <a:extLst>
              <a:ext uri="{FF2B5EF4-FFF2-40B4-BE49-F238E27FC236}">
                <a16:creationId xmlns:a16="http://schemas.microsoft.com/office/drawing/2014/main" id="{7A5A4D65-4C7C-4765-BCE6-74C5D26753BC}"/>
              </a:ext>
            </a:extLst>
          </p:cNvPr>
          <p:cNvSpPr txBox="1"/>
          <p:nvPr/>
        </p:nvSpPr>
        <p:spPr>
          <a:xfrm>
            <a:off x="5848017" y="3068876"/>
            <a:ext cx="869149" cy="307777"/>
          </a:xfrm>
          <a:prstGeom prst="rect">
            <a:avLst/>
          </a:prstGeom>
          <a:noFill/>
        </p:spPr>
        <p:txBody>
          <a:bodyPr wrap="none" rtlCol="0">
            <a:spAutoFit/>
          </a:bodyPr>
          <a:lstStyle/>
          <a:p>
            <a:r>
              <a:rPr kumimoji="1" lang="en-US" altLang="ja-JP" b="1" dirty="0">
                <a:solidFill>
                  <a:srgbClr val="FFFF00"/>
                </a:solidFill>
              </a:rPr>
              <a:t>connect</a:t>
            </a:r>
            <a:endParaRPr kumimoji="1" lang="ja-JP" altLang="en-US" b="1" dirty="0">
              <a:solidFill>
                <a:srgbClr val="FFFF00"/>
              </a:solidFill>
            </a:endParaRPr>
          </a:p>
        </p:txBody>
      </p:sp>
      <p:sp>
        <p:nvSpPr>
          <p:cNvPr id="9" name="テキスト ボックス 8">
            <a:extLst>
              <a:ext uri="{FF2B5EF4-FFF2-40B4-BE49-F238E27FC236}">
                <a16:creationId xmlns:a16="http://schemas.microsoft.com/office/drawing/2014/main" id="{AEFBE0FD-2806-45A8-9057-32F16172F438}"/>
              </a:ext>
            </a:extLst>
          </p:cNvPr>
          <p:cNvSpPr txBox="1"/>
          <p:nvPr/>
        </p:nvSpPr>
        <p:spPr>
          <a:xfrm>
            <a:off x="8507375" y="2307691"/>
            <a:ext cx="800219" cy="461665"/>
          </a:xfrm>
          <a:prstGeom prst="rect">
            <a:avLst/>
          </a:prstGeom>
          <a:noFill/>
        </p:spPr>
        <p:txBody>
          <a:bodyPr wrap="none" rtlCol="0">
            <a:spAutoFit/>
          </a:bodyPr>
          <a:lstStyle/>
          <a:p>
            <a:r>
              <a:rPr kumimoji="1" lang="ja-JP" altLang="en-US" sz="2400" b="1" dirty="0">
                <a:solidFill>
                  <a:srgbClr val="1E4E79"/>
                </a:solidFill>
              </a:rPr>
              <a:t>転送</a:t>
            </a:r>
          </a:p>
        </p:txBody>
      </p:sp>
      <p:sp>
        <p:nvSpPr>
          <p:cNvPr id="18" name="矢印: 右 17">
            <a:extLst>
              <a:ext uri="{FF2B5EF4-FFF2-40B4-BE49-F238E27FC236}">
                <a16:creationId xmlns:a16="http://schemas.microsoft.com/office/drawing/2014/main" id="{04B721F0-FCB7-4EB4-BCB1-7475E062C224}"/>
              </a:ext>
            </a:extLst>
          </p:cNvPr>
          <p:cNvSpPr/>
          <p:nvPr/>
        </p:nvSpPr>
        <p:spPr>
          <a:xfrm rot="8537212">
            <a:off x="2622388" y="5423698"/>
            <a:ext cx="506300" cy="31762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19" name="テキスト ボックス 18">
            <a:extLst>
              <a:ext uri="{FF2B5EF4-FFF2-40B4-BE49-F238E27FC236}">
                <a16:creationId xmlns:a16="http://schemas.microsoft.com/office/drawing/2014/main" id="{1FD3CC7C-92AC-42A2-BA8E-0912395CD3AA}"/>
              </a:ext>
            </a:extLst>
          </p:cNvPr>
          <p:cNvSpPr txBox="1"/>
          <p:nvPr/>
        </p:nvSpPr>
        <p:spPr>
          <a:xfrm>
            <a:off x="2469817" y="5786978"/>
            <a:ext cx="1127232" cy="307777"/>
          </a:xfrm>
          <a:prstGeom prst="rect">
            <a:avLst/>
          </a:prstGeom>
          <a:noFill/>
        </p:spPr>
        <p:txBody>
          <a:bodyPr wrap="none" rtlCol="0">
            <a:spAutoFit/>
          </a:bodyPr>
          <a:lstStyle/>
          <a:p>
            <a:r>
              <a:rPr kumimoji="1" lang="en-US" altLang="ja-JP" b="1" dirty="0">
                <a:solidFill>
                  <a:srgbClr val="FFFF00"/>
                </a:solidFill>
              </a:rPr>
              <a:t>disconnect</a:t>
            </a:r>
            <a:endParaRPr kumimoji="1" lang="ja-JP" altLang="en-US" b="1" dirty="0">
              <a:solidFill>
                <a:srgbClr val="FFFF00"/>
              </a:solidFill>
            </a:endParaRPr>
          </a:p>
        </p:txBody>
      </p:sp>
      <p:sp>
        <p:nvSpPr>
          <p:cNvPr id="21" name="矢印: 下 20">
            <a:extLst>
              <a:ext uri="{FF2B5EF4-FFF2-40B4-BE49-F238E27FC236}">
                <a16:creationId xmlns:a16="http://schemas.microsoft.com/office/drawing/2014/main" id="{6A0914F5-646E-4D55-A7F8-F92184A1C852}"/>
              </a:ext>
            </a:extLst>
          </p:cNvPr>
          <p:cNvSpPr/>
          <p:nvPr/>
        </p:nvSpPr>
        <p:spPr>
          <a:xfrm rot="10800000">
            <a:off x="5500989" y="5302022"/>
            <a:ext cx="287839" cy="377274"/>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EE2DF0A-5C8C-4921-BA6A-A981B2755C83}"/>
              </a:ext>
            </a:extLst>
          </p:cNvPr>
          <p:cNvSpPr txBox="1"/>
          <p:nvPr/>
        </p:nvSpPr>
        <p:spPr>
          <a:xfrm>
            <a:off x="5415002" y="5700116"/>
            <a:ext cx="453970" cy="307777"/>
          </a:xfrm>
          <a:prstGeom prst="rect">
            <a:avLst/>
          </a:prstGeom>
          <a:noFill/>
        </p:spPr>
        <p:txBody>
          <a:bodyPr wrap="none" rtlCol="0">
            <a:spAutoFit/>
          </a:bodyPr>
          <a:lstStyle/>
          <a:p>
            <a:r>
              <a:rPr kumimoji="1" lang="en-US" altLang="ja-JP" b="1" dirty="0">
                <a:solidFill>
                  <a:srgbClr val="FFFF00"/>
                </a:solidFill>
              </a:rPr>
              <a:t>ON</a:t>
            </a:r>
            <a:endParaRPr kumimoji="1" lang="ja-JP" altLang="en-US" b="1" dirty="0">
              <a:solidFill>
                <a:srgbClr val="FFFF00"/>
              </a:solidFill>
            </a:endParaRPr>
          </a:p>
        </p:txBody>
      </p:sp>
      <p:sp>
        <p:nvSpPr>
          <p:cNvPr id="24" name="テキスト ボックス 23">
            <a:extLst>
              <a:ext uri="{FF2B5EF4-FFF2-40B4-BE49-F238E27FC236}">
                <a16:creationId xmlns:a16="http://schemas.microsoft.com/office/drawing/2014/main" id="{CD0CFB17-445D-4119-8DE7-A4DBB2AC24A7}"/>
              </a:ext>
            </a:extLst>
          </p:cNvPr>
          <p:cNvSpPr txBox="1"/>
          <p:nvPr/>
        </p:nvSpPr>
        <p:spPr>
          <a:xfrm>
            <a:off x="8507374" y="5120846"/>
            <a:ext cx="800219" cy="461665"/>
          </a:xfrm>
          <a:prstGeom prst="rect">
            <a:avLst/>
          </a:prstGeom>
          <a:noFill/>
        </p:spPr>
        <p:txBody>
          <a:bodyPr wrap="none" rtlCol="0">
            <a:spAutoFit/>
          </a:bodyPr>
          <a:lstStyle/>
          <a:p>
            <a:r>
              <a:rPr kumimoji="1" lang="ja-JP" altLang="en-US" sz="2400" b="1" dirty="0">
                <a:solidFill>
                  <a:srgbClr val="1E4E79"/>
                </a:solidFill>
              </a:rPr>
              <a:t>分別</a:t>
            </a:r>
          </a:p>
        </p:txBody>
      </p:sp>
      <p:cxnSp>
        <p:nvCxnSpPr>
          <p:cNvPr id="11" name="直線コネクタ 10">
            <a:extLst>
              <a:ext uri="{FF2B5EF4-FFF2-40B4-BE49-F238E27FC236}">
                <a16:creationId xmlns:a16="http://schemas.microsoft.com/office/drawing/2014/main" id="{CE0B25E7-F865-4515-B896-90004A846988}"/>
              </a:ext>
            </a:extLst>
          </p:cNvPr>
          <p:cNvCxnSpPr>
            <a:cxnSpLocks/>
          </p:cNvCxnSpPr>
          <p:nvPr/>
        </p:nvCxnSpPr>
        <p:spPr>
          <a:xfrm>
            <a:off x="296100" y="3776133"/>
            <a:ext cx="9313800" cy="0"/>
          </a:xfrm>
          <a:prstGeom prst="line">
            <a:avLst/>
          </a:prstGeom>
          <a:ln w="285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Google Shape;438;p17">
            <a:extLst>
              <a:ext uri="{FF2B5EF4-FFF2-40B4-BE49-F238E27FC236}">
                <a16:creationId xmlns:a16="http://schemas.microsoft.com/office/drawing/2014/main" id="{2545D8A0-ADF3-499D-8E54-50A1A4ACB2B5}"/>
              </a:ext>
            </a:extLst>
          </p:cNvPr>
          <p:cNvSpPr/>
          <p:nvPr/>
        </p:nvSpPr>
        <p:spPr>
          <a:xfrm rot="5400000">
            <a:off x="3420261" y="2409178"/>
            <a:ext cx="428649" cy="124176"/>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438;p17">
            <a:extLst>
              <a:ext uri="{FF2B5EF4-FFF2-40B4-BE49-F238E27FC236}">
                <a16:creationId xmlns:a16="http://schemas.microsoft.com/office/drawing/2014/main" id="{40712F66-974C-4239-885E-BC637BC62F50}"/>
              </a:ext>
            </a:extLst>
          </p:cNvPr>
          <p:cNvSpPr/>
          <p:nvPr/>
        </p:nvSpPr>
        <p:spPr>
          <a:xfrm rot="5400000">
            <a:off x="8004800" y="2409178"/>
            <a:ext cx="428649" cy="124176"/>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438;p17">
            <a:extLst>
              <a:ext uri="{FF2B5EF4-FFF2-40B4-BE49-F238E27FC236}">
                <a16:creationId xmlns:a16="http://schemas.microsoft.com/office/drawing/2014/main" id="{52ACC2AE-63A9-4A10-A354-E22D596DB239}"/>
              </a:ext>
            </a:extLst>
          </p:cNvPr>
          <p:cNvSpPr/>
          <p:nvPr/>
        </p:nvSpPr>
        <p:spPr>
          <a:xfrm rot="5400000">
            <a:off x="8004800" y="5325618"/>
            <a:ext cx="428649" cy="124176"/>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438;p17">
            <a:extLst>
              <a:ext uri="{FF2B5EF4-FFF2-40B4-BE49-F238E27FC236}">
                <a16:creationId xmlns:a16="http://schemas.microsoft.com/office/drawing/2014/main" id="{69B05ACA-0793-4D87-9652-4DA09B313508}"/>
              </a:ext>
            </a:extLst>
          </p:cNvPr>
          <p:cNvSpPr/>
          <p:nvPr/>
        </p:nvSpPr>
        <p:spPr>
          <a:xfrm rot="5400000">
            <a:off x="4703075" y="5325618"/>
            <a:ext cx="428649" cy="124176"/>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403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2;p21">
            <a:extLst>
              <a:ext uri="{FF2B5EF4-FFF2-40B4-BE49-F238E27FC236}">
                <a16:creationId xmlns:a16="http://schemas.microsoft.com/office/drawing/2014/main" id="{C7C942B4-EFCE-4957-B91C-597DB1914CB9}"/>
              </a:ext>
            </a:extLst>
          </p:cNvPr>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③プログラムの作成</a:t>
            </a:r>
            <a:endParaRPr sz="1400" b="0" i="0" u="none" strike="noStrike" cap="none" dirty="0">
              <a:solidFill>
                <a:srgbClr val="000000"/>
              </a:solidFill>
              <a:latin typeface="Arial"/>
              <a:ea typeface="Arial"/>
              <a:cs typeface="Arial"/>
              <a:sym typeface="Arial"/>
            </a:endParaRPr>
          </a:p>
        </p:txBody>
      </p:sp>
      <p:sp>
        <p:nvSpPr>
          <p:cNvPr id="3" name="Google Shape;637;p21">
            <a:extLst>
              <a:ext uri="{FF2B5EF4-FFF2-40B4-BE49-F238E27FC236}">
                <a16:creationId xmlns:a16="http://schemas.microsoft.com/office/drawing/2014/main" id="{3CFEB85C-AEDA-4E2A-BC2D-5DAB89217ADA}"/>
              </a:ext>
            </a:extLst>
          </p:cNvPr>
          <p:cNvSpPr txBox="1"/>
          <p:nvPr/>
        </p:nvSpPr>
        <p:spPr>
          <a:xfrm>
            <a:off x="3603367" y="727719"/>
            <a:ext cx="5811976" cy="1643486"/>
          </a:xfrm>
          <a:prstGeom prst="rect">
            <a:avLst/>
          </a:prstGeom>
          <a:noFill/>
          <a:ln>
            <a:noFill/>
          </a:ln>
        </p:spPr>
        <p:txBody>
          <a:bodyPr spcFirstLastPara="1" wrap="square" lIns="91425" tIns="45700" rIns="91425" bIns="45700" anchor="t" anchorCtr="0">
            <a:spAutoFit/>
          </a:bodyPr>
          <a:lstStyle/>
          <a:p>
            <a:pPr>
              <a:lnSpc>
                <a:spcPct val="120000"/>
              </a:lnSpc>
              <a:buSzPts val="1600"/>
            </a:pPr>
            <a:r>
              <a:rPr lang="ja-JP" altLang="en-US" sz="2000" b="1" i="0" u="none" strike="noStrike" cap="none" dirty="0">
                <a:solidFill>
                  <a:srgbClr val="595959"/>
                </a:solidFill>
                <a:latin typeface="Arial"/>
                <a:ea typeface="Arial"/>
                <a:cs typeface="Arial"/>
                <a:sym typeface="Arial"/>
              </a:rPr>
              <a:t>原点調整</a:t>
            </a:r>
            <a:endParaRPr lang="en-US" altLang="ja-JP" sz="2000" b="1" i="0" u="none" strike="noStrike" cap="none" dirty="0">
              <a:solidFill>
                <a:srgbClr val="595959"/>
              </a:solidFill>
              <a:latin typeface="Arial"/>
              <a:ea typeface="Arial"/>
              <a:cs typeface="Arial"/>
              <a:sym typeface="Arial"/>
            </a:endParaRPr>
          </a:p>
          <a:p>
            <a:pPr>
              <a:lnSpc>
                <a:spcPct val="120000"/>
              </a:lnSpc>
              <a:buSzPts val="1600"/>
            </a:pPr>
            <a:endParaRPr lang="en-US" altLang="ja-JP" sz="1600" b="1" dirty="0">
              <a:solidFill>
                <a:srgbClr val="595959"/>
              </a:solidFill>
            </a:endParaRPr>
          </a:p>
          <a:p>
            <a:pPr>
              <a:lnSpc>
                <a:spcPct val="120000"/>
              </a:lnSpc>
              <a:buSzPts val="1600"/>
            </a:pPr>
            <a:r>
              <a:rPr lang="ja-JP" altLang="en-US" sz="1600" b="1" i="0" u="none" strike="noStrike" cap="none" dirty="0">
                <a:solidFill>
                  <a:srgbClr val="595959"/>
                </a:solidFill>
                <a:latin typeface="Arial"/>
                <a:ea typeface="Arial"/>
                <a:cs typeface="Arial"/>
                <a:sym typeface="Arial"/>
              </a:rPr>
              <a:t>まずは</a:t>
            </a:r>
            <a:r>
              <a:rPr lang="en-US" altLang="ja-JP" sz="1600" b="1" i="0" u="none" strike="noStrike" cap="none" dirty="0">
                <a:solidFill>
                  <a:srgbClr val="595959"/>
                </a:solidFill>
                <a:latin typeface="Arial"/>
                <a:ea typeface="Arial"/>
                <a:cs typeface="Arial"/>
                <a:sym typeface="Arial"/>
              </a:rPr>
              <a:t>0</a:t>
            </a:r>
            <a:r>
              <a:rPr lang="ja-JP" altLang="en-US" sz="1600" b="1" i="0" u="none" strike="noStrike" cap="none" dirty="0">
                <a:solidFill>
                  <a:srgbClr val="595959"/>
                </a:solidFill>
                <a:latin typeface="Arial"/>
                <a:ea typeface="Arial"/>
                <a:cs typeface="Arial"/>
                <a:sym typeface="Arial"/>
              </a:rPr>
              <a:t>度調整プログラムを作成しよう。</a:t>
            </a:r>
            <a:endParaRPr lang="en-US" altLang="ja-JP" sz="1600" b="1" i="0" u="none" strike="noStrike" cap="none" dirty="0">
              <a:solidFill>
                <a:srgbClr val="595959"/>
              </a:solidFill>
              <a:latin typeface="Arial"/>
              <a:ea typeface="Arial"/>
              <a:cs typeface="Arial"/>
              <a:sym typeface="Arial"/>
            </a:endParaRPr>
          </a:p>
          <a:p>
            <a:pPr>
              <a:lnSpc>
                <a:spcPct val="120000"/>
              </a:lnSpc>
              <a:buSzPts val="1600"/>
            </a:pPr>
            <a:r>
              <a:rPr lang="ja-JP" altLang="en-US" sz="1600" b="1" i="0" u="none" strike="noStrike" cap="none" dirty="0">
                <a:solidFill>
                  <a:srgbClr val="595959"/>
                </a:solidFill>
                <a:latin typeface="Arial"/>
                <a:ea typeface="Arial"/>
                <a:cs typeface="Arial"/>
                <a:sym typeface="Arial"/>
              </a:rPr>
              <a:t>右のプログラムを作成し、</a:t>
            </a:r>
            <a:r>
              <a:rPr lang="en-US" altLang="ja-JP" sz="1600" b="1" i="0" u="none" strike="noStrike" cap="none" dirty="0" err="1">
                <a:solidFill>
                  <a:srgbClr val="595959"/>
                </a:solidFill>
                <a:latin typeface="Arial"/>
                <a:ea typeface="Arial"/>
                <a:cs typeface="Arial"/>
                <a:sym typeface="Arial"/>
              </a:rPr>
              <a:t>micro:bit</a:t>
            </a:r>
            <a:r>
              <a:rPr lang="ja-JP" altLang="en-US" sz="1600" b="1" i="0" u="none" strike="noStrike" cap="none" dirty="0">
                <a:solidFill>
                  <a:srgbClr val="595959"/>
                </a:solidFill>
                <a:latin typeface="Arial"/>
                <a:ea typeface="Arial"/>
                <a:cs typeface="Arial"/>
                <a:sym typeface="Arial"/>
              </a:rPr>
              <a:t>に転送しよう。</a:t>
            </a:r>
            <a:endParaRPr lang="en-US" altLang="ja-JP" sz="16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endParaRPr lang="en-US" altLang="ja-JP" sz="1600" b="1" i="0" u="none" strike="noStrike" cap="none" dirty="0">
              <a:solidFill>
                <a:srgbClr val="595959"/>
              </a:solidFill>
              <a:latin typeface="Arial"/>
              <a:ea typeface="Arial"/>
              <a:cs typeface="Arial"/>
              <a:sym typeface="Arial"/>
            </a:endParaRPr>
          </a:p>
        </p:txBody>
      </p:sp>
      <p:sp>
        <p:nvSpPr>
          <p:cNvPr id="8" name="Google Shape;680;p22">
            <a:extLst>
              <a:ext uri="{FF2B5EF4-FFF2-40B4-BE49-F238E27FC236}">
                <a16:creationId xmlns:a16="http://schemas.microsoft.com/office/drawing/2014/main" id="{9417B6CE-3619-4A9F-8EC9-E08205058626}"/>
              </a:ext>
            </a:extLst>
          </p:cNvPr>
          <p:cNvSpPr/>
          <p:nvPr/>
        </p:nvSpPr>
        <p:spPr>
          <a:xfrm>
            <a:off x="250971" y="2794812"/>
            <a:ext cx="9404058" cy="3456264"/>
          </a:xfrm>
          <a:prstGeom prst="rect">
            <a:avLst/>
          </a:prstGeom>
          <a:solidFill>
            <a:srgbClr val="ECF0F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682;p22">
            <a:extLst>
              <a:ext uri="{FF2B5EF4-FFF2-40B4-BE49-F238E27FC236}">
                <a16:creationId xmlns:a16="http://schemas.microsoft.com/office/drawing/2014/main" id="{6BB887E5-A258-45F8-87FC-0A49CF5DC17B}"/>
              </a:ext>
            </a:extLst>
          </p:cNvPr>
          <p:cNvSpPr txBox="1"/>
          <p:nvPr/>
        </p:nvSpPr>
        <p:spPr>
          <a:xfrm>
            <a:off x="5032227" y="3019166"/>
            <a:ext cx="449353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1F4E79"/>
                </a:solidFill>
                <a:latin typeface="Arial"/>
                <a:ea typeface="Arial"/>
                <a:cs typeface="Arial"/>
                <a:sym typeface="Arial"/>
              </a:rPr>
              <a:t>ダウンロードボタンを押してプログラムを転送</a:t>
            </a:r>
            <a:endParaRPr sz="1600" b="1" i="0" u="none" strike="noStrike" cap="none" dirty="0">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rgbClr val="1F4E79"/>
                </a:solidFill>
                <a:latin typeface="Arial"/>
                <a:ea typeface="Arial"/>
                <a:cs typeface="Arial"/>
                <a:sym typeface="Arial"/>
              </a:rPr>
              <a:t>無線接続の場合</a:t>
            </a:r>
            <a:r>
              <a:rPr lang="ja-JP" sz="1200" b="1" i="0" u="none" strike="noStrike" cap="none">
                <a:solidFill>
                  <a:srgbClr val="1F4E79"/>
                </a:solidFill>
                <a:latin typeface="Arial"/>
                <a:ea typeface="Arial"/>
                <a:cs typeface="Arial"/>
                <a:sym typeface="Arial"/>
              </a:rPr>
              <a:t>は</a:t>
            </a:r>
            <a:r>
              <a:rPr lang="en-US" altLang="ja-JP" sz="1200" b="1" i="0" u="none" strike="noStrike" cap="none" dirty="0">
                <a:solidFill>
                  <a:srgbClr val="1F4E79"/>
                </a:solidFill>
                <a:latin typeface="Arial"/>
                <a:ea typeface="Arial"/>
                <a:cs typeface="Arial"/>
                <a:sym typeface="Arial"/>
              </a:rPr>
              <a:t>28</a:t>
            </a:r>
            <a:r>
              <a:rPr lang="ja-JP" sz="1200" b="1" i="0" u="none" strike="noStrike" cap="none">
                <a:solidFill>
                  <a:srgbClr val="1F4E79"/>
                </a:solidFill>
                <a:latin typeface="Arial"/>
                <a:ea typeface="Arial"/>
                <a:cs typeface="Arial"/>
                <a:sym typeface="Arial"/>
              </a:rPr>
              <a:t>ページ</a:t>
            </a:r>
            <a:r>
              <a:rPr lang="ja-JP" sz="1200" b="1" i="0" u="none" strike="noStrike" cap="none" dirty="0">
                <a:solidFill>
                  <a:srgbClr val="1F4E79"/>
                </a:solidFill>
                <a:latin typeface="Arial"/>
                <a:ea typeface="Arial"/>
                <a:cs typeface="Arial"/>
                <a:sym typeface="Arial"/>
              </a:rPr>
              <a:t>を参照</a:t>
            </a:r>
            <a:endParaRPr sz="1200" b="1" i="0" u="none" strike="noStrike" cap="none" dirty="0">
              <a:solidFill>
                <a:srgbClr val="1F4E79"/>
              </a:solidFill>
              <a:latin typeface="Arial"/>
              <a:ea typeface="Arial"/>
              <a:cs typeface="Arial"/>
              <a:sym typeface="Arial"/>
            </a:endParaRPr>
          </a:p>
        </p:txBody>
      </p:sp>
      <p:pic>
        <p:nvPicPr>
          <p:cNvPr id="10" name="Google Shape;683;p22">
            <a:extLst>
              <a:ext uri="{FF2B5EF4-FFF2-40B4-BE49-F238E27FC236}">
                <a16:creationId xmlns:a16="http://schemas.microsoft.com/office/drawing/2014/main" id="{11B126FB-1106-42B1-BE5C-2552FE5AE889}"/>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142649" y="3602505"/>
            <a:ext cx="4272694" cy="2304977"/>
          </a:xfrm>
          <a:prstGeom prst="rect">
            <a:avLst/>
          </a:prstGeom>
          <a:solidFill>
            <a:srgbClr val="8296B0"/>
          </a:solidFill>
          <a:ln w="9525" cap="flat" cmpd="sng">
            <a:solidFill>
              <a:srgbClr val="0070C0"/>
            </a:solidFill>
            <a:prstDash val="solid"/>
            <a:round/>
            <a:headEnd type="none" w="sm" len="sm"/>
            <a:tailEnd type="none" w="sm" len="sm"/>
          </a:ln>
        </p:spPr>
      </p:pic>
      <p:sp>
        <p:nvSpPr>
          <p:cNvPr id="11" name="Google Shape;684;p22">
            <a:extLst>
              <a:ext uri="{FF2B5EF4-FFF2-40B4-BE49-F238E27FC236}">
                <a16:creationId xmlns:a16="http://schemas.microsoft.com/office/drawing/2014/main" id="{3698AB28-9401-4E83-AB8F-128CB66E40C2}"/>
              </a:ext>
            </a:extLst>
          </p:cNvPr>
          <p:cNvSpPr txBox="1"/>
          <p:nvPr/>
        </p:nvSpPr>
        <p:spPr>
          <a:xfrm>
            <a:off x="650109" y="3167477"/>
            <a:ext cx="3368935"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1F4E79"/>
                </a:solidFill>
                <a:latin typeface="Arial"/>
                <a:ea typeface="Arial"/>
                <a:cs typeface="Arial"/>
                <a:sym typeface="Arial"/>
              </a:rPr>
              <a:t>PCとmicro:bitを</a:t>
            </a:r>
            <a:endParaRPr lang="en-US" altLang="ja-JP" sz="1600" b="1" i="0" u="none" strike="noStrike" cap="none" dirty="0">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1F4E79"/>
                </a:solidFill>
                <a:latin typeface="Arial"/>
                <a:ea typeface="Arial"/>
                <a:cs typeface="Arial"/>
                <a:sym typeface="Arial"/>
              </a:rPr>
              <a:t>USBケーブルで接続</a:t>
            </a:r>
            <a:endParaRPr sz="1600" b="1" i="0" u="none" strike="noStrike" cap="none" dirty="0">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altLang="en-US" sz="1200" b="1" i="0" u="none" strike="noStrike" cap="none" dirty="0">
                <a:solidFill>
                  <a:srgbClr val="1F4E79"/>
                </a:solidFill>
                <a:latin typeface="Arial"/>
                <a:ea typeface="Arial"/>
                <a:cs typeface="Arial"/>
                <a:sym typeface="Arial"/>
              </a:rPr>
              <a:t>タブレット</a:t>
            </a:r>
            <a:r>
              <a:rPr lang="ja-JP" sz="1200" b="1" i="0" u="none" strike="noStrike" cap="none" dirty="0">
                <a:solidFill>
                  <a:srgbClr val="1F4E79"/>
                </a:solidFill>
                <a:latin typeface="Arial"/>
                <a:ea typeface="Arial"/>
                <a:cs typeface="Arial"/>
                <a:sym typeface="Arial"/>
              </a:rPr>
              <a:t>の</a:t>
            </a:r>
            <a:r>
              <a:rPr lang="ja-JP" sz="1200" b="1" i="0" u="none" strike="noStrike" cap="none">
                <a:solidFill>
                  <a:srgbClr val="1F4E79"/>
                </a:solidFill>
                <a:latin typeface="Arial"/>
                <a:ea typeface="Arial"/>
                <a:cs typeface="Arial"/>
                <a:sym typeface="Arial"/>
              </a:rPr>
              <a:t>場合は</a:t>
            </a:r>
            <a:r>
              <a:rPr lang="en-US" altLang="ja-JP" sz="1200" b="1" i="0" u="none" strike="noStrike" cap="none" dirty="0">
                <a:solidFill>
                  <a:srgbClr val="1F4E79"/>
                </a:solidFill>
                <a:latin typeface="Arial"/>
                <a:ea typeface="Arial"/>
                <a:cs typeface="Arial"/>
                <a:sym typeface="Arial"/>
              </a:rPr>
              <a:t>28,29</a:t>
            </a:r>
            <a:r>
              <a:rPr lang="ja-JP" sz="1200" b="1" i="0" u="none" strike="noStrike" cap="none">
                <a:solidFill>
                  <a:srgbClr val="1F4E79"/>
                </a:solidFill>
                <a:latin typeface="Arial"/>
                <a:ea typeface="Arial"/>
                <a:cs typeface="Arial"/>
                <a:sym typeface="Arial"/>
              </a:rPr>
              <a:t>ー</a:t>
            </a:r>
            <a:r>
              <a:rPr lang="ja-JP" sz="1200" b="1" i="0" u="none" strike="noStrike" cap="none" dirty="0">
                <a:solidFill>
                  <a:srgbClr val="1F4E79"/>
                </a:solidFill>
                <a:latin typeface="Arial"/>
                <a:ea typeface="Arial"/>
                <a:cs typeface="Arial"/>
                <a:sym typeface="Arial"/>
              </a:rPr>
              <a:t>ジ</a:t>
            </a:r>
            <a:r>
              <a:rPr lang="ja-JP" altLang="en-US" sz="1200" b="1" i="0" u="none" strike="noStrike" cap="none" dirty="0">
                <a:solidFill>
                  <a:srgbClr val="1F4E79"/>
                </a:solidFill>
                <a:latin typeface="Arial"/>
                <a:ea typeface="Arial"/>
                <a:cs typeface="Arial"/>
                <a:sym typeface="Arial"/>
              </a:rPr>
              <a:t>を</a:t>
            </a:r>
            <a:r>
              <a:rPr lang="ja-JP" sz="1200" b="1" i="0" u="none" strike="noStrike" cap="none" dirty="0">
                <a:solidFill>
                  <a:srgbClr val="1F4E79"/>
                </a:solidFill>
                <a:latin typeface="Arial"/>
                <a:ea typeface="Arial"/>
                <a:cs typeface="Arial"/>
                <a:sym typeface="Arial"/>
              </a:rPr>
              <a:t>参照</a:t>
            </a:r>
            <a:endParaRPr sz="1200" b="1" i="0" u="none" strike="noStrike" cap="none" dirty="0">
              <a:solidFill>
                <a:srgbClr val="1F4E79"/>
              </a:solidFill>
              <a:latin typeface="Arial"/>
              <a:ea typeface="Arial"/>
              <a:cs typeface="Arial"/>
              <a:sym typeface="Arial"/>
            </a:endParaRPr>
          </a:p>
        </p:txBody>
      </p:sp>
      <p:sp>
        <p:nvSpPr>
          <p:cNvPr id="13" name="Google Shape;686;p22">
            <a:extLst>
              <a:ext uri="{FF2B5EF4-FFF2-40B4-BE49-F238E27FC236}">
                <a16:creationId xmlns:a16="http://schemas.microsoft.com/office/drawing/2014/main" id="{7FCBFC62-DA98-4771-A117-0EDC061A1206}"/>
              </a:ext>
            </a:extLst>
          </p:cNvPr>
          <p:cNvSpPr/>
          <p:nvPr/>
        </p:nvSpPr>
        <p:spPr>
          <a:xfrm>
            <a:off x="4953000" y="5683425"/>
            <a:ext cx="1226638" cy="317792"/>
          </a:xfrm>
          <a:prstGeom prst="rect">
            <a:avLst/>
          </a:prstGeom>
          <a:noFill/>
          <a:ln w="5715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14" name="Google Shape;691;p22">
            <a:extLst>
              <a:ext uri="{FF2B5EF4-FFF2-40B4-BE49-F238E27FC236}">
                <a16:creationId xmlns:a16="http://schemas.microsoft.com/office/drawing/2014/main" id="{5A0849D5-A342-439F-A5F0-FA3136BB54F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40244" y="5123887"/>
            <a:ext cx="877330" cy="877330"/>
          </a:xfrm>
          <a:prstGeom prst="rect">
            <a:avLst/>
          </a:prstGeom>
          <a:noFill/>
          <a:ln>
            <a:noFill/>
          </a:ln>
        </p:spPr>
      </p:pic>
      <p:pic>
        <p:nvPicPr>
          <p:cNvPr id="15" name="Google Shape;692;p22">
            <a:extLst>
              <a:ext uri="{FF2B5EF4-FFF2-40B4-BE49-F238E27FC236}">
                <a16:creationId xmlns:a16="http://schemas.microsoft.com/office/drawing/2014/main" id="{B43C6E35-B040-43FA-9844-4D0C1C83144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0701" y="4035154"/>
            <a:ext cx="1825324" cy="1747317"/>
          </a:xfrm>
          <a:prstGeom prst="rect">
            <a:avLst/>
          </a:prstGeom>
          <a:noFill/>
          <a:ln>
            <a:noFill/>
          </a:ln>
        </p:spPr>
      </p:pic>
      <p:sp>
        <p:nvSpPr>
          <p:cNvPr id="29" name="Google Shape;684;p22">
            <a:extLst>
              <a:ext uri="{FF2B5EF4-FFF2-40B4-BE49-F238E27FC236}">
                <a16:creationId xmlns:a16="http://schemas.microsoft.com/office/drawing/2014/main" id="{DB5820CF-141C-4486-8315-BA9E5FC07D05}"/>
              </a:ext>
            </a:extLst>
          </p:cNvPr>
          <p:cNvSpPr txBox="1"/>
          <p:nvPr/>
        </p:nvSpPr>
        <p:spPr>
          <a:xfrm>
            <a:off x="-348885" y="2789512"/>
            <a:ext cx="3368935"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altLang="en-US" sz="1600" b="1" dirty="0">
                <a:solidFill>
                  <a:srgbClr val="1F4E79"/>
                </a:solidFill>
              </a:rPr>
              <a:t>プログラム転送方法</a:t>
            </a:r>
            <a:endParaRPr sz="1200" b="1" i="0" u="none" strike="noStrike" cap="none" dirty="0">
              <a:solidFill>
                <a:srgbClr val="1F4E79"/>
              </a:solidFill>
              <a:latin typeface="Arial"/>
              <a:ea typeface="Arial"/>
              <a:cs typeface="Arial"/>
              <a:sym typeface="Arial"/>
            </a:endParaRPr>
          </a:p>
        </p:txBody>
      </p:sp>
      <p:pic>
        <p:nvPicPr>
          <p:cNvPr id="33" name="図 32">
            <a:extLst>
              <a:ext uri="{FF2B5EF4-FFF2-40B4-BE49-F238E27FC236}">
                <a16:creationId xmlns:a16="http://schemas.microsoft.com/office/drawing/2014/main" id="{4A876AEE-C25F-4C19-9A4A-CE39E8A3A4FE}"/>
              </a:ext>
            </a:extLst>
          </p:cNvPr>
          <p:cNvPicPr>
            <a:picLocks noChangeAspect="1"/>
          </p:cNvPicPr>
          <p:nvPr/>
        </p:nvPicPr>
        <p:blipFill>
          <a:blip r:embed="rId5"/>
          <a:stretch>
            <a:fillRect/>
          </a:stretch>
        </p:blipFill>
        <p:spPr>
          <a:xfrm>
            <a:off x="521388" y="615441"/>
            <a:ext cx="2564371" cy="1973789"/>
          </a:xfrm>
          <a:prstGeom prst="rect">
            <a:avLst/>
          </a:prstGeom>
        </p:spPr>
      </p:pic>
      <p:sp>
        <p:nvSpPr>
          <p:cNvPr id="25" name="Google Shape;438;p17">
            <a:extLst>
              <a:ext uri="{FF2B5EF4-FFF2-40B4-BE49-F238E27FC236}">
                <a16:creationId xmlns:a16="http://schemas.microsoft.com/office/drawing/2014/main" id="{B9F95FC7-80B8-4132-BEBA-881DE542D1E6}"/>
              </a:ext>
            </a:extLst>
          </p:cNvPr>
          <p:cNvSpPr/>
          <p:nvPr/>
        </p:nvSpPr>
        <p:spPr>
          <a:xfrm rot="10800000">
            <a:off x="1492809" y="2612884"/>
            <a:ext cx="621530" cy="180052"/>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438;p17">
            <a:extLst>
              <a:ext uri="{FF2B5EF4-FFF2-40B4-BE49-F238E27FC236}">
                <a16:creationId xmlns:a16="http://schemas.microsoft.com/office/drawing/2014/main" id="{C2AFDF4B-BAC6-4060-9FF5-04CA505A4B55}"/>
              </a:ext>
            </a:extLst>
          </p:cNvPr>
          <p:cNvSpPr/>
          <p:nvPr/>
        </p:nvSpPr>
        <p:spPr>
          <a:xfrm rot="5400000">
            <a:off x="4541009" y="5002791"/>
            <a:ext cx="621530" cy="180052"/>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 name="図 26">
            <a:extLst>
              <a:ext uri="{FF2B5EF4-FFF2-40B4-BE49-F238E27FC236}">
                <a16:creationId xmlns:a16="http://schemas.microsoft.com/office/drawing/2014/main" id="{61CA1DF8-C558-49B3-8167-FA985F0C4557}"/>
              </a:ext>
            </a:extLst>
          </p:cNvPr>
          <p:cNvPicPr>
            <a:picLocks noChangeAspect="1"/>
          </p:cNvPicPr>
          <p:nvPr/>
        </p:nvPicPr>
        <p:blipFill>
          <a:blip r:embed="rId6"/>
          <a:stretch>
            <a:fillRect/>
          </a:stretch>
        </p:blipFill>
        <p:spPr>
          <a:xfrm>
            <a:off x="2553855" y="4029568"/>
            <a:ext cx="2094008" cy="1752903"/>
          </a:xfrm>
          <a:prstGeom prst="rect">
            <a:avLst/>
          </a:prstGeom>
        </p:spPr>
      </p:pic>
      <p:sp>
        <p:nvSpPr>
          <p:cNvPr id="12" name="フリーフォーム: 図形 11">
            <a:extLst>
              <a:ext uri="{FF2B5EF4-FFF2-40B4-BE49-F238E27FC236}">
                <a16:creationId xmlns:a16="http://schemas.microsoft.com/office/drawing/2014/main" id="{BFA44CB2-654F-4C59-ADD3-AA42B718EACD}"/>
              </a:ext>
            </a:extLst>
          </p:cNvPr>
          <p:cNvSpPr/>
          <p:nvPr/>
        </p:nvSpPr>
        <p:spPr>
          <a:xfrm>
            <a:off x="1403350" y="5219700"/>
            <a:ext cx="1504950" cy="136525"/>
          </a:xfrm>
          <a:custGeom>
            <a:avLst/>
            <a:gdLst>
              <a:gd name="connsiteX0" fmla="*/ 0 w 1504950"/>
              <a:gd name="connsiteY0" fmla="*/ 0 h 136525"/>
              <a:gd name="connsiteX1" fmla="*/ 0 w 1504950"/>
              <a:gd name="connsiteY1" fmla="*/ 136525 h 136525"/>
              <a:gd name="connsiteX2" fmla="*/ 1504950 w 1504950"/>
              <a:gd name="connsiteY2" fmla="*/ 136525 h 136525"/>
            </a:gdLst>
            <a:ahLst/>
            <a:cxnLst>
              <a:cxn ang="0">
                <a:pos x="connsiteX0" y="connsiteY0"/>
              </a:cxn>
              <a:cxn ang="0">
                <a:pos x="connsiteX1" y="connsiteY1"/>
              </a:cxn>
              <a:cxn ang="0">
                <a:pos x="connsiteX2" y="connsiteY2"/>
              </a:cxn>
            </a:cxnLst>
            <a:rect l="l" t="t" r="r" b="b"/>
            <a:pathLst>
              <a:path w="1504950" h="136525">
                <a:moveTo>
                  <a:pt x="0" y="0"/>
                </a:moveTo>
                <a:lnTo>
                  <a:pt x="0" y="136525"/>
                </a:lnTo>
                <a:lnTo>
                  <a:pt x="1504950" y="136525"/>
                </a:lnTo>
              </a:path>
            </a:pathLst>
          </a:custGeom>
          <a:noFill/>
          <a:ln>
            <a:solidFill>
              <a:srgbClr val="FFFF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37AE5D58-6100-4CAD-A642-570EDD9C6D37}"/>
              </a:ext>
            </a:extLst>
          </p:cNvPr>
          <p:cNvGrpSpPr/>
          <p:nvPr/>
        </p:nvGrpSpPr>
        <p:grpSpPr>
          <a:xfrm>
            <a:off x="981765" y="5519562"/>
            <a:ext cx="2265148" cy="1042275"/>
            <a:chOff x="914916" y="5546414"/>
            <a:chExt cx="2265148" cy="1042275"/>
          </a:xfrm>
        </p:grpSpPr>
        <p:sp>
          <p:nvSpPr>
            <p:cNvPr id="5" name="四角形: 角を丸くする 4">
              <a:extLst>
                <a:ext uri="{FF2B5EF4-FFF2-40B4-BE49-F238E27FC236}">
                  <a16:creationId xmlns:a16="http://schemas.microsoft.com/office/drawing/2014/main" id="{56670B60-C4B9-490D-8373-546FCF26089A}"/>
                </a:ext>
              </a:extLst>
            </p:cNvPr>
            <p:cNvSpPr/>
            <p:nvPr/>
          </p:nvSpPr>
          <p:spPr>
            <a:xfrm>
              <a:off x="914916" y="5546414"/>
              <a:ext cx="2243947" cy="1042275"/>
            </a:xfrm>
            <a:prstGeom prst="round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Google Shape;695;p22">
              <a:extLst>
                <a:ext uri="{FF2B5EF4-FFF2-40B4-BE49-F238E27FC236}">
                  <a16:creationId xmlns:a16="http://schemas.microsoft.com/office/drawing/2014/main" id="{6E9F5AFF-CD4D-49B3-B39B-6CC683E4CB17}"/>
                </a:ext>
              </a:extLst>
            </p:cNvPr>
            <p:cNvSpPr txBox="1"/>
            <p:nvPr/>
          </p:nvSpPr>
          <p:spPr>
            <a:xfrm>
              <a:off x="1019914" y="6177137"/>
              <a:ext cx="2160150" cy="3462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050" dirty="0">
                  <a:latin typeface="Calibri"/>
                  <a:ea typeface="Calibri"/>
                  <a:cs typeface="Calibri"/>
                  <a:sym typeface="Calibri"/>
                </a:rPr>
                <a:t>microUSB ー USB-A 変換ケーブル</a:t>
              </a:r>
              <a:endParaRPr sz="1050" dirty="0">
                <a:latin typeface="Calibri"/>
                <a:ea typeface="Calibri"/>
                <a:cs typeface="Calibri"/>
                <a:sym typeface="Calibri"/>
              </a:endParaRPr>
            </a:p>
          </p:txBody>
        </p:sp>
        <p:pic>
          <p:nvPicPr>
            <p:cNvPr id="19" name="Google Shape;696;p22">
              <a:extLst>
                <a:ext uri="{FF2B5EF4-FFF2-40B4-BE49-F238E27FC236}">
                  <a16:creationId xmlns:a16="http://schemas.microsoft.com/office/drawing/2014/main" id="{6AAC1B70-5C48-458D-B1FE-6E89DE9A44DE}"/>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402501" y="5611747"/>
              <a:ext cx="1259459" cy="559508"/>
            </a:xfrm>
            <a:prstGeom prst="rect">
              <a:avLst/>
            </a:prstGeom>
            <a:noFill/>
            <a:ln>
              <a:noFill/>
            </a:ln>
          </p:spPr>
        </p:pic>
        <p:sp>
          <p:nvSpPr>
            <p:cNvPr id="21" name="Google Shape;698;p22">
              <a:extLst>
                <a:ext uri="{FF2B5EF4-FFF2-40B4-BE49-F238E27FC236}">
                  <a16:creationId xmlns:a16="http://schemas.microsoft.com/office/drawing/2014/main" id="{990B7E7D-D5EC-4102-8A7C-91A26D337B98}"/>
                </a:ext>
              </a:extLst>
            </p:cNvPr>
            <p:cNvSpPr txBox="1"/>
            <p:nvPr/>
          </p:nvSpPr>
          <p:spPr>
            <a:xfrm>
              <a:off x="1478984" y="6065062"/>
              <a:ext cx="435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800" dirty="0">
                  <a:latin typeface="Calibri"/>
                  <a:ea typeface="Calibri"/>
                  <a:cs typeface="Calibri"/>
                  <a:sym typeface="Calibri"/>
                </a:rPr>
                <a:t>micro</a:t>
              </a:r>
              <a:endParaRPr sz="800" dirty="0">
                <a:latin typeface="Calibri"/>
                <a:ea typeface="Calibri"/>
                <a:cs typeface="Calibri"/>
                <a:sym typeface="Calibri"/>
              </a:endParaRPr>
            </a:p>
          </p:txBody>
        </p:sp>
        <p:sp>
          <p:nvSpPr>
            <p:cNvPr id="22" name="Google Shape;699;p22">
              <a:extLst>
                <a:ext uri="{FF2B5EF4-FFF2-40B4-BE49-F238E27FC236}">
                  <a16:creationId xmlns:a16="http://schemas.microsoft.com/office/drawing/2014/main" id="{B9F09578-E25C-46E9-B437-F2971300B910}"/>
                </a:ext>
              </a:extLst>
            </p:cNvPr>
            <p:cNvSpPr txBox="1"/>
            <p:nvPr/>
          </p:nvSpPr>
          <p:spPr>
            <a:xfrm>
              <a:off x="2165610" y="6065062"/>
              <a:ext cx="435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800">
                  <a:latin typeface="Calibri"/>
                  <a:ea typeface="Calibri"/>
                  <a:cs typeface="Calibri"/>
                  <a:sym typeface="Calibri"/>
                </a:rPr>
                <a:t>A</a:t>
              </a:r>
              <a:endParaRPr sz="800">
                <a:latin typeface="Calibri"/>
                <a:ea typeface="Calibri"/>
                <a:cs typeface="Calibri"/>
                <a:sym typeface="Calibri"/>
              </a:endParaRPr>
            </a:p>
          </p:txBody>
        </p:sp>
      </p:grpSp>
    </p:spTree>
    <p:extLst>
      <p:ext uri="{BB962C8B-B14F-4D97-AF65-F5344CB8AC3E}">
        <p14:creationId xmlns:p14="http://schemas.microsoft.com/office/powerpoint/2010/main" val="11974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1AC1FC0-2694-490E-8634-2B7204EB9F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1843659" y="1428401"/>
            <a:ext cx="6109393" cy="1037598"/>
          </a:xfrm>
          <a:prstGeom prst="rect">
            <a:avLst/>
          </a:prstGeom>
        </p:spPr>
      </p:pic>
      <p:pic>
        <p:nvPicPr>
          <p:cNvPr id="11" name="図 10">
            <a:extLst>
              <a:ext uri="{FF2B5EF4-FFF2-40B4-BE49-F238E27FC236}">
                <a16:creationId xmlns:a16="http://schemas.microsoft.com/office/drawing/2014/main" id="{A5F3A2A5-939C-4268-9ADA-E2B5CF75D6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740" y="4324011"/>
            <a:ext cx="2909985" cy="2254046"/>
          </a:xfrm>
          <a:prstGeom prst="rect">
            <a:avLst/>
          </a:prstGeom>
        </p:spPr>
      </p:pic>
      <p:sp>
        <p:nvSpPr>
          <p:cNvPr id="2" name="Google Shape;672;p21">
            <a:extLst>
              <a:ext uri="{FF2B5EF4-FFF2-40B4-BE49-F238E27FC236}">
                <a16:creationId xmlns:a16="http://schemas.microsoft.com/office/drawing/2014/main" id="{8BED461B-1D9F-48D3-811B-32E4F2054759}"/>
              </a:ext>
            </a:extLst>
          </p:cNvPr>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③プログラムの作成</a:t>
            </a:r>
            <a:endParaRPr sz="1400" b="0" i="0" u="none" strike="noStrike" cap="none" dirty="0">
              <a:solidFill>
                <a:srgbClr val="000000"/>
              </a:solidFill>
              <a:latin typeface="Arial"/>
              <a:ea typeface="Arial"/>
              <a:cs typeface="Arial"/>
              <a:sym typeface="Arial"/>
            </a:endParaRPr>
          </a:p>
        </p:txBody>
      </p:sp>
      <p:sp>
        <p:nvSpPr>
          <p:cNvPr id="3" name="Google Shape;637;p21">
            <a:extLst>
              <a:ext uri="{FF2B5EF4-FFF2-40B4-BE49-F238E27FC236}">
                <a16:creationId xmlns:a16="http://schemas.microsoft.com/office/drawing/2014/main" id="{668F3072-0F6C-4395-A8EE-D1BD95CA2130}"/>
              </a:ext>
            </a:extLst>
          </p:cNvPr>
          <p:cNvSpPr txBox="1"/>
          <p:nvPr/>
        </p:nvSpPr>
        <p:spPr>
          <a:xfrm>
            <a:off x="1041909" y="545131"/>
            <a:ext cx="7822182" cy="683224"/>
          </a:xfrm>
          <a:prstGeom prst="rect">
            <a:avLst/>
          </a:prstGeom>
          <a:noFill/>
          <a:ln>
            <a:noFill/>
          </a:ln>
        </p:spPr>
        <p:txBody>
          <a:bodyPr spcFirstLastPara="1" wrap="square" lIns="91425" tIns="45700" rIns="91425" bIns="45700" anchor="t" anchorCtr="0">
            <a:spAutoFit/>
          </a:bodyPr>
          <a:lstStyle/>
          <a:p>
            <a:pPr>
              <a:lnSpc>
                <a:spcPct val="120000"/>
              </a:lnSpc>
              <a:buSzPts val="1600"/>
            </a:pPr>
            <a:r>
              <a:rPr lang="ja-JP" altLang="en-US" sz="1600" b="1" i="0" u="none" strike="noStrike" cap="none" dirty="0">
                <a:solidFill>
                  <a:srgbClr val="595959"/>
                </a:solidFill>
                <a:latin typeface="Arial"/>
                <a:ea typeface="Arial"/>
                <a:cs typeface="Arial"/>
                <a:sym typeface="Arial"/>
              </a:rPr>
              <a:t>プログラムを転送したら、基盤の電源を</a:t>
            </a:r>
            <a:r>
              <a:rPr lang="en-US" altLang="ja-JP" sz="1600" b="1" i="0" u="none" strike="noStrike" cap="none" dirty="0">
                <a:solidFill>
                  <a:srgbClr val="595959"/>
                </a:solidFill>
                <a:latin typeface="Arial"/>
                <a:ea typeface="Arial"/>
                <a:cs typeface="Arial"/>
                <a:sym typeface="Arial"/>
              </a:rPr>
              <a:t>ON</a:t>
            </a:r>
            <a:r>
              <a:rPr lang="ja-JP" altLang="en-US" sz="1600" b="1" i="0" u="none" strike="noStrike" cap="none" dirty="0">
                <a:solidFill>
                  <a:srgbClr val="595959"/>
                </a:solidFill>
                <a:latin typeface="Arial"/>
                <a:ea typeface="Arial"/>
                <a:cs typeface="Arial"/>
                <a:sym typeface="Arial"/>
              </a:rPr>
              <a:t>にして、モータの角度を確認しよう。</a:t>
            </a:r>
            <a:endParaRPr lang="en-US" altLang="ja-JP" sz="1600" b="1" i="0" u="none" strike="noStrike" cap="none" dirty="0">
              <a:solidFill>
                <a:srgbClr val="595959"/>
              </a:solidFill>
              <a:latin typeface="Arial"/>
              <a:ea typeface="Arial"/>
              <a:cs typeface="Arial"/>
              <a:sym typeface="Arial"/>
            </a:endParaRPr>
          </a:p>
          <a:p>
            <a:pPr>
              <a:lnSpc>
                <a:spcPct val="120000"/>
              </a:lnSpc>
              <a:buSzPts val="1600"/>
            </a:pPr>
            <a:r>
              <a:rPr lang="ja-JP" altLang="en-US" sz="1600" b="1" dirty="0">
                <a:solidFill>
                  <a:srgbClr val="595959"/>
                </a:solidFill>
              </a:rPr>
              <a:t>下の写真のように水平になっていない場合は、</a:t>
            </a:r>
            <a:r>
              <a:rPr lang="en-US" altLang="ja-JP" sz="1600" b="1" dirty="0">
                <a:solidFill>
                  <a:srgbClr val="595959"/>
                </a:solidFill>
              </a:rPr>
              <a:t>0</a:t>
            </a:r>
            <a:r>
              <a:rPr lang="ja-JP" altLang="en-US" sz="1600" b="1" dirty="0">
                <a:solidFill>
                  <a:srgbClr val="595959"/>
                </a:solidFill>
              </a:rPr>
              <a:t>度調整が必要になる。</a:t>
            </a:r>
            <a:endParaRPr lang="en-US" altLang="ja-JP" sz="1600" b="1" dirty="0">
              <a:solidFill>
                <a:srgbClr val="595959"/>
              </a:solidFill>
            </a:endParaRPr>
          </a:p>
        </p:txBody>
      </p:sp>
      <p:sp>
        <p:nvSpPr>
          <p:cNvPr id="5" name="Google Shape;637;p21">
            <a:extLst>
              <a:ext uri="{FF2B5EF4-FFF2-40B4-BE49-F238E27FC236}">
                <a16:creationId xmlns:a16="http://schemas.microsoft.com/office/drawing/2014/main" id="{CFFBCEC2-6FF4-4195-898E-EBC576EF07C9}"/>
              </a:ext>
            </a:extLst>
          </p:cNvPr>
          <p:cNvSpPr txBox="1"/>
          <p:nvPr/>
        </p:nvSpPr>
        <p:spPr>
          <a:xfrm>
            <a:off x="1077346" y="3543428"/>
            <a:ext cx="7822182" cy="387758"/>
          </a:xfrm>
          <a:prstGeom prst="rect">
            <a:avLst/>
          </a:prstGeom>
          <a:noFill/>
          <a:ln>
            <a:noFill/>
          </a:ln>
        </p:spPr>
        <p:txBody>
          <a:bodyPr spcFirstLastPara="1" wrap="square" lIns="91425" tIns="45700" rIns="91425" bIns="45700" anchor="t" anchorCtr="0">
            <a:spAutoFit/>
          </a:bodyPr>
          <a:lstStyle/>
          <a:p>
            <a:pPr>
              <a:lnSpc>
                <a:spcPct val="120000"/>
              </a:lnSpc>
              <a:buSzPts val="1600"/>
            </a:pPr>
            <a:r>
              <a:rPr lang="ja-JP" altLang="en-US" sz="1600" b="1" dirty="0">
                <a:solidFill>
                  <a:srgbClr val="595959"/>
                </a:solidFill>
              </a:rPr>
              <a:t>左下図のように、各モータごとに原点をずらし、水平になるよう調整しよう。</a:t>
            </a:r>
            <a:endParaRPr lang="en-US" altLang="ja-JP" sz="1600" b="1" dirty="0">
              <a:solidFill>
                <a:srgbClr val="595959"/>
              </a:solidFill>
            </a:endParaRPr>
          </a:p>
        </p:txBody>
      </p:sp>
      <p:sp>
        <p:nvSpPr>
          <p:cNvPr id="7" name="テキスト ボックス 6">
            <a:extLst>
              <a:ext uri="{FF2B5EF4-FFF2-40B4-BE49-F238E27FC236}">
                <a16:creationId xmlns:a16="http://schemas.microsoft.com/office/drawing/2014/main" id="{9C9F20BB-7CE7-47BC-8715-A4E71F1DEED4}"/>
              </a:ext>
            </a:extLst>
          </p:cNvPr>
          <p:cNvSpPr txBox="1"/>
          <p:nvPr/>
        </p:nvSpPr>
        <p:spPr>
          <a:xfrm>
            <a:off x="2990203" y="5897294"/>
            <a:ext cx="1351652" cy="307777"/>
          </a:xfrm>
          <a:prstGeom prst="rect">
            <a:avLst/>
          </a:prstGeom>
          <a:noFill/>
        </p:spPr>
        <p:txBody>
          <a:bodyPr wrap="none" rtlCol="0">
            <a:spAutoFit/>
          </a:bodyPr>
          <a:lstStyle/>
          <a:p>
            <a:r>
              <a:rPr kumimoji="1" lang="ja-JP" altLang="en-US" dirty="0">
                <a:solidFill>
                  <a:schemeClr val="bg1">
                    <a:lumMod val="50000"/>
                  </a:schemeClr>
                </a:solidFill>
              </a:rPr>
              <a:t>転送後電源</a:t>
            </a:r>
            <a:r>
              <a:rPr kumimoji="1" lang="en-US" altLang="ja-JP" dirty="0">
                <a:solidFill>
                  <a:schemeClr val="bg1">
                    <a:lumMod val="50000"/>
                  </a:schemeClr>
                </a:solidFill>
              </a:rPr>
              <a:t>ON</a:t>
            </a:r>
          </a:p>
        </p:txBody>
      </p:sp>
      <p:sp>
        <p:nvSpPr>
          <p:cNvPr id="23" name="楕円 22">
            <a:extLst>
              <a:ext uri="{FF2B5EF4-FFF2-40B4-BE49-F238E27FC236}">
                <a16:creationId xmlns:a16="http://schemas.microsoft.com/office/drawing/2014/main" id="{66AE22B2-32B0-4894-9D88-9A4BE630F7DE}"/>
              </a:ext>
            </a:extLst>
          </p:cNvPr>
          <p:cNvSpPr/>
          <p:nvPr/>
        </p:nvSpPr>
        <p:spPr>
          <a:xfrm>
            <a:off x="2035534" y="4754879"/>
            <a:ext cx="437322" cy="3368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2BB74A55-1295-430C-AB21-11A31799EE52}"/>
              </a:ext>
            </a:extLst>
          </p:cNvPr>
          <p:cNvCxnSpPr>
            <a:cxnSpLocks/>
            <a:stCxn id="26" idx="2"/>
            <a:endCxn id="23" idx="7"/>
          </p:cNvCxnSpPr>
          <p:nvPr/>
        </p:nvCxnSpPr>
        <p:spPr>
          <a:xfrm flipH="1">
            <a:off x="2408812" y="4356233"/>
            <a:ext cx="469585" cy="44798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9BD42CB7-6B13-4028-9875-104FF6CC076A}"/>
              </a:ext>
            </a:extLst>
          </p:cNvPr>
          <p:cNvSpPr txBox="1"/>
          <p:nvPr/>
        </p:nvSpPr>
        <p:spPr>
          <a:xfrm>
            <a:off x="1708846" y="3940735"/>
            <a:ext cx="2339102" cy="415498"/>
          </a:xfrm>
          <a:prstGeom prst="rect">
            <a:avLst/>
          </a:prstGeom>
          <a:noFill/>
        </p:spPr>
        <p:txBody>
          <a:bodyPr wrap="none" rtlCol="0">
            <a:spAutoFit/>
          </a:bodyPr>
          <a:lstStyle/>
          <a:p>
            <a:r>
              <a:rPr kumimoji="1" lang="ja-JP" altLang="en-US" sz="1050" b="1" dirty="0">
                <a:solidFill>
                  <a:srgbClr val="1E4E79"/>
                </a:solidFill>
              </a:rPr>
              <a:t>プラス方向の時は数字だけ、</a:t>
            </a:r>
            <a:endParaRPr kumimoji="1" lang="en-US" altLang="ja-JP" sz="1050" b="1" dirty="0">
              <a:solidFill>
                <a:srgbClr val="1E4E79"/>
              </a:solidFill>
            </a:endParaRPr>
          </a:p>
          <a:p>
            <a:r>
              <a:rPr kumimoji="1" lang="ja-JP" altLang="en-US" sz="1050" b="1" dirty="0">
                <a:solidFill>
                  <a:srgbClr val="1E4E79"/>
                </a:solidFill>
              </a:rPr>
              <a:t>マイナス方向の時は「－」をつける</a:t>
            </a:r>
            <a:endParaRPr kumimoji="1" lang="en-US" altLang="ja-JP" sz="1050" b="1" dirty="0">
              <a:solidFill>
                <a:srgbClr val="1E4E79"/>
              </a:solidFill>
            </a:endParaRPr>
          </a:p>
        </p:txBody>
      </p:sp>
      <p:grpSp>
        <p:nvGrpSpPr>
          <p:cNvPr id="8" name="グループ化 7">
            <a:extLst>
              <a:ext uri="{FF2B5EF4-FFF2-40B4-BE49-F238E27FC236}">
                <a16:creationId xmlns:a16="http://schemas.microsoft.com/office/drawing/2014/main" id="{ECA7B8D5-687F-4B0A-A474-1A96AE468E4D}"/>
              </a:ext>
            </a:extLst>
          </p:cNvPr>
          <p:cNvGrpSpPr/>
          <p:nvPr/>
        </p:nvGrpSpPr>
        <p:grpSpPr>
          <a:xfrm>
            <a:off x="1513821" y="2592916"/>
            <a:ext cx="6578596" cy="677108"/>
            <a:chOff x="1383032" y="2643102"/>
            <a:chExt cx="6578596" cy="677108"/>
          </a:xfrm>
        </p:grpSpPr>
        <p:sp>
          <p:nvSpPr>
            <p:cNvPr id="15" name="テキスト ボックス 14">
              <a:extLst>
                <a:ext uri="{FF2B5EF4-FFF2-40B4-BE49-F238E27FC236}">
                  <a16:creationId xmlns:a16="http://schemas.microsoft.com/office/drawing/2014/main" id="{8B983D35-8095-4439-9B83-3C6CB791BF7E}"/>
                </a:ext>
              </a:extLst>
            </p:cNvPr>
            <p:cNvSpPr txBox="1"/>
            <p:nvPr/>
          </p:nvSpPr>
          <p:spPr>
            <a:xfrm>
              <a:off x="3680712" y="2643102"/>
              <a:ext cx="1983235" cy="677108"/>
            </a:xfrm>
            <a:prstGeom prst="rect">
              <a:avLst/>
            </a:prstGeom>
            <a:noFill/>
          </p:spPr>
          <p:txBody>
            <a:bodyPr wrap="none" rtlCol="0">
              <a:spAutoFit/>
            </a:bodyPr>
            <a:lstStyle/>
            <a:p>
              <a:r>
                <a:rPr kumimoji="1" lang="en-US" altLang="ja-JP" b="1" dirty="0">
                  <a:solidFill>
                    <a:srgbClr val="1E4E79"/>
                  </a:solidFill>
                </a:rPr>
                <a:t>【SV2】</a:t>
              </a:r>
            </a:p>
            <a:p>
              <a:r>
                <a:rPr kumimoji="1" lang="en-US" altLang="ja-JP" sz="1200" b="1" dirty="0">
                  <a:solidFill>
                    <a:srgbClr val="1E4E79"/>
                  </a:solidFill>
                </a:rPr>
                <a:t>-18</a:t>
              </a:r>
              <a:r>
                <a:rPr kumimoji="1" lang="ja-JP" altLang="en-US" sz="1200" b="1" dirty="0">
                  <a:solidFill>
                    <a:srgbClr val="1E4E79"/>
                  </a:solidFill>
                </a:rPr>
                <a:t>度ずれているので、</a:t>
              </a:r>
              <a:endParaRPr kumimoji="1" lang="en-US" altLang="ja-JP" sz="1200" b="1" dirty="0">
                <a:solidFill>
                  <a:srgbClr val="1E4E79"/>
                </a:solidFill>
              </a:endParaRPr>
            </a:p>
            <a:p>
              <a:r>
                <a:rPr kumimoji="1" lang="en-US" altLang="ja-JP" sz="1200" b="1" dirty="0">
                  <a:solidFill>
                    <a:srgbClr val="1E4E79"/>
                  </a:solidFill>
                </a:rPr>
                <a:t>+18</a:t>
              </a:r>
              <a:r>
                <a:rPr kumimoji="1" lang="ja-JP" altLang="en-US" sz="1200" b="1" dirty="0">
                  <a:solidFill>
                    <a:srgbClr val="1E4E79"/>
                  </a:solidFill>
                </a:rPr>
                <a:t>度調整する必要がある</a:t>
              </a:r>
              <a:endParaRPr kumimoji="1" lang="en-US" altLang="ja-JP" sz="1200" b="1" dirty="0">
                <a:solidFill>
                  <a:srgbClr val="1E4E79"/>
                </a:solidFill>
              </a:endParaRPr>
            </a:p>
          </p:txBody>
        </p:sp>
        <p:sp>
          <p:nvSpPr>
            <p:cNvPr id="22" name="テキスト ボックス 21">
              <a:extLst>
                <a:ext uri="{FF2B5EF4-FFF2-40B4-BE49-F238E27FC236}">
                  <a16:creationId xmlns:a16="http://schemas.microsoft.com/office/drawing/2014/main" id="{CD59FB52-58E2-40BD-A246-9554A8654EDC}"/>
                </a:ext>
              </a:extLst>
            </p:cNvPr>
            <p:cNvSpPr txBox="1"/>
            <p:nvPr/>
          </p:nvSpPr>
          <p:spPr>
            <a:xfrm>
              <a:off x="1383032" y="2643102"/>
              <a:ext cx="1983235" cy="677108"/>
            </a:xfrm>
            <a:prstGeom prst="rect">
              <a:avLst/>
            </a:prstGeom>
            <a:noFill/>
          </p:spPr>
          <p:txBody>
            <a:bodyPr wrap="none" rtlCol="0">
              <a:spAutoFit/>
            </a:bodyPr>
            <a:lstStyle/>
            <a:p>
              <a:r>
                <a:rPr kumimoji="1" lang="en-US" altLang="ja-JP" b="1" dirty="0">
                  <a:solidFill>
                    <a:srgbClr val="1E4E79"/>
                  </a:solidFill>
                </a:rPr>
                <a:t>【SV1】</a:t>
              </a:r>
              <a:br>
                <a:rPr kumimoji="1" lang="en-US" altLang="ja-JP" b="1" dirty="0">
                  <a:solidFill>
                    <a:srgbClr val="1E4E79"/>
                  </a:solidFill>
                </a:rPr>
              </a:br>
              <a:r>
                <a:rPr kumimoji="1" lang="en-US" altLang="ja-JP" sz="1200" b="1" dirty="0">
                  <a:solidFill>
                    <a:srgbClr val="1E4E79"/>
                  </a:solidFill>
                </a:rPr>
                <a:t>-10</a:t>
              </a:r>
              <a:r>
                <a:rPr kumimoji="1" lang="ja-JP" altLang="en-US" sz="1200" b="1" dirty="0">
                  <a:solidFill>
                    <a:srgbClr val="1E4E79"/>
                  </a:solidFill>
                </a:rPr>
                <a:t>度ずれているので、</a:t>
              </a:r>
              <a:endParaRPr kumimoji="1" lang="en-US" altLang="ja-JP" sz="1200" b="1" dirty="0">
                <a:solidFill>
                  <a:srgbClr val="1E4E79"/>
                </a:solidFill>
              </a:endParaRPr>
            </a:p>
            <a:p>
              <a:r>
                <a:rPr kumimoji="1" lang="en-US" altLang="ja-JP" sz="1200" b="1" dirty="0">
                  <a:solidFill>
                    <a:srgbClr val="1E4E79"/>
                  </a:solidFill>
                </a:rPr>
                <a:t>+10</a:t>
              </a:r>
              <a:r>
                <a:rPr kumimoji="1" lang="ja-JP" altLang="en-US" sz="1200" b="1" dirty="0">
                  <a:solidFill>
                    <a:srgbClr val="1E4E79"/>
                  </a:solidFill>
                </a:rPr>
                <a:t>度調整する必要がある</a:t>
              </a:r>
              <a:endParaRPr kumimoji="1" lang="en-US" altLang="ja-JP" sz="1200" b="1" dirty="0">
                <a:solidFill>
                  <a:srgbClr val="1E4E79"/>
                </a:solidFill>
              </a:endParaRPr>
            </a:p>
          </p:txBody>
        </p:sp>
        <p:sp>
          <p:nvSpPr>
            <p:cNvPr id="33" name="テキスト ボックス 32">
              <a:extLst>
                <a:ext uri="{FF2B5EF4-FFF2-40B4-BE49-F238E27FC236}">
                  <a16:creationId xmlns:a16="http://schemas.microsoft.com/office/drawing/2014/main" id="{573ACF2A-AC18-4142-BFEC-E360F3978D24}"/>
                </a:ext>
              </a:extLst>
            </p:cNvPr>
            <p:cNvSpPr txBox="1"/>
            <p:nvPr/>
          </p:nvSpPr>
          <p:spPr>
            <a:xfrm>
              <a:off x="5978393" y="2643102"/>
              <a:ext cx="1983235" cy="677108"/>
            </a:xfrm>
            <a:prstGeom prst="rect">
              <a:avLst/>
            </a:prstGeom>
            <a:noFill/>
          </p:spPr>
          <p:txBody>
            <a:bodyPr wrap="none" rtlCol="0">
              <a:spAutoFit/>
            </a:bodyPr>
            <a:lstStyle/>
            <a:p>
              <a:r>
                <a:rPr kumimoji="1" lang="en-US" altLang="ja-JP" b="1" dirty="0">
                  <a:solidFill>
                    <a:srgbClr val="1E4E79"/>
                  </a:solidFill>
                </a:rPr>
                <a:t>【SV3】</a:t>
              </a:r>
              <a:br>
                <a:rPr kumimoji="1" lang="en-US" altLang="ja-JP" b="1" dirty="0">
                  <a:solidFill>
                    <a:srgbClr val="1E4E79"/>
                  </a:solidFill>
                </a:rPr>
              </a:br>
              <a:r>
                <a:rPr kumimoji="1" lang="en-US" altLang="ja-JP" sz="1200" b="1" dirty="0">
                  <a:solidFill>
                    <a:srgbClr val="1E4E79"/>
                  </a:solidFill>
                </a:rPr>
                <a:t>-10</a:t>
              </a:r>
              <a:r>
                <a:rPr kumimoji="1" lang="ja-JP" altLang="en-US" sz="1200" b="1" dirty="0">
                  <a:solidFill>
                    <a:srgbClr val="1E4E79"/>
                  </a:solidFill>
                </a:rPr>
                <a:t>度ずれているので、</a:t>
              </a:r>
              <a:endParaRPr kumimoji="1" lang="en-US" altLang="ja-JP" sz="1200" b="1" dirty="0">
                <a:solidFill>
                  <a:srgbClr val="1E4E79"/>
                </a:solidFill>
              </a:endParaRPr>
            </a:p>
            <a:p>
              <a:r>
                <a:rPr kumimoji="1" lang="en-US" altLang="ja-JP" sz="1200" b="1" dirty="0">
                  <a:solidFill>
                    <a:srgbClr val="1E4E79"/>
                  </a:solidFill>
                </a:rPr>
                <a:t>+10</a:t>
              </a:r>
              <a:r>
                <a:rPr kumimoji="1" lang="ja-JP" altLang="en-US" sz="1200" b="1" dirty="0">
                  <a:solidFill>
                    <a:srgbClr val="1E4E79"/>
                  </a:solidFill>
                </a:rPr>
                <a:t>度調整する必要がある</a:t>
              </a:r>
              <a:endParaRPr kumimoji="1" lang="en-US" altLang="ja-JP" sz="1200" b="1" dirty="0">
                <a:solidFill>
                  <a:srgbClr val="1E4E79"/>
                </a:solidFill>
              </a:endParaRPr>
            </a:p>
          </p:txBody>
        </p:sp>
      </p:grpSp>
      <p:pic>
        <p:nvPicPr>
          <p:cNvPr id="39" name="図 38">
            <a:extLst>
              <a:ext uri="{FF2B5EF4-FFF2-40B4-BE49-F238E27FC236}">
                <a16:creationId xmlns:a16="http://schemas.microsoft.com/office/drawing/2014/main" id="{64334EF4-56C9-43E2-8865-808AB641708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4215332" y="4766531"/>
            <a:ext cx="5315875" cy="901607"/>
          </a:xfrm>
          <a:prstGeom prst="rect">
            <a:avLst/>
          </a:prstGeom>
        </p:spPr>
      </p:pic>
      <p:sp>
        <p:nvSpPr>
          <p:cNvPr id="41" name="テキスト ボックス 40">
            <a:extLst>
              <a:ext uri="{FF2B5EF4-FFF2-40B4-BE49-F238E27FC236}">
                <a16:creationId xmlns:a16="http://schemas.microsoft.com/office/drawing/2014/main" id="{BABF419A-EECA-4219-98C6-621B7BBD3940}"/>
              </a:ext>
            </a:extLst>
          </p:cNvPr>
          <p:cNvSpPr txBox="1"/>
          <p:nvPr/>
        </p:nvSpPr>
        <p:spPr>
          <a:xfrm>
            <a:off x="5793486" y="5743406"/>
            <a:ext cx="2159566" cy="307777"/>
          </a:xfrm>
          <a:prstGeom prst="rect">
            <a:avLst/>
          </a:prstGeom>
          <a:noFill/>
        </p:spPr>
        <p:txBody>
          <a:bodyPr wrap="none" rtlCol="0">
            <a:spAutoFit/>
          </a:bodyPr>
          <a:lstStyle/>
          <a:p>
            <a:r>
              <a:rPr kumimoji="1" lang="ja-JP" altLang="en-US" dirty="0">
                <a:solidFill>
                  <a:schemeClr val="tx1">
                    <a:lumMod val="75000"/>
                    <a:lumOff val="25000"/>
                  </a:schemeClr>
                </a:solidFill>
              </a:rPr>
              <a:t>概ねすべて水平になった</a:t>
            </a:r>
            <a:endParaRPr kumimoji="1" lang="en-US" altLang="ja-JP" dirty="0">
              <a:solidFill>
                <a:schemeClr val="tx1">
                  <a:lumMod val="75000"/>
                  <a:lumOff val="25000"/>
                </a:schemeClr>
              </a:solidFill>
            </a:endParaRPr>
          </a:p>
        </p:txBody>
      </p:sp>
      <p:cxnSp>
        <p:nvCxnSpPr>
          <p:cNvPr id="43" name="直線コネクタ 42">
            <a:extLst>
              <a:ext uri="{FF2B5EF4-FFF2-40B4-BE49-F238E27FC236}">
                <a16:creationId xmlns:a16="http://schemas.microsoft.com/office/drawing/2014/main" id="{BDC3AAA6-C15C-489F-89BD-41E479F75C0B}"/>
              </a:ext>
            </a:extLst>
          </p:cNvPr>
          <p:cNvCxnSpPr>
            <a:cxnSpLocks/>
          </p:cNvCxnSpPr>
          <p:nvPr/>
        </p:nvCxnSpPr>
        <p:spPr>
          <a:xfrm>
            <a:off x="296100" y="3488261"/>
            <a:ext cx="9313800" cy="0"/>
          </a:xfrm>
          <a:prstGeom prst="line">
            <a:avLst/>
          </a:prstGeom>
          <a:ln w="285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92284C9B-735D-4989-8BA5-8A72F7BDEF1C}"/>
              </a:ext>
            </a:extLst>
          </p:cNvPr>
          <p:cNvSpPr/>
          <p:nvPr/>
        </p:nvSpPr>
        <p:spPr>
          <a:xfrm>
            <a:off x="1969477" y="2198077"/>
            <a:ext cx="1213338" cy="448408"/>
          </a:xfrm>
          <a:custGeom>
            <a:avLst/>
            <a:gdLst>
              <a:gd name="connsiteX0" fmla="*/ 1213338 w 1213338"/>
              <a:gd name="connsiteY0" fmla="*/ 0 h 448408"/>
              <a:gd name="connsiteX1" fmla="*/ 1213338 w 1213338"/>
              <a:gd name="connsiteY1" fmla="*/ 360485 h 448408"/>
              <a:gd name="connsiteX2" fmla="*/ 0 w 1213338"/>
              <a:gd name="connsiteY2" fmla="*/ 360485 h 448408"/>
              <a:gd name="connsiteX3" fmla="*/ 0 w 1213338"/>
              <a:gd name="connsiteY3" fmla="*/ 448408 h 448408"/>
            </a:gdLst>
            <a:ahLst/>
            <a:cxnLst>
              <a:cxn ang="0">
                <a:pos x="connsiteX0" y="connsiteY0"/>
              </a:cxn>
              <a:cxn ang="0">
                <a:pos x="connsiteX1" y="connsiteY1"/>
              </a:cxn>
              <a:cxn ang="0">
                <a:pos x="connsiteX2" y="connsiteY2"/>
              </a:cxn>
              <a:cxn ang="0">
                <a:pos x="connsiteX3" y="connsiteY3"/>
              </a:cxn>
            </a:cxnLst>
            <a:rect l="l" t="t" r="r" b="b"/>
            <a:pathLst>
              <a:path w="1213338" h="448408">
                <a:moveTo>
                  <a:pt x="1213338" y="0"/>
                </a:moveTo>
                <a:lnTo>
                  <a:pt x="1213338" y="360485"/>
                </a:lnTo>
                <a:lnTo>
                  <a:pt x="0" y="360485"/>
                </a:lnTo>
                <a:lnTo>
                  <a:pt x="0" y="4484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D789873E-A591-4826-AFCF-4CDBA0A2007A}"/>
              </a:ext>
            </a:extLst>
          </p:cNvPr>
          <p:cNvSpPr/>
          <p:nvPr/>
        </p:nvSpPr>
        <p:spPr>
          <a:xfrm>
            <a:off x="4267199" y="2198077"/>
            <a:ext cx="503767" cy="448408"/>
          </a:xfrm>
          <a:custGeom>
            <a:avLst/>
            <a:gdLst>
              <a:gd name="connsiteX0" fmla="*/ 1213338 w 1213338"/>
              <a:gd name="connsiteY0" fmla="*/ 0 h 448408"/>
              <a:gd name="connsiteX1" fmla="*/ 1213338 w 1213338"/>
              <a:gd name="connsiteY1" fmla="*/ 360485 h 448408"/>
              <a:gd name="connsiteX2" fmla="*/ 0 w 1213338"/>
              <a:gd name="connsiteY2" fmla="*/ 360485 h 448408"/>
              <a:gd name="connsiteX3" fmla="*/ 0 w 1213338"/>
              <a:gd name="connsiteY3" fmla="*/ 448408 h 448408"/>
            </a:gdLst>
            <a:ahLst/>
            <a:cxnLst>
              <a:cxn ang="0">
                <a:pos x="connsiteX0" y="connsiteY0"/>
              </a:cxn>
              <a:cxn ang="0">
                <a:pos x="connsiteX1" y="connsiteY1"/>
              </a:cxn>
              <a:cxn ang="0">
                <a:pos x="connsiteX2" y="connsiteY2"/>
              </a:cxn>
              <a:cxn ang="0">
                <a:pos x="connsiteX3" y="connsiteY3"/>
              </a:cxn>
            </a:cxnLst>
            <a:rect l="l" t="t" r="r" b="b"/>
            <a:pathLst>
              <a:path w="1213338" h="448408">
                <a:moveTo>
                  <a:pt x="1213338" y="0"/>
                </a:moveTo>
                <a:lnTo>
                  <a:pt x="1213338" y="360485"/>
                </a:lnTo>
                <a:lnTo>
                  <a:pt x="0" y="360485"/>
                </a:lnTo>
                <a:lnTo>
                  <a:pt x="0" y="4484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48BE12CB-DB8E-4129-BF1C-DE87FFF51FB4}"/>
              </a:ext>
            </a:extLst>
          </p:cNvPr>
          <p:cNvSpPr/>
          <p:nvPr/>
        </p:nvSpPr>
        <p:spPr>
          <a:xfrm flipH="1">
            <a:off x="6361064" y="2198077"/>
            <a:ext cx="203815" cy="448408"/>
          </a:xfrm>
          <a:custGeom>
            <a:avLst/>
            <a:gdLst>
              <a:gd name="connsiteX0" fmla="*/ 1213338 w 1213338"/>
              <a:gd name="connsiteY0" fmla="*/ 0 h 448408"/>
              <a:gd name="connsiteX1" fmla="*/ 1213338 w 1213338"/>
              <a:gd name="connsiteY1" fmla="*/ 360485 h 448408"/>
              <a:gd name="connsiteX2" fmla="*/ 0 w 1213338"/>
              <a:gd name="connsiteY2" fmla="*/ 360485 h 448408"/>
              <a:gd name="connsiteX3" fmla="*/ 0 w 1213338"/>
              <a:gd name="connsiteY3" fmla="*/ 448408 h 448408"/>
            </a:gdLst>
            <a:ahLst/>
            <a:cxnLst>
              <a:cxn ang="0">
                <a:pos x="connsiteX0" y="connsiteY0"/>
              </a:cxn>
              <a:cxn ang="0">
                <a:pos x="connsiteX1" y="connsiteY1"/>
              </a:cxn>
              <a:cxn ang="0">
                <a:pos x="connsiteX2" y="connsiteY2"/>
              </a:cxn>
              <a:cxn ang="0">
                <a:pos x="connsiteX3" y="connsiteY3"/>
              </a:cxn>
            </a:cxnLst>
            <a:rect l="l" t="t" r="r" b="b"/>
            <a:pathLst>
              <a:path w="1213338" h="448408">
                <a:moveTo>
                  <a:pt x="1213338" y="0"/>
                </a:moveTo>
                <a:lnTo>
                  <a:pt x="1213338" y="360485"/>
                </a:lnTo>
                <a:lnTo>
                  <a:pt x="0" y="360485"/>
                </a:lnTo>
                <a:lnTo>
                  <a:pt x="0" y="4484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Google Shape;438;p17">
            <a:extLst>
              <a:ext uri="{FF2B5EF4-FFF2-40B4-BE49-F238E27FC236}">
                <a16:creationId xmlns:a16="http://schemas.microsoft.com/office/drawing/2014/main" id="{E7F097BE-3404-4AC9-94DD-BA1D2B5CB39F}"/>
              </a:ext>
            </a:extLst>
          </p:cNvPr>
          <p:cNvSpPr/>
          <p:nvPr/>
        </p:nvSpPr>
        <p:spPr>
          <a:xfrm rot="5400000">
            <a:off x="3451704" y="5187883"/>
            <a:ext cx="428649" cy="124176"/>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四角形: 角を丸くする 11">
            <a:extLst>
              <a:ext uri="{FF2B5EF4-FFF2-40B4-BE49-F238E27FC236}">
                <a16:creationId xmlns:a16="http://schemas.microsoft.com/office/drawing/2014/main" id="{03690E63-0ECF-41DA-9167-EE0B38DCEDB1}"/>
              </a:ext>
            </a:extLst>
          </p:cNvPr>
          <p:cNvSpPr/>
          <p:nvPr/>
        </p:nvSpPr>
        <p:spPr>
          <a:xfrm>
            <a:off x="2408812" y="1696915"/>
            <a:ext cx="1489386" cy="49735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63BD753C-94D7-41B7-BA29-06CCC5894AAB}"/>
              </a:ext>
            </a:extLst>
          </p:cNvPr>
          <p:cNvSpPr/>
          <p:nvPr/>
        </p:nvSpPr>
        <p:spPr>
          <a:xfrm>
            <a:off x="4026274" y="1696915"/>
            <a:ext cx="1489386" cy="49735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0ADAD025-83E5-4AC4-A9DE-2874B813A77D}"/>
              </a:ext>
            </a:extLst>
          </p:cNvPr>
          <p:cNvSpPr/>
          <p:nvPr/>
        </p:nvSpPr>
        <p:spPr>
          <a:xfrm>
            <a:off x="5643736" y="1696915"/>
            <a:ext cx="1489386" cy="49735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946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1026" name="Picture 2">
            <a:extLst>
              <a:ext uri="{FF2B5EF4-FFF2-40B4-BE49-F238E27FC236}">
                <a16:creationId xmlns:a16="http://schemas.microsoft.com/office/drawing/2014/main" id="{0BFEC16A-34FF-4DB8-BAB0-5FAF235CB9B5}"/>
              </a:ext>
            </a:extLst>
          </p:cNvPr>
          <p:cNvPicPr>
            <a:picLocks noChangeAspect="1" noChangeArrowheads="1"/>
          </p:cNvPicPr>
          <p:nvPr/>
        </p:nvPicPr>
        <p:blipFill>
          <a:blip r:embed="rId3">
            <a:clrChange>
              <a:clrFrom>
                <a:srgbClr val="ECF0F1"/>
              </a:clrFrom>
              <a:clrTo>
                <a:srgbClr val="ECF0F1">
                  <a:alpha val="0"/>
                </a:srgbClr>
              </a:clrTo>
            </a:clrChange>
            <a:extLst>
              <a:ext uri="{28A0092B-C50C-407E-A947-70E740481C1C}">
                <a14:useLocalDpi xmlns:a14="http://schemas.microsoft.com/office/drawing/2010/main"/>
              </a:ext>
            </a:extLst>
          </a:blip>
          <a:srcRect/>
          <a:stretch>
            <a:fillRect/>
          </a:stretch>
        </p:blipFill>
        <p:spPr bwMode="auto">
          <a:xfrm>
            <a:off x="1132349" y="2116503"/>
            <a:ext cx="5439497" cy="4400838"/>
          </a:xfrm>
          <a:prstGeom prst="rect">
            <a:avLst/>
          </a:prstGeom>
          <a:noFill/>
          <a:extLst>
            <a:ext uri="{909E8E84-426E-40DD-AFC4-6F175D3DCCD1}">
              <a14:hiddenFill xmlns:a14="http://schemas.microsoft.com/office/drawing/2010/main">
                <a:solidFill>
                  <a:srgbClr val="FFFFFF"/>
                </a:solidFill>
              </a14:hiddenFill>
            </a:ext>
          </a:extLst>
        </p:spPr>
      </p:pic>
      <p:sp>
        <p:nvSpPr>
          <p:cNvPr id="637" name="Google Shape;637;p21"/>
          <p:cNvSpPr txBox="1"/>
          <p:nvPr/>
        </p:nvSpPr>
        <p:spPr>
          <a:xfrm>
            <a:off x="2207140" y="553260"/>
            <a:ext cx="5811976" cy="97868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600"/>
              <a:buFont typeface="Arial"/>
              <a:buNone/>
            </a:pPr>
            <a:r>
              <a:rPr lang="ja-JP" sz="1600" b="1" i="0" u="none" strike="noStrike" cap="none">
                <a:solidFill>
                  <a:srgbClr val="595959"/>
                </a:solidFill>
                <a:latin typeface="Arial"/>
                <a:ea typeface="Arial"/>
                <a:cs typeface="Arial"/>
                <a:sym typeface="Arial"/>
              </a:rPr>
              <a:t>フローチャートを基にMakeCodeでプログラムを作成しよう。</a:t>
            </a:r>
            <a:br>
              <a:rPr lang="ja-JP" sz="1600" b="1" i="0" u="none" strike="noStrike" cap="none">
                <a:solidFill>
                  <a:srgbClr val="595959"/>
                </a:solidFill>
                <a:latin typeface="Arial"/>
                <a:ea typeface="Arial"/>
                <a:cs typeface="Arial"/>
                <a:sym typeface="Arial"/>
              </a:rPr>
            </a:br>
            <a:r>
              <a:rPr lang="ja-JP" sz="1600" b="1" i="0" u="none" strike="noStrike" cap="none">
                <a:solidFill>
                  <a:srgbClr val="595959"/>
                </a:solidFill>
                <a:latin typeface="Arial"/>
                <a:ea typeface="Arial"/>
                <a:cs typeface="Arial"/>
                <a:sym typeface="Arial"/>
              </a:rPr>
              <a:t>P12のフローチャートを基に作ったプログラムが下図だ。</a:t>
            </a:r>
            <a:br>
              <a:rPr lang="ja-JP" sz="1600" b="1" i="0" u="none" strike="noStrike" cap="none">
                <a:solidFill>
                  <a:srgbClr val="595959"/>
                </a:solidFill>
                <a:latin typeface="Arial"/>
                <a:ea typeface="Arial"/>
                <a:cs typeface="Arial"/>
                <a:sym typeface="Arial"/>
              </a:rPr>
            </a:br>
            <a:r>
              <a:rPr lang="ja-JP" sz="1600" b="1" i="0" u="none" strike="noStrike" cap="none">
                <a:solidFill>
                  <a:srgbClr val="595959"/>
                </a:solidFill>
                <a:latin typeface="Arial"/>
                <a:ea typeface="Arial"/>
                <a:cs typeface="Arial"/>
                <a:sym typeface="Arial"/>
              </a:rPr>
              <a:t>まずはこのプログラムをつくってみよう。</a:t>
            </a:r>
            <a:endParaRPr sz="1600" b="1" i="0" u="none" strike="noStrike" cap="none">
              <a:solidFill>
                <a:srgbClr val="595959"/>
              </a:solidFill>
              <a:latin typeface="Arial"/>
              <a:ea typeface="Arial"/>
              <a:cs typeface="Arial"/>
              <a:sym typeface="Arial"/>
            </a:endParaRPr>
          </a:p>
        </p:txBody>
      </p:sp>
      <p:sp>
        <p:nvSpPr>
          <p:cNvPr id="641" name="Google Shape;641;p21"/>
          <p:cNvSpPr txBox="1"/>
          <p:nvPr/>
        </p:nvSpPr>
        <p:spPr>
          <a:xfrm>
            <a:off x="6966125" y="2192247"/>
            <a:ext cx="1736373" cy="26161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繰返し動くプログラム</a:t>
            </a:r>
            <a:endParaRPr sz="1100" b="1" i="0" u="none" strike="noStrike" cap="none" dirty="0">
              <a:solidFill>
                <a:schemeClr val="dk1"/>
              </a:solidFill>
              <a:latin typeface="Arial"/>
              <a:ea typeface="Arial"/>
              <a:cs typeface="Arial"/>
              <a:sym typeface="Arial"/>
            </a:endParaRPr>
          </a:p>
        </p:txBody>
      </p:sp>
      <p:sp>
        <p:nvSpPr>
          <p:cNvPr id="642" name="Google Shape;642;p21"/>
          <p:cNvSpPr/>
          <p:nvPr/>
        </p:nvSpPr>
        <p:spPr>
          <a:xfrm>
            <a:off x="3984971" y="5274971"/>
            <a:ext cx="2256313" cy="324000"/>
          </a:xfrm>
          <a:prstGeom prst="rect">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3" name="Google Shape;643;p21"/>
          <p:cNvSpPr txBox="1"/>
          <p:nvPr/>
        </p:nvSpPr>
        <p:spPr>
          <a:xfrm>
            <a:off x="1802578" y="2039922"/>
            <a:ext cx="2025352" cy="40006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000" b="1" i="0" strike="noStrike" cap="none" dirty="0">
                <a:solidFill>
                  <a:srgbClr val="595959"/>
                </a:solidFill>
                <a:latin typeface="Arial"/>
                <a:ea typeface="Arial"/>
                <a:cs typeface="Arial"/>
                <a:sym typeface="Arial"/>
              </a:rPr>
              <a:t>センサやモータの誤作動を防ぐ</a:t>
            </a:r>
            <a:endParaRPr sz="1000" b="1" i="0"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000" b="1" i="0" strike="noStrike" cap="none" dirty="0">
                <a:solidFill>
                  <a:srgbClr val="595959"/>
                </a:solidFill>
                <a:latin typeface="Arial"/>
                <a:ea typeface="Arial"/>
                <a:cs typeface="Arial"/>
                <a:sym typeface="Arial"/>
              </a:rPr>
              <a:t>初期設定用のおまじない</a:t>
            </a:r>
            <a:endParaRPr sz="1000" b="1" i="0" strike="noStrike" cap="none" dirty="0">
              <a:solidFill>
                <a:srgbClr val="595959"/>
              </a:solidFill>
              <a:latin typeface="Arial"/>
              <a:ea typeface="Arial"/>
              <a:cs typeface="Arial"/>
              <a:sym typeface="Arial"/>
            </a:endParaRPr>
          </a:p>
        </p:txBody>
      </p:sp>
      <p:sp>
        <p:nvSpPr>
          <p:cNvPr id="644" name="Google Shape;644;p21"/>
          <p:cNvSpPr/>
          <p:nvPr/>
        </p:nvSpPr>
        <p:spPr>
          <a:xfrm>
            <a:off x="1243014" y="2462905"/>
            <a:ext cx="1938440" cy="412708"/>
          </a:xfrm>
          <a:prstGeom prst="rect">
            <a:avLst/>
          </a:prstGeom>
          <a:noFill/>
          <a:ln w="381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5" name="Google Shape;645;p21"/>
          <p:cNvSpPr txBox="1"/>
          <p:nvPr/>
        </p:nvSpPr>
        <p:spPr>
          <a:xfrm>
            <a:off x="6961899" y="2589483"/>
            <a:ext cx="1736372" cy="76950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動かすモータを選択</a:t>
            </a: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モータ1:SV1</a:t>
            </a: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モータ2:SV2</a:t>
            </a: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モータ3: SV3</a:t>
            </a:r>
            <a:endParaRPr sz="1100" b="1" i="0" u="none" strike="noStrike" cap="none" dirty="0">
              <a:solidFill>
                <a:schemeClr val="dk1"/>
              </a:solidFill>
              <a:latin typeface="Arial"/>
              <a:ea typeface="Arial"/>
              <a:cs typeface="Arial"/>
              <a:sym typeface="Arial"/>
            </a:endParaRPr>
          </a:p>
        </p:txBody>
      </p:sp>
      <p:sp>
        <p:nvSpPr>
          <p:cNvPr id="651" name="Google Shape;651;p21"/>
          <p:cNvSpPr/>
          <p:nvPr/>
        </p:nvSpPr>
        <p:spPr>
          <a:xfrm>
            <a:off x="3935954" y="2160080"/>
            <a:ext cx="502515" cy="325945"/>
          </a:xfrm>
          <a:prstGeom prst="rect">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3" name="Google Shape;653;p21"/>
          <p:cNvSpPr/>
          <p:nvPr/>
        </p:nvSpPr>
        <p:spPr>
          <a:xfrm>
            <a:off x="4176577" y="2846627"/>
            <a:ext cx="1007611" cy="392681"/>
          </a:xfrm>
          <a:prstGeom prst="rect">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7" name="Google Shape;647;p21"/>
          <p:cNvSpPr txBox="1"/>
          <p:nvPr/>
        </p:nvSpPr>
        <p:spPr>
          <a:xfrm>
            <a:off x="6970383" y="3890691"/>
            <a:ext cx="2677128" cy="127740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反応させるセンサを選択</a:t>
            </a: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p:txBody>
      </p:sp>
      <p:sp>
        <p:nvSpPr>
          <p:cNvPr id="659" name="Google Shape;659;p21"/>
          <p:cNvSpPr txBox="1"/>
          <p:nvPr/>
        </p:nvSpPr>
        <p:spPr>
          <a:xfrm>
            <a:off x="6961899" y="3547479"/>
            <a:ext cx="1736373" cy="26161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モータを動かす角度</a:t>
            </a:r>
            <a:endParaRPr sz="1100" b="1" i="0" u="none" strike="noStrike" cap="none" dirty="0">
              <a:solidFill>
                <a:schemeClr val="dk1"/>
              </a:solidFill>
              <a:latin typeface="Arial"/>
              <a:ea typeface="Arial"/>
              <a:cs typeface="Arial"/>
              <a:sym typeface="Arial"/>
            </a:endParaRPr>
          </a:p>
        </p:txBody>
      </p:sp>
      <p:sp>
        <p:nvSpPr>
          <p:cNvPr id="660" name="Google Shape;660;p21"/>
          <p:cNvSpPr/>
          <p:nvPr/>
        </p:nvSpPr>
        <p:spPr>
          <a:xfrm>
            <a:off x="5367835" y="2842423"/>
            <a:ext cx="354244" cy="390471"/>
          </a:xfrm>
          <a:prstGeom prst="rect">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8" name="Google Shape;648;p21"/>
          <p:cNvSpPr/>
          <p:nvPr/>
        </p:nvSpPr>
        <p:spPr>
          <a:xfrm>
            <a:off x="4949159" y="4188146"/>
            <a:ext cx="470058" cy="368112"/>
          </a:xfrm>
          <a:prstGeom prst="rect">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0" name="Google Shape;650;p21"/>
          <p:cNvSpPr txBox="1"/>
          <p:nvPr/>
        </p:nvSpPr>
        <p:spPr>
          <a:xfrm>
            <a:off x="6970383" y="5217973"/>
            <a:ext cx="2159566" cy="430887"/>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プログラムを一時停止する時間</a:t>
            </a: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（最初に戻るまでの時間）</a:t>
            </a:r>
            <a:endParaRPr sz="1100" b="1" i="0" u="none" strike="noStrike" cap="none" dirty="0">
              <a:solidFill>
                <a:schemeClr val="dk1"/>
              </a:solidFill>
              <a:latin typeface="Arial"/>
              <a:ea typeface="Arial"/>
              <a:cs typeface="Arial"/>
              <a:sym typeface="Arial"/>
            </a:endParaRPr>
          </a:p>
        </p:txBody>
      </p:sp>
      <p:grpSp>
        <p:nvGrpSpPr>
          <p:cNvPr id="662" name="Google Shape;662;p21"/>
          <p:cNvGrpSpPr/>
          <p:nvPr/>
        </p:nvGrpSpPr>
        <p:grpSpPr>
          <a:xfrm>
            <a:off x="7041904" y="4207030"/>
            <a:ext cx="2506844" cy="808377"/>
            <a:chOff x="6832986" y="5212680"/>
            <a:chExt cx="2798446" cy="996378"/>
          </a:xfrm>
        </p:grpSpPr>
        <p:sp>
          <p:nvSpPr>
            <p:cNvPr id="663" name="Google Shape;663;p21"/>
            <p:cNvSpPr txBox="1"/>
            <p:nvPr/>
          </p:nvSpPr>
          <p:spPr>
            <a:xfrm>
              <a:off x="6832986" y="5212680"/>
              <a:ext cx="468380" cy="303484"/>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EFFBFF"/>
                  </a:solidFill>
                  <a:latin typeface="Arial"/>
                  <a:ea typeface="Arial"/>
                  <a:cs typeface="Arial"/>
                  <a:sym typeface="Arial"/>
                </a:rPr>
                <a:t>P13</a:t>
              </a:r>
              <a:endParaRPr sz="1000" b="1" i="0" u="none" strike="noStrike" cap="none">
                <a:solidFill>
                  <a:srgbClr val="EFFBFF"/>
                </a:solidFill>
                <a:latin typeface="Arial"/>
                <a:ea typeface="Arial"/>
                <a:cs typeface="Arial"/>
                <a:sym typeface="Arial"/>
              </a:endParaRPr>
            </a:p>
          </p:txBody>
        </p:sp>
        <p:sp>
          <p:nvSpPr>
            <p:cNvPr id="664" name="Google Shape;664;p21"/>
            <p:cNvSpPr txBox="1"/>
            <p:nvPr/>
          </p:nvSpPr>
          <p:spPr>
            <a:xfrm>
              <a:off x="7301366" y="5212680"/>
              <a:ext cx="2330066" cy="303484"/>
            </a:xfrm>
            <a:prstGeom prst="rect">
              <a:avLst/>
            </a:prstGeom>
            <a:solidFill>
              <a:schemeClr val="lt1"/>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2A4E8E"/>
                  </a:solidFill>
                  <a:latin typeface="Arial"/>
                  <a:ea typeface="Arial"/>
                  <a:cs typeface="Arial"/>
                  <a:sym typeface="Arial"/>
                </a:rPr>
                <a:t>近接センサ</a:t>
              </a:r>
              <a:r>
                <a:rPr lang="ja-JP" sz="1000" b="1" i="0" u="none" strike="noStrike" cap="none" dirty="0">
                  <a:solidFill>
                    <a:schemeClr val="accent5"/>
                  </a:solidFill>
                  <a:latin typeface="Arial"/>
                  <a:ea typeface="Arial"/>
                  <a:cs typeface="Arial"/>
                  <a:sym typeface="Arial"/>
                </a:rPr>
                <a:t>【鉄検知】</a:t>
              </a:r>
              <a:endParaRPr sz="1000" b="1" i="0" u="none" strike="noStrike" cap="none" dirty="0">
                <a:solidFill>
                  <a:schemeClr val="accent5"/>
                </a:solidFill>
                <a:latin typeface="Arial"/>
                <a:ea typeface="Arial"/>
                <a:cs typeface="Arial"/>
                <a:sym typeface="Arial"/>
              </a:endParaRPr>
            </a:p>
          </p:txBody>
        </p:sp>
        <p:sp>
          <p:nvSpPr>
            <p:cNvPr id="665" name="Google Shape;665;p21"/>
            <p:cNvSpPr txBox="1"/>
            <p:nvPr/>
          </p:nvSpPr>
          <p:spPr>
            <a:xfrm>
              <a:off x="6836805" y="5905574"/>
              <a:ext cx="468380" cy="303484"/>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EFFBFF"/>
                  </a:solidFill>
                  <a:latin typeface="Arial"/>
                  <a:ea typeface="Arial"/>
                  <a:cs typeface="Arial"/>
                  <a:sym typeface="Arial"/>
                </a:rPr>
                <a:t>P8</a:t>
              </a:r>
              <a:endParaRPr sz="1000" b="1" i="0" u="none" strike="noStrike" cap="none">
                <a:solidFill>
                  <a:srgbClr val="EFFBFF"/>
                </a:solidFill>
                <a:latin typeface="Arial"/>
                <a:ea typeface="Arial"/>
                <a:cs typeface="Arial"/>
                <a:sym typeface="Arial"/>
              </a:endParaRPr>
            </a:p>
          </p:txBody>
        </p:sp>
        <p:sp>
          <p:nvSpPr>
            <p:cNvPr id="666" name="Google Shape;666;p21"/>
            <p:cNvSpPr txBox="1"/>
            <p:nvPr/>
          </p:nvSpPr>
          <p:spPr>
            <a:xfrm>
              <a:off x="7301366" y="5905574"/>
              <a:ext cx="2330066" cy="303484"/>
            </a:xfrm>
            <a:prstGeom prst="rect">
              <a:avLst/>
            </a:prstGeom>
            <a:solidFill>
              <a:schemeClr val="lt1"/>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a:solidFill>
                    <a:srgbClr val="2A4E8E"/>
                  </a:solidFill>
                  <a:latin typeface="Arial"/>
                  <a:ea typeface="Arial"/>
                  <a:cs typeface="Arial"/>
                  <a:sym typeface="Arial"/>
                </a:rPr>
                <a:t>近接センサ</a:t>
              </a:r>
              <a:r>
                <a:rPr lang="ja-JP" sz="1000" b="1" i="0" u="none" strike="noStrike" cap="none">
                  <a:solidFill>
                    <a:schemeClr val="accent5"/>
                  </a:solidFill>
                  <a:latin typeface="Arial"/>
                  <a:ea typeface="Arial"/>
                  <a:cs typeface="Arial"/>
                  <a:sym typeface="Arial"/>
                </a:rPr>
                <a:t>【鉄・アルミ検知】</a:t>
              </a:r>
              <a:endParaRPr sz="1000" b="1" i="0" u="none" strike="noStrike" cap="none">
                <a:solidFill>
                  <a:schemeClr val="accent5"/>
                </a:solidFill>
                <a:latin typeface="Arial"/>
                <a:ea typeface="Arial"/>
                <a:cs typeface="Arial"/>
                <a:sym typeface="Arial"/>
              </a:endParaRPr>
            </a:p>
          </p:txBody>
        </p:sp>
        <p:sp>
          <p:nvSpPr>
            <p:cNvPr id="667" name="Google Shape;667;p21"/>
            <p:cNvSpPr txBox="1"/>
            <p:nvPr/>
          </p:nvSpPr>
          <p:spPr>
            <a:xfrm>
              <a:off x="6832986" y="5561077"/>
              <a:ext cx="468380" cy="303484"/>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EFFBFF"/>
                  </a:solidFill>
                  <a:latin typeface="Arial"/>
                  <a:ea typeface="Arial"/>
                  <a:cs typeface="Arial"/>
                  <a:sym typeface="Arial"/>
                </a:rPr>
                <a:t>P1</a:t>
              </a:r>
              <a:endParaRPr sz="1000" b="1" i="0" u="none" strike="noStrike" cap="none">
                <a:solidFill>
                  <a:srgbClr val="EFFBFF"/>
                </a:solidFill>
                <a:latin typeface="Arial"/>
                <a:ea typeface="Arial"/>
                <a:cs typeface="Arial"/>
                <a:sym typeface="Arial"/>
              </a:endParaRPr>
            </a:p>
          </p:txBody>
        </p:sp>
        <p:sp>
          <p:nvSpPr>
            <p:cNvPr id="668" name="Google Shape;668;p21"/>
            <p:cNvSpPr txBox="1"/>
            <p:nvPr/>
          </p:nvSpPr>
          <p:spPr>
            <a:xfrm>
              <a:off x="7301366" y="5561076"/>
              <a:ext cx="2330066" cy="303484"/>
            </a:xfrm>
            <a:prstGeom prst="rect">
              <a:avLst/>
            </a:prstGeom>
            <a:solidFill>
              <a:schemeClr val="lt1"/>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2A4E8E"/>
                  </a:solidFill>
                  <a:latin typeface="Arial"/>
                  <a:ea typeface="Arial"/>
                  <a:cs typeface="Arial"/>
                  <a:sym typeface="Arial"/>
                </a:rPr>
                <a:t>リミットスイッチ</a:t>
              </a:r>
              <a:endParaRPr sz="1400" b="0" i="0" u="none" strike="noStrike" cap="none" dirty="0">
                <a:solidFill>
                  <a:srgbClr val="000000"/>
                </a:solidFill>
                <a:latin typeface="Arial"/>
                <a:ea typeface="Arial"/>
                <a:cs typeface="Arial"/>
                <a:sym typeface="Arial"/>
              </a:endParaRPr>
            </a:p>
          </p:txBody>
        </p:sp>
      </p:grpSp>
      <p:grpSp>
        <p:nvGrpSpPr>
          <p:cNvPr id="7" name="グループ化 6">
            <a:extLst>
              <a:ext uri="{FF2B5EF4-FFF2-40B4-BE49-F238E27FC236}">
                <a16:creationId xmlns:a16="http://schemas.microsoft.com/office/drawing/2014/main" id="{944B8C1B-6048-4DEE-B6A1-4C01FF04C1B5}"/>
              </a:ext>
            </a:extLst>
          </p:cNvPr>
          <p:cNvGrpSpPr/>
          <p:nvPr/>
        </p:nvGrpSpPr>
        <p:grpSpPr>
          <a:xfrm>
            <a:off x="1243208" y="5039868"/>
            <a:ext cx="2128276" cy="1325085"/>
            <a:chOff x="7303165" y="2116502"/>
            <a:chExt cx="2128276" cy="1325085"/>
          </a:xfrm>
        </p:grpSpPr>
        <p:pic>
          <p:nvPicPr>
            <p:cNvPr id="656" name="Google Shape;656;p21"/>
            <p:cNvPicPr preferRelativeResize="0"/>
            <p:nvPr/>
          </p:nvPicPr>
          <p:blipFill rotWithShape="1">
            <a:blip r:embed="rId4" cstate="screen">
              <a:alphaModFix/>
              <a:extLst>
                <a:ext uri="{28A0092B-C50C-407E-A947-70E740481C1C}">
                  <a14:useLocalDpi xmlns:a14="http://schemas.microsoft.com/office/drawing/2010/main"/>
                </a:ext>
              </a:extLst>
            </a:blip>
            <a:srcRect t="4526" b="5314"/>
            <a:stretch/>
          </p:blipFill>
          <p:spPr>
            <a:xfrm>
              <a:off x="7473449" y="2933969"/>
              <a:ext cx="1787709" cy="362376"/>
            </a:xfrm>
            <a:prstGeom prst="rect">
              <a:avLst/>
            </a:prstGeom>
            <a:noFill/>
            <a:ln>
              <a:noFill/>
            </a:ln>
          </p:spPr>
        </p:pic>
        <p:sp>
          <p:nvSpPr>
            <p:cNvPr id="657" name="Google Shape;657;p21"/>
            <p:cNvSpPr txBox="1"/>
            <p:nvPr/>
          </p:nvSpPr>
          <p:spPr>
            <a:xfrm>
              <a:off x="7710713" y="2138885"/>
              <a:ext cx="131318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dirty="0">
                  <a:solidFill>
                    <a:srgbClr val="595959"/>
                  </a:solidFill>
                  <a:latin typeface="Arial"/>
                  <a:ea typeface="Arial"/>
                  <a:cs typeface="Arial"/>
                  <a:sym typeface="Arial"/>
                </a:rPr>
                <a:t>ブロックは</a:t>
              </a:r>
              <a:endParaRPr sz="1100" b="1" i="0" u="none" strike="noStrike" cap="none" dirty="0">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dirty="0">
                  <a:solidFill>
                    <a:srgbClr val="595959"/>
                  </a:solidFill>
                  <a:latin typeface="Arial"/>
                  <a:ea typeface="Arial"/>
                  <a:cs typeface="Arial"/>
                  <a:sym typeface="Arial"/>
                </a:rPr>
                <a:t>この中から探そう</a:t>
              </a:r>
              <a:endParaRPr sz="1400" b="0" i="0" u="none" strike="noStrike" cap="none" dirty="0">
                <a:solidFill>
                  <a:srgbClr val="000000"/>
                </a:solidFill>
                <a:latin typeface="Arial"/>
                <a:ea typeface="Arial"/>
                <a:cs typeface="Arial"/>
                <a:sym typeface="Arial"/>
              </a:endParaRPr>
            </a:p>
          </p:txBody>
        </p:sp>
        <p:pic>
          <p:nvPicPr>
            <p:cNvPr id="658" name="Google Shape;658;p21"/>
            <p:cNvPicPr preferRelativeResize="0"/>
            <p:nvPr/>
          </p:nvPicPr>
          <p:blipFill rotWithShape="1">
            <a:blip r:embed="rId5" cstate="screen">
              <a:alphaModFix/>
              <a:extLst>
                <a:ext uri="{28A0092B-C50C-407E-A947-70E740481C1C}">
                  <a14:useLocalDpi xmlns:a14="http://schemas.microsoft.com/office/drawing/2010/main"/>
                </a:ext>
              </a:extLst>
            </a:blip>
            <a:srcRect t="1" b="7306"/>
            <a:stretch/>
          </p:blipFill>
          <p:spPr>
            <a:xfrm>
              <a:off x="7474151" y="2573724"/>
              <a:ext cx="1786304" cy="362377"/>
            </a:xfrm>
            <a:prstGeom prst="rect">
              <a:avLst/>
            </a:prstGeom>
            <a:noFill/>
            <a:ln>
              <a:noFill/>
            </a:ln>
          </p:spPr>
        </p:pic>
        <p:sp>
          <p:nvSpPr>
            <p:cNvPr id="669" name="Google Shape;669;p21"/>
            <p:cNvSpPr/>
            <p:nvPr/>
          </p:nvSpPr>
          <p:spPr>
            <a:xfrm>
              <a:off x="7303165" y="2116502"/>
              <a:ext cx="2128276" cy="1325085"/>
            </a:xfrm>
            <a:prstGeom prst="roundRect">
              <a:avLst>
                <a:gd name="adj" fmla="val 11441"/>
              </a:avLst>
            </a:prstGeom>
            <a:noFill/>
            <a:ln w="22225" cap="flat" cmpd="sng">
              <a:solidFill>
                <a:srgbClr val="8DA9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sp>
        <p:nvSpPr>
          <p:cNvPr id="672" name="Google Shape;672;p21"/>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③プログラムの作成</a:t>
            </a:r>
            <a:endParaRPr sz="1400" b="0" i="0" u="none" strike="noStrike" cap="none">
              <a:solidFill>
                <a:srgbClr val="000000"/>
              </a:solidFill>
              <a:latin typeface="Arial"/>
              <a:ea typeface="Arial"/>
              <a:cs typeface="Arial"/>
              <a:sym typeface="Arial"/>
            </a:endParaRPr>
          </a:p>
        </p:txBody>
      </p:sp>
      <p:sp>
        <p:nvSpPr>
          <p:cNvPr id="673" name="Google Shape;673;p21"/>
          <p:cNvSpPr txBox="1"/>
          <p:nvPr/>
        </p:nvSpPr>
        <p:spPr>
          <a:xfrm>
            <a:off x="1639752" y="1421029"/>
            <a:ext cx="708887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rgbClr val="000000"/>
                </a:solidFill>
                <a:latin typeface="Arial"/>
                <a:ea typeface="Arial"/>
                <a:cs typeface="Arial"/>
                <a:sym typeface="Arial"/>
              </a:rPr>
              <a:t>「缶（鉄・アルミ）」と「ペットボトル」を分別するプログラムの例</a:t>
            </a:r>
            <a:endParaRPr sz="1400" b="0" i="0" u="none" strike="noStrike" cap="none">
              <a:solidFill>
                <a:srgbClr val="000000"/>
              </a:solidFill>
              <a:latin typeface="Arial"/>
              <a:ea typeface="Arial"/>
              <a:cs typeface="Arial"/>
              <a:sym typeface="Arial"/>
            </a:endParaRPr>
          </a:p>
        </p:txBody>
      </p:sp>
      <p:cxnSp>
        <p:nvCxnSpPr>
          <p:cNvPr id="679" name="直線コネクタ 678">
            <a:extLst>
              <a:ext uri="{FF2B5EF4-FFF2-40B4-BE49-F238E27FC236}">
                <a16:creationId xmlns:a16="http://schemas.microsoft.com/office/drawing/2014/main" id="{36544F6C-488E-4490-9BD2-43B8EC894F10}"/>
              </a:ext>
            </a:extLst>
          </p:cNvPr>
          <p:cNvCxnSpPr>
            <a:stCxn id="651" idx="3"/>
            <a:endCxn id="641" idx="1"/>
          </p:cNvCxnSpPr>
          <p:nvPr/>
        </p:nvCxnSpPr>
        <p:spPr>
          <a:xfrm flipV="1">
            <a:off x="4438469" y="2323052"/>
            <a:ext cx="2527656" cy="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81" name="フリーフォーム: 図形 680">
            <a:extLst>
              <a:ext uri="{FF2B5EF4-FFF2-40B4-BE49-F238E27FC236}">
                <a16:creationId xmlns:a16="http://schemas.microsoft.com/office/drawing/2014/main" id="{0E63612E-5F5F-448A-8B2F-8B9FF91536E3}"/>
              </a:ext>
            </a:extLst>
          </p:cNvPr>
          <p:cNvSpPr/>
          <p:nvPr/>
        </p:nvSpPr>
        <p:spPr>
          <a:xfrm>
            <a:off x="4693920" y="2792540"/>
            <a:ext cx="2270760" cy="64959"/>
          </a:xfrm>
          <a:custGeom>
            <a:avLst/>
            <a:gdLst>
              <a:gd name="connsiteX0" fmla="*/ 0 w 2270760"/>
              <a:gd name="connsiteY0" fmla="*/ 121920 h 121920"/>
              <a:gd name="connsiteX1" fmla="*/ 0 w 2270760"/>
              <a:gd name="connsiteY1" fmla="*/ 0 h 121920"/>
              <a:gd name="connsiteX2" fmla="*/ 2270760 w 2270760"/>
              <a:gd name="connsiteY2" fmla="*/ 0 h 121920"/>
            </a:gdLst>
            <a:ahLst/>
            <a:cxnLst>
              <a:cxn ang="0">
                <a:pos x="connsiteX0" y="connsiteY0"/>
              </a:cxn>
              <a:cxn ang="0">
                <a:pos x="connsiteX1" y="connsiteY1"/>
              </a:cxn>
              <a:cxn ang="0">
                <a:pos x="connsiteX2" y="connsiteY2"/>
              </a:cxn>
            </a:cxnLst>
            <a:rect l="l" t="t" r="r" b="b"/>
            <a:pathLst>
              <a:path w="2270760" h="121920">
                <a:moveTo>
                  <a:pt x="0" y="121920"/>
                </a:moveTo>
                <a:lnTo>
                  <a:pt x="0" y="0"/>
                </a:lnTo>
                <a:lnTo>
                  <a:pt x="227076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直線コネクタ 78">
            <a:extLst>
              <a:ext uri="{FF2B5EF4-FFF2-40B4-BE49-F238E27FC236}">
                <a16:creationId xmlns:a16="http://schemas.microsoft.com/office/drawing/2014/main" id="{FE7E05AE-3F27-4724-A842-A042F99FD3CE}"/>
              </a:ext>
            </a:extLst>
          </p:cNvPr>
          <p:cNvCxnSpPr>
            <a:cxnSpLocks/>
          </p:cNvCxnSpPr>
          <p:nvPr/>
        </p:nvCxnSpPr>
        <p:spPr>
          <a:xfrm flipV="1">
            <a:off x="5419217" y="4486028"/>
            <a:ext cx="1546908" cy="74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891B5D78-502C-405B-BEC5-2237ED32F8D3}"/>
              </a:ext>
            </a:extLst>
          </p:cNvPr>
          <p:cNvCxnSpPr>
            <a:cxnSpLocks/>
            <a:stCxn id="642" idx="3"/>
            <a:endCxn id="650" idx="1"/>
          </p:cNvCxnSpPr>
          <p:nvPr/>
        </p:nvCxnSpPr>
        <p:spPr>
          <a:xfrm flipV="1">
            <a:off x="6241284" y="5433417"/>
            <a:ext cx="729099" cy="355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5" name="Google Shape;643;p21">
            <a:extLst>
              <a:ext uri="{FF2B5EF4-FFF2-40B4-BE49-F238E27FC236}">
                <a16:creationId xmlns:a16="http://schemas.microsoft.com/office/drawing/2014/main" id="{4CB0C1E0-DD62-4DB0-B268-EF47F5311357}"/>
              </a:ext>
            </a:extLst>
          </p:cNvPr>
          <p:cNvSpPr txBox="1"/>
          <p:nvPr/>
        </p:nvSpPr>
        <p:spPr>
          <a:xfrm>
            <a:off x="6961898" y="5841773"/>
            <a:ext cx="2159565" cy="461624"/>
          </a:xfrm>
          <a:prstGeom prst="rect">
            <a:avLst/>
          </a:prstGeom>
          <a:solidFill>
            <a:srgbClr val="FFF2CC"/>
          </a:solidFill>
          <a:ln w="28575">
            <a:solidFill>
              <a:srgbClr val="FFC00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altLang="en-US" sz="1200" b="1" i="0" strike="noStrike" cap="none" dirty="0">
                <a:solidFill>
                  <a:srgbClr val="595959"/>
                </a:solidFill>
                <a:latin typeface="Arial"/>
                <a:ea typeface="Arial"/>
                <a:cs typeface="Arial"/>
                <a:sym typeface="Arial"/>
              </a:rPr>
              <a:t>プログラムが出来たら</a:t>
            </a:r>
            <a:endParaRPr lang="en-US" altLang="ja-JP" sz="1200" b="1" i="0" strike="noStrike" cap="none" dirty="0">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altLang="en-US" sz="1200" b="1" i="0" strike="noStrike" cap="none" dirty="0">
                <a:solidFill>
                  <a:srgbClr val="595959"/>
                </a:solidFill>
                <a:latin typeface="Arial"/>
                <a:ea typeface="Arial"/>
                <a:cs typeface="Arial"/>
                <a:sym typeface="Arial"/>
              </a:rPr>
              <a:t>転送しよう！</a:t>
            </a:r>
            <a:endParaRPr sz="1200" b="1" i="0" strike="noStrike" cap="none" dirty="0">
              <a:solidFill>
                <a:srgbClr val="595959"/>
              </a:solidFill>
              <a:latin typeface="Arial"/>
              <a:ea typeface="Arial"/>
              <a:cs typeface="Arial"/>
              <a:sym typeface="Arial"/>
            </a:endParaRPr>
          </a:p>
        </p:txBody>
      </p:sp>
      <p:cxnSp>
        <p:nvCxnSpPr>
          <p:cNvPr id="3" name="カギ線コネクタ 2">
            <a:extLst>
              <a:ext uri="{FF2B5EF4-FFF2-40B4-BE49-F238E27FC236}">
                <a16:creationId xmlns:a16="http://schemas.microsoft.com/office/drawing/2014/main" id="{4EF57ECC-A7EF-A614-348D-3DF31CA87C93}"/>
              </a:ext>
            </a:extLst>
          </p:cNvPr>
          <p:cNvCxnSpPr>
            <a:cxnSpLocks/>
          </p:cNvCxnSpPr>
          <p:nvPr/>
        </p:nvCxnSpPr>
        <p:spPr>
          <a:xfrm>
            <a:off x="5722079" y="3154166"/>
            <a:ext cx="1242601" cy="541342"/>
          </a:xfrm>
          <a:prstGeom prst="bentConnector3">
            <a:avLst>
              <a:gd name="adj1" fmla="val 7232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32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8;p2">
            <a:extLst>
              <a:ext uri="{FF2B5EF4-FFF2-40B4-BE49-F238E27FC236}">
                <a16:creationId xmlns:a16="http://schemas.microsoft.com/office/drawing/2014/main" id="{48269DA0-4F26-3087-FF80-2374D9AF2A9B}"/>
              </a:ext>
            </a:extLst>
          </p:cNvPr>
          <p:cNvSpPr txBox="1"/>
          <p:nvPr/>
        </p:nvSpPr>
        <p:spPr>
          <a:xfrm>
            <a:off x="969453" y="444592"/>
            <a:ext cx="7967095"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altLang="en-US" sz="2889" b="1" i="0" u="none" strike="noStrike" cap="none">
                <a:solidFill>
                  <a:schemeClr val="lt1"/>
                </a:solidFill>
                <a:latin typeface="Arial"/>
                <a:ea typeface="Arial"/>
                <a:cs typeface="Arial"/>
                <a:sym typeface="Arial"/>
              </a:rPr>
              <a:t>目次</a:t>
            </a:r>
            <a:endParaRPr sz="2889" b="1" i="0" u="none" strike="noStrike" cap="none" dirty="0">
              <a:solidFill>
                <a:schemeClr val="lt1"/>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7031328B-D15F-11C0-65E7-BA736591F737}"/>
              </a:ext>
            </a:extLst>
          </p:cNvPr>
          <p:cNvSpPr txBox="1"/>
          <p:nvPr/>
        </p:nvSpPr>
        <p:spPr>
          <a:xfrm>
            <a:off x="643467" y="1569156"/>
            <a:ext cx="6325771" cy="2543902"/>
          </a:xfrm>
          <a:prstGeom prst="rect">
            <a:avLst/>
          </a:prstGeom>
          <a:noFill/>
        </p:spPr>
        <p:txBody>
          <a:bodyPr wrap="none" rtlCol="0">
            <a:spAutoFit/>
          </a:bodyPr>
          <a:lstStyle/>
          <a:p>
            <a:pPr>
              <a:lnSpc>
                <a:spcPct val="200000"/>
              </a:lnSpc>
            </a:pPr>
            <a:r>
              <a:rPr kumimoji="1" lang="ja-JP" altLang="en-US" sz="2800"/>
              <a:t>生徒向け開発ハンドブック</a:t>
            </a:r>
            <a:r>
              <a:rPr kumimoji="1" lang="en-US" altLang="ja-JP" sz="2800" dirty="0"/>
              <a:t>		p3</a:t>
            </a:r>
          </a:p>
          <a:p>
            <a:pPr>
              <a:lnSpc>
                <a:spcPct val="200000"/>
              </a:lnSpc>
            </a:pPr>
            <a:r>
              <a:rPr kumimoji="1" lang="ja-JP" altLang="en-US" sz="2800"/>
              <a:t>技術資料</a:t>
            </a:r>
            <a:r>
              <a:rPr kumimoji="1" lang="en-US" altLang="ja-JP" sz="2800" dirty="0"/>
              <a:t>					p26</a:t>
            </a:r>
          </a:p>
          <a:p>
            <a:pPr>
              <a:lnSpc>
                <a:spcPct val="200000"/>
              </a:lnSpc>
            </a:pPr>
            <a:endParaRPr kumimoji="1" lang="ja-JP" altLang="en-US" sz="2800"/>
          </a:p>
        </p:txBody>
      </p:sp>
    </p:spTree>
    <p:extLst>
      <p:ext uri="{BB962C8B-B14F-4D97-AF65-F5344CB8AC3E}">
        <p14:creationId xmlns:p14="http://schemas.microsoft.com/office/powerpoint/2010/main" val="53035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10" name="Google Shape;710;p23"/>
          <p:cNvSpPr/>
          <p:nvPr/>
        </p:nvSpPr>
        <p:spPr>
          <a:xfrm>
            <a:off x="466725" y="2057400"/>
            <a:ext cx="4324350" cy="2303906"/>
          </a:xfrm>
          <a:prstGeom prst="rect">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dk1"/>
                </a:solidFill>
                <a:latin typeface="Arial"/>
                <a:ea typeface="Arial"/>
                <a:cs typeface="Arial"/>
                <a:sym typeface="Arial"/>
              </a:rPr>
              <a:t>なぜうまくいかなかった？</a:t>
            </a:r>
            <a:endParaRPr sz="1400" b="0" i="0" u="none" strike="noStrike" cap="none">
              <a:solidFill>
                <a:srgbClr val="000000"/>
              </a:solidFill>
              <a:latin typeface="Arial"/>
              <a:ea typeface="Arial"/>
              <a:cs typeface="Arial"/>
              <a:sym typeface="Arial"/>
            </a:endParaRPr>
          </a:p>
        </p:txBody>
      </p:sp>
      <p:sp>
        <p:nvSpPr>
          <p:cNvPr id="711" name="Google Shape;711;p23"/>
          <p:cNvSpPr/>
          <p:nvPr/>
        </p:nvSpPr>
        <p:spPr>
          <a:xfrm>
            <a:off x="4953000" y="2057400"/>
            <a:ext cx="4486276" cy="2303067"/>
          </a:xfrm>
          <a:prstGeom prst="rect">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sng" strike="noStrike" cap="none" dirty="0">
                <a:solidFill>
                  <a:schemeClr val="dk1"/>
                </a:solidFill>
                <a:latin typeface="Arial"/>
                <a:ea typeface="Arial"/>
                <a:cs typeface="Arial"/>
                <a:sym typeface="Arial"/>
              </a:rPr>
              <a:t>どう改良する？</a:t>
            </a:r>
            <a:endParaRPr lang="en-US" altLang="ja-JP" sz="16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ja-JP" altLang="en-US" sz="1600" b="0" i="0" u="none" strike="noStrike" cap="none" dirty="0">
              <a:solidFill>
                <a:srgbClr val="000000"/>
              </a:solidFill>
              <a:latin typeface="Arial"/>
              <a:ea typeface="Arial"/>
              <a:cs typeface="Arial"/>
              <a:sym typeface="Arial"/>
            </a:endParaRPr>
          </a:p>
        </p:txBody>
      </p:sp>
      <p:pic>
        <p:nvPicPr>
          <p:cNvPr id="712" name="Google Shape;712;p23" descr="ヘルプ"/>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8398" y="2298851"/>
            <a:ext cx="1821005" cy="1821005"/>
          </a:xfrm>
          <a:prstGeom prst="rect">
            <a:avLst/>
          </a:prstGeom>
          <a:noFill/>
          <a:ln>
            <a:noFill/>
          </a:ln>
        </p:spPr>
      </p:pic>
      <p:pic>
        <p:nvPicPr>
          <p:cNvPr id="713" name="Google Shape;713;p23" descr="リサイクルの標識"/>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31779" y="2344574"/>
            <a:ext cx="1728718" cy="1728718"/>
          </a:xfrm>
          <a:prstGeom prst="rect">
            <a:avLst/>
          </a:prstGeom>
          <a:noFill/>
          <a:ln>
            <a:noFill/>
          </a:ln>
        </p:spPr>
      </p:pic>
      <p:pic>
        <p:nvPicPr>
          <p:cNvPr id="714" name="Google Shape;714;p23" descr="フラグ"/>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7042" y="1130391"/>
            <a:ext cx="779621" cy="779621"/>
          </a:xfrm>
          <a:prstGeom prst="rect">
            <a:avLst/>
          </a:prstGeom>
          <a:noFill/>
          <a:ln>
            <a:noFill/>
          </a:ln>
        </p:spPr>
      </p:pic>
      <p:pic>
        <p:nvPicPr>
          <p:cNvPr id="14" name="Google Shape;324;p13" descr="プログラミングNo27フローチャートイラスト">
            <a:extLst>
              <a:ext uri="{FF2B5EF4-FFF2-40B4-BE49-F238E27FC236}">
                <a16:creationId xmlns:a16="http://schemas.microsoft.com/office/drawing/2014/main" id="{8C7CFCF5-2D15-467A-973C-0D2B75BC8118}"/>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58520" y="5606792"/>
            <a:ext cx="764694" cy="764694"/>
          </a:xfrm>
          <a:prstGeom prst="rect">
            <a:avLst/>
          </a:prstGeom>
          <a:noFill/>
          <a:ln>
            <a:noFill/>
          </a:ln>
        </p:spPr>
      </p:pic>
      <p:grpSp>
        <p:nvGrpSpPr>
          <p:cNvPr id="3" name="グループ化 2">
            <a:extLst>
              <a:ext uri="{FF2B5EF4-FFF2-40B4-BE49-F238E27FC236}">
                <a16:creationId xmlns:a16="http://schemas.microsoft.com/office/drawing/2014/main" id="{35681EC0-F7FD-48E2-BF98-03246A76A6E6}"/>
              </a:ext>
            </a:extLst>
          </p:cNvPr>
          <p:cNvGrpSpPr/>
          <p:nvPr/>
        </p:nvGrpSpPr>
        <p:grpSpPr>
          <a:xfrm>
            <a:off x="7776835" y="4600240"/>
            <a:ext cx="1346379" cy="1168153"/>
            <a:chOff x="7850145" y="4222100"/>
            <a:chExt cx="1346379" cy="1168153"/>
          </a:xfrm>
        </p:grpSpPr>
        <p:pic>
          <p:nvPicPr>
            <p:cNvPr id="15" name="Google Shape;325;p13" descr="ダイアグラム&#10;&#10;低い精度で自動的に生成された説明">
              <a:extLst>
                <a:ext uri="{FF2B5EF4-FFF2-40B4-BE49-F238E27FC236}">
                  <a16:creationId xmlns:a16="http://schemas.microsoft.com/office/drawing/2014/main" id="{A1CE464B-17DA-4107-B04C-2A2DD2FE643C}"/>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060497" y="4222100"/>
              <a:ext cx="1136027" cy="771757"/>
            </a:xfrm>
            <a:prstGeom prst="rect">
              <a:avLst/>
            </a:prstGeom>
            <a:noFill/>
            <a:ln>
              <a:noFill/>
            </a:ln>
          </p:spPr>
        </p:pic>
        <p:pic>
          <p:nvPicPr>
            <p:cNvPr id="16" name="Google Shape;323;p13" descr="考え事をしている女性会社員のイラスト（スーツ）">
              <a:extLst>
                <a:ext uri="{FF2B5EF4-FFF2-40B4-BE49-F238E27FC236}">
                  <a16:creationId xmlns:a16="http://schemas.microsoft.com/office/drawing/2014/main" id="{D758ADD5-FBB5-41BF-B2B7-BEDED761FACB}"/>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850145" y="4597460"/>
              <a:ext cx="626306" cy="792793"/>
            </a:xfrm>
            <a:prstGeom prst="rect">
              <a:avLst/>
            </a:prstGeom>
            <a:noFill/>
            <a:ln>
              <a:noFill/>
            </a:ln>
          </p:spPr>
        </p:pic>
      </p:grpSp>
      <p:sp>
        <p:nvSpPr>
          <p:cNvPr id="17" name="Google Shape;708;p23">
            <a:extLst>
              <a:ext uri="{FF2B5EF4-FFF2-40B4-BE49-F238E27FC236}">
                <a16:creationId xmlns:a16="http://schemas.microsoft.com/office/drawing/2014/main" id="{921B6192-90A0-441F-B259-50B80C7D7454}"/>
              </a:ext>
            </a:extLst>
          </p:cNvPr>
          <p:cNvSpPr txBox="1"/>
          <p:nvPr/>
        </p:nvSpPr>
        <p:spPr>
          <a:xfrm>
            <a:off x="1021824" y="486514"/>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④</a:t>
            </a:r>
            <a:r>
              <a:rPr lang="en-US" altLang="ja-JP" sz="2889" b="1" i="0" u="none" strike="noStrike" cap="none" dirty="0">
                <a:solidFill>
                  <a:schemeClr val="lt1"/>
                </a:solidFill>
                <a:latin typeface="Arial"/>
                <a:ea typeface="Arial"/>
                <a:cs typeface="Arial"/>
                <a:sym typeface="Arial"/>
              </a:rPr>
              <a:t> </a:t>
            </a:r>
            <a:r>
              <a:rPr lang="ja-JP" sz="2889" b="1" i="0" u="none" strike="noStrike" cap="none" dirty="0">
                <a:solidFill>
                  <a:schemeClr val="lt1"/>
                </a:solidFill>
                <a:latin typeface="Arial"/>
                <a:ea typeface="Arial"/>
                <a:cs typeface="Arial"/>
                <a:sym typeface="Arial"/>
              </a:rPr>
              <a:t>分別トライ</a:t>
            </a:r>
            <a:r>
              <a:rPr lang="ja-JP" altLang="en-US" sz="2889" b="1" i="0" u="none" strike="noStrike" cap="none" dirty="0">
                <a:solidFill>
                  <a:schemeClr val="lt1"/>
                </a:solidFill>
                <a:latin typeface="Arial"/>
                <a:ea typeface="Arial"/>
                <a:cs typeface="Arial"/>
                <a:sym typeface="Arial"/>
              </a:rPr>
              <a:t>　例題</a:t>
            </a:r>
            <a:endParaRPr sz="2889" b="1" i="0" u="none" strike="noStrike" cap="none" dirty="0">
              <a:solidFill>
                <a:schemeClr val="lt1"/>
              </a:solidFill>
              <a:latin typeface="Arial"/>
              <a:ea typeface="Arial"/>
              <a:cs typeface="Arial"/>
              <a:sym typeface="Arial"/>
            </a:endParaRPr>
          </a:p>
        </p:txBody>
      </p:sp>
      <p:sp>
        <p:nvSpPr>
          <p:cNvPr id="18" name="Google Shape;709;p23">
            <a:extLst>
              <a:ext uri="{FF2B5EF4-FFF2-40B4-BE49-F238E27FC236}">
                <a16:creationId xmlns:a16="http://schemas.microsoft.com/office/drawing/2014/main" id="{34154AC6-1E26-4907-8FBE-D6C9D44DEB1E}"/>
              </a:ext>
            </a:extLst>
          </p:cNvPr>
          <p:cNvSpPr txBox="1"/>
          <p:nvPr/>
        </p:nvSpPr>
        <p:spPr>
          <a:xfrm>
            <a:off x="1336106" y="1350944"/>
            <a:ext cx="844632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3F3F3F"/>
                </a:solidFill>
                <a:latin typeface="Arial"/>
                <a:ea typeface="Arial"/>
                <a:cs typeface="Arial"/>
                <a:sym typeface="Arial"/>
              </a:rPr>
              <a:t>プログラムが完成したら、実際に「缶」と「ペットボトル」を分別してみよう！</a:t>
            </a:r>
            <a:endParaRPr sz="1600" b="1" i="0" u="none" strike="noStrike" cap="none" dirty="0">
              <a:solidFill>
                <a:srgbClr val="3F3F3F"/>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CE069363-EA1C-20F2-6724-0DA3290F3420}"/>
              </a:ext>
            </a:extLst>
          </p:cNvPr>
          <p:cNvSpPr txBox="1"/>
          <p:nvPr/>
        </p:nvSpPr>
        <p:spPr>
          <a:xfrm>
            <a:off x="466725" y="4702457"/>
            <a:ext cx="8009726" cy="1429494"/>
          </a:xfrm>
          <a:prstGeom prst="rect">
            <a:avLst/>
          </a:prstGeom>
          <a:noFill/>
        </p:spPr>
        <p:txBody>
          <a:bodyPr wrap="square">
            <a:spAutoFit/>
          </a:bodyPr>
          <a:lstStyle/>
          <a:p>
            <a:pPr marL="0" marR="0" lvl="0" indent="0" algn="l" rtl="0">
              <a:lnSpc>
                <a:spcPct val="120000"/>
              </a:lnSpc>
              <a:spcBef>
                <a:spcPts val="0"/>
              </a:spcBef>
              <a:spcAft>
                <a:spcPts val="0"/>
              </a:spcAft>
              <a:buClr>
                <a:srgbClr val="000000"/>
              </a:buClr>
              <a:buSzPts val="1600"/>
              <a:buFont typeface="Arial"/>
              <a:buNone/>
            </a:pPr>
            <a:r>
              <a:rPr lang="ja-JP" altLang="en-US" sz="1400" b="1" dirty="0">
                <a:solidFill>
                  <a:schemeClr val="tx1">
                    <a:lumMod val="75000"/>
                    <a:lumOff val="25000"/>
                  </a:schemeClr>
                </a:solidFill>
              </a:rPr>
              <a:t>設計図を改良する場合は</a:t>
            </a:r>
            <a:endParaRPr lang="en-US" altLang="ja-JP" sz="1400" b="1" dirty="0">
              <a:solidFill>
                <a:schemeClr val="tx1">
                  <a:lumMod val="75000"/>
                  <a:lumOff val="25000"/>
                </a:schemeClr>
              </a:solidFill>
            </a:endParaRPr>
          </a:p>
          <a:p>
            <a:pPr marL="0" marR="0" lvl="0" indent="0" algn="l" rtl="0">
              <a:lnSpc>
                <a:spcPct val="120000"/>
              </a:lnSpc>
              <a:spcBef>
                <a:spcPts val="0"/>
              </a:spcBef>
              <a:spcAft>
                <a:spcPts val="0"/>
              </a:spcAft>
              <a:buClr>
                <a:srgbClr val="000000"/>
              </a:buClr>
              <a:buSzPts val="1600"/>
              <a:buFont typeface="Arial"/>
              <a:buNone/>
            </a:pPr>
            <a:r>
              <a:rPr lang="ja-JP" altLang="en-US" sz="1600" b="1">
                <a:solidFill>
                  <a:schemeClr val="tx1"/>
                </a:solidFill>
              </a:rPr>
              <a:t>　　</a:t>
            </a:r>
            <a:r>
              <a:rPr lang="en-US" altLang="ja-JP" sz="1600" b="1" dirty="0">
                <a:solidFill>
                  <a:schemeClr val="tx1"/>
                </a:solidFill>
              </a:rPr>
              <a:t>[ </a:t>
            </a:r>
            <a:r>
              <a:rPr lang="ja-JP" altLang="en-US" sz="1600" b="1">
                <a:solidFill>
                  <a:schemeClr val="tx1"/>
                </a:solidFill>
              </a:rPr>
              <a:t>設計図（</a:t>
            </a:r>
            <a:r>
              <a:rPr lang="en-US" altLang="ja-JP" sz="1600" b="1" dirty="0" err="1">
                <a:solidFill>
                  <a:schemeClr val="tx1"/>
                </a:solidFill>
              </a:rPr>
              <a:t>sekkeizu.xlsx</a:t>
            </a:r>
            <a:r>
              <a:rPr lang="ja-JP" altLang="en-US" sz="1600" b="1">
                <a:solidFill>
                  <a:schemeClr val="tx1"/>
                </a:solidFill>
              </a:rPr>
              <a:t>）</a:t>
            </a:r>
            <a:r>
              <a:rPr lang="en-US" altLang="ja-JP" sz="1600" b="1" dirty="0">
                <a:solidFill>
                  <a:schemeClr val="tx1"/>
                </a:solidFill>
              </a:rPr>
              <a:t>]</a:t>
            </a:r>
            <a:r>
              <a:rPr lang="ja-JP" altLang="en-US" sz="1600" b="1">
                <a:solidFill>
                  <a:schemeClr val="tx1">
                    <a:lumMod val="75000"/>
                    <a:lumOff val="25000"/>
                  </a:schemeClr>
                </a:solidFill>
              </a:rPr>
              <a:t>の</a:t>
            </a:r>
            <a:r>
              <a:rPr lang="en-US" altLang="ja-JP" sz="1600" b="1" dirty="0">
                <a:solidFill>
                  <a:schemeClr val="tx1">
                    <a:lumMod val="75000"/>
                    <a:lumOff val="25000"/>
                  </a:schemeClr>
                </a:solidFill>
              </a:rPr>
              <a:t>【</a:t>
            </a:r>
            <a:r>
              <a:rPr lang="ja-JP" altLang="en-US" sz="1600" b="1" dirty="0">
                <a:solidFill>
                  <a:schemeClr val="tx1">
                    <a:lumMod val="75000"/>
                    <a:lumOff val="25000"/>
                  </a:schemeClr>
                </a:solidFill>
              </a:rPr>
              <a:t>例題</a:t>
            </a:r>
            <a:r>
              <a:rPr lang="en-US" altLang="ja-JP" sz="1600" b="1" dirty="0">
                <a:solidFill>
                  <a:schemeClr val="tx1">
                    <a:lumMod val="75000"/>
                    <a:lumOff val="25000"/>
                  </a:schemeClr>
                </a:solidFill>
              </a:rPr>
              <a:t>】</a:t>
            </a:r>
            <a:r>
              <a:rPr lang="ja-JP" altLang="en-US" sz="1600" b="1" dirty="0">
                <a:solidFill>
                  <a:schemeClr val="tx1">
                    <a:lumMod val="75000"/>
                    <a:lumOff val="25000"/>
                  </a:schemeClr>
                </a:solidFill>
              </a:rPr>
              <a:t>シートを編集しよう</a:t>
            </a:r>
            <a:endParaRPr lang="en-US" altLang="ja-JP" sz="1600" b="1" dirty="0">
              <a:solidFill>
                <a:schemeClr val="tx1">
                  <a:lumMod val="75000"/>
                  <a:lumOff val="25000"/>
                </a:schemeClr>
              </a:solidFill>
            </a:endParaRPr>
          </a:p>
          <a:p>
            <a:pPr marL="0" marR="0" lvl="0" indent="0" algn="l" rtl="0">
              <a:lnSpc>
                <a:spcPct val="120000"/>
              </a:lnSpc>
              <a:spcBef>
                <a:spcPts val="0"/>
              </a:spcBef>
              <a:spcAft>
                <a:spcPts val="0"/>
              </a:spcAft>
              <a:buClr>
                <a:srgbClr val="000000"/>
              </a:buClr>
              <a:buSzPts val="1600"/>
              <a:buFont typeface="Arial"/>
              <a:buNone/>
            </a:pPr>
            <a:endParaRPr lang="en-US" altLang="ja-JP" sz="1400" b="1" dirty="0">
              <a:solidFill>
                <a:schemeClr val="tx1">
                  <a:lumMod val="75000"/>
                  <a:lumOff val="25000"/>
                </a:schemeClr>
              </a:solidFill>
            </a:endParaRPr>
          </a:p>
          <a:p>
            <a:pPr marL="0" marR="0" lvl="0" indent="0" algn="l" rtl="0">
              <a:lnSpc>
                <a:spcPct val="120000"/>
              </a:lnSpc>
              <a:spcBef>
                <a:spcPts val="0"/>
              </a:spcBef>
              <a:spcAft>
                <a:spcPts val="0"/>
              </a:spcAft>
              <a:buClr>
                <a:srgbClr val="000000"/>
              </a:buClr>
              <a:buSzPts val="1600"/>
              <a:buFont typeface="Arial"/>
              <a:buNone/>
            </a:pPr>
            <a:r>
              <a:rPr lang="ja-JP" altLang="en-US" sz="1400" b="1" i="0" u="none" strike="noStrike" cap="none" dirty="0">
                <a:solidFill>
                  <a:schemeClr val="tx1">
                    <a:lumMod val="75000"/>
                    <a:lumOff val="25000"/>
                  </a:schemeClr>
                </a:solidFill>
                <a:latin typeface="Arial"/>
                <a:ea typeface="Arial"/>
                <a:cs typeface="Arial"/>
                <a:sym typeface="Arial"/>
              </a:rPr>
              <a:t>フローチャート（プログラム）を改良する場合は </a:t>
            </a:r>
            <a:endParaRPr lang="en-US" altLang="ja-JP" sz="1400" b="1" i="0" u="none" strike="noStrike" cap="none" dirty="0">
              <a:solidFill>
                <a:schemeClr val="tx1">
                  <a:lumMod val="75000"/>
                  <a:lumOff val="25000"/>
                </a:schemeClr>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altLang="en-US" sz="1600" b="1">
                <a:solidFill>
                  <a:schemeClr val="tx1"/>
                </a:solidFill>
              </a:rPr>
              <a:t>　　</a:t>
            </a:r>
            <a:r>
              <a:rPr lang="en-US" altLang="ja-JP" sz="1600" b="1" dirty="0">
                <a:solidFill>
                  <a:schemeClr val="tx1"/>
                </a:solidFill>
              </a:rPr>
              <a:t>[ </a:t>
            </a:r>
            <a:r>
              <a:rPr lang="ja-JP" altLang="en-US" sz="1600" b="1">
                <a:solidFill>
                  <a:schemeClr val="tx1"/>
                </a:solidFill>
              </a:rPr>
              <a:t>フローチャート（</a:t>
            </a:r>
            <a:r>
              <a:rPr lang="en" altLang="ja-JP" sz="1600" b="1" dirty="0" err="1">
                <a:solidFill>
                  <a:schemeClr val="tx1"/>
                </a:solidFill>
              </a:rPr>
              <a:t>flowchart.xlsm</a:t>
            </a:r>
            <a:r>
              <a:rPr lang="ja-JP" altLang="en-US" sz="1600" b="1">
                <a:solidFill>
                  <a:schemeClr val="tx1"/>
                </a:solidFill>
              </a:rPr>
              <a:t>）</a:t>
            </a:r>
            <a:r>
              <a:rPr lang="en-US" altLang="ja-JP" sz="1600" b="1" dirty="0">
                <a:solidFill>
                  <a:schemeClr val="tx1"/>
                </a:solidFill>
              </a:rPr>
              <a:t>]</a:t>
            </a:r>
            <a:r>
              <a:rPr lang="en-US" altLang="ja-JP" sz="1600" b="1" i="0" u="none" strike="noStrike" cap="none" dirty="0">
                <a:solidFill>
                  <a:schemeClr val="tx1">
                    <a:lumMod val="75000"/>
                    <a:lumOff val="25000"/>
                  </a:schemeClr>
                </a:solidFill>
                <a:latin typeface="Arial"/>
                <a:ea typeface="Arial"/>
                <a:cs typeface="Arial"/>
                <a:sym typeface="Arial"/>
              </a:rPr>
              <a:t> </a:t>
            </a:r>
            <a:r>
              <a:rPr lang="ja-JP" altLang="en-US" sz="1600" b="1" i="0" u="none" strike="noStrike" cap="none" dirty="0">
                <a:solidFill>
                  <a:schemeClr val="tx1">
                    <a:lumMod val="75000"/>
                    <a:lumOff val="25000"/>
                  </a:schemeClr>
                </a:solidFill>
                <a:latin typeface="Arial"/>
                <a:ea typeface="Arial"/>
                <a:cs typeface="Arial"/>
                <a:sym typeface="Arial"/>
              </a:rPr>
              <a:t>の</a:t>
            </a:r>
            <a:r>
              <a:rPr lang="en-US" altLang="ja-JP" sz="1600" b="1" i="0" u="none" strike="noStrike" cap="none" dirty="0">
                <a:solidFill>
                  <a:schemeClr val="tx1">
                    <a:lumMod val="75000"/>
                    <a:lumOff val="25000"/>
                  </a:schemeClr>
                </a:solidFill>
                <a:latin typeface="Arial"/>
                <a:ea typeface="Arial"/>
                <a:cs typeface="Arial"/>
                <a:sym typeface="Arial"/>
              </a:rPr>
              <a:t>【</a:t>
            </a:r>
            <a:r>
              <a:rPr lang="ja-JP" altLang="en-US" sz="1600" b="1" i="0" u="none" strike="noStrike" cap="none" dirty="0">
                <a:solidFill>
                  <a:schemeClr val="tx1">
                    <a:lumMod val="75000"/>
                    <a:lumOff val="25000"/>
                  </a:schemeClr>
                </a:solidFill>
                <a:latin typeface="Arial"/>
                <a:ea typeface="Arial"/>
                <a:cs typeface="Arial"/>
                <a:sym typeface="Arial"/>
              </a:rPr>
              <a:t>例題作業用</a:t>
            </a:r>
            <a:r>
              <a:rPr lang="en-US" altLang="ja-JP" sz="1600" b="1" i="0" u="none" strike="noStrike" cap="none" dirty="0">
                <a:solidFill>
                  <a:schemeClr val="tx1">
                    <a:lumMod val="75000"/>
                    <a:lumOff val="25000"/>
                  </a:schemeClr>
                </a:solidFill>
                <a:latin typeface="Arial"/>
                <a:ea typeface="Arial"/>
                <a:cs typeface="Arial"/>
                <a:sym typeface="Arial"/>
              </a:rPr>
              <a:t>】</a:t>
            </a:r>
            <a:r>
              <a:rPr lang="ja-JP" altLang="en-US" sz="1600" b="1" i="0" u="none" strike="noStrike" cap="none" dirty="0">
                <a:solidFill>
                  <a:schemeClr val="tx1">
                    <a:lumMod val="75000"/>
                    <a:lumOff val="25000"/>
                  </a:schemeClr>
                </a:solidFill>
                <a:latin typeface="Arial"/>
                <a:ea typeface="Arial"/>
                <a:cs typeface="Arial"/>
                <a:sym typeface="Arial"/>
              </a:rPr>
              <a:t>シートを編集しよう</a:t>
            </a:r>
            <a:endParaRPr lang="ja-JP" altLang="en-US" sz="1400" b="1" i="0" u="none" strike="noStrike" cap="none" dirty="0">
              <a:solidFill>
                <a:schemeClr val="tx1">
                  <a:lumMod val="75000"/>
                  <a:lumOff val="25000"/>
                </a:schemeClr>
              </a:solidFill>
              <a:latin typeface="Arial"/>
              <a:ea typeface="Arial"/>
              <a:cs typeface="Arial"/>
              <a:sym typeface="Arial"/>
            </a:endParaRPr>
          </a:p>
        </p:txBody>
      </p:sp>
    </p:spTree>
    <p:extLst>
      <p:ext uri="{BB962C8B-B14F-4D97-AF65-F5344CB8AC3E}">
        <p14:creationId xmlns:p14="http://schemas.microsoft.com/office/powerpoint/2010/main" val="4132492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8" name="Google Shape;708;p23"/>
          <p:cNvSpPr txBox="1"/>
          <p:nvPr/>
        </p:nvSpPr>
        <p:spPr>
          <a:xfrm>
            <a:off x="1021824" y="486514"/>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④分別トライ</a:t>
            </a:r>
            <a:r>
              <a:rPr lang="ja-JP" altLang="en-US" sz="2889" b="1" i="0" u="none" strike="noStrike" cap="none" dirty="0">
                <a:solidFill>
                  <a:schemeClr val="lt1"/>
                </a:solidFill>
                <a:latin typeface="Arial"/>
                <a:ea typeface="Arial"/>
                <a:cs typeface="Arial"/>
                <a:sym typeface="Arial"/>
              </a:rPr>
              <a:t>　</a:t>
            </a:r>
            <a:r>
              <a:rPr lang="en-US" altLang="ja-JP" sz="2889" b="1" i="0" u="none" strike="noStrike" cap="none" dirty="0">
                <a:solidFill>
                  <a:schemeClr val="lt1"/>
                </a:solidFill>
                <a:latin typeface="Arial"/>
                <a:ea typeface="Arial"/>
                <a:cs typeface="Arial"/>
                <a:sym typeface="Arial"/>
              </a:rPr>
              <a:t>【</a:t>
            </a:r>
            <a:r>
              <a:rPr lang="ja-JP" altLang="en-US" sz="2889" b="1" i="0" u="none" strike="noStrike" cap="none" dirty="0">
                <a:solidFill>
                  <a:schemeClr val="lt1"/>
                </a:solidFill>
                <a:latin typeface="Arial"/>
                <a:ea typeface="Arial"/>
                <a:cs typeface="Arial"/>
                <a:sym typeface="Arial"/>
              </a:rPr>
              <a:t>演習</a:t>
            </a:r>
            <a:r>
              <a:rPr lang="en-US" altLang="ja-JP" sz="2889" b="1" i="0" u="none" strike="noStrike" cap="none" dirty="0">
                <a:solidFill>
                  <a:schemeClr val="lt1"/>
                </a:solidFill>
                <a:latin typeface="Arial"/>
                <a:ea typeface="Arial"/>
                <a:cs typeface="Arial"/>
                <a:sym typeface="Arial"/>
              </a:rPr>
              <a:t>】3</a:t>
            </a:r>
            <a:r>
              <a:rPr lang="ja-JP" altLang="en-US" sz="2889" b="1" i="0" u="none" strike="noStrike" cap="none" dirty="0">
                <a:solidFill>
                  <a:schemeClr val="lt1"/>
                </a:solidFill>
                <a:latin typeface="Arial"/>
                <a:ea typeface="Arial"/>
                <a:cs typeface="Arial"/>
                <a:sym typeface="Arial"/>
              </a:rPr>
              <a:t>種類分別</a:t>
            </a:r>
            <a:endParaRPr sz="2889" b="1" i="0" u="none" strike="noStrike" cap="none" dirty="0">
              <a:solidFill>
                <a:schemeClr val="lt1"/>
              </a:solidFill>
              <a:latin typeface="Arial"/>
              <a:ea typeface="Arial"/>
              <a:cs typeface="Arial"/>
              <a:sym typeface="Arial"/>
            </a:endParaRPr>
          </a:p>
        </p:txBody>
      </p:sp>
      <p:sp>
        <p:nvSpPr>
          <p:cNvPr id="709" name="Google Shape;709;p23"/>
          <p:cNvSpPr txBox="1"/>
          <p:nvPr/>
        </p:nvSpPr>
        <p:spPr>
          <a:xfrm>
            <a:off x="1336106" y="1350944"/>
            <a:ext cx="844632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3F3F3F"/>
                </a:solidFill>
                <a:latin typeface="Arial"/>
                <a:ea typeface="Arial"/>
                <a:cs typeface="Arial"/>
                <a:sym typeface="Arial"/>
              </a:rPr>
              <a:t>次に「スチール缶」「アルミ缶」「ペットボトル」を分別できるように改良しよう！</a:t>
            </a:r>
            <a:endParaRPr sz="1600" b="1" i="0" u="none" strike="noStrike" cap="none" dirty="0">
              <a:solidFill>
                <a:srgbClr val="3F3F3F"/>
              </a:solidFill>
              <a:latin typeface="Arial"/>
              <a:ea typeface="Arial"/>
              <a:cs typeface="Arial"/>
              <a:sym typeface="Arial"/>
            </a:endParaRPr>
          </a:p>
        </p:txBody>
      </p:sp>
      <p:sp>
        <p:nvSpPr>
          <p:cNvPr id="710" name="Google Shape;710;p23"/>
          <p:cNvSpPr/>
          <p:nvPr/>
        </p:nvSpPr>
        <p:spPr>
          <a:xfrm>
            <a:off x="466725" y="2057400"/>
            <a:ext cx="4324350" cy="2303906"/>
          </a:xfrm>
          <a:prstGeom prst="rect">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dk1"/>
                </a:solidFill>
                <a:latin typeface="Arial"/>
                <a:ea typeface="Arial"/>
                <a:cs typeface="Arial"/>
                <a:sym typeface="Arial"/>
              </a:rPr>
              <a:t>なぜうまくいかなかった？</a:t>
            </a:r>
            <a:endParaRPr sz="1400" b="0" i="0" u="none" strike="noStrike" cap="none">
              <a:solidFill>
                <a:srgbClr val="000000"/>
              </a:solidFill>
              <a:latin typeface="Arial"/>
              <a:ea typeface="Arial"/>
              <a:cs typeface="Arial"/>
              <a:sym typeface="Arial"/>
            </a:endParaRPr>
          </a:p>
        </p:txBody>
      </p:sp>
      <p:sp>
        <p:nvSpPr>
          <p:cNvPr id="711" name="Google Shape;711;p23"/>
          <p:cNvSpPr/>
          <p:nvPr/>
        </p:nvSpPr>
        <p:spPr>
          <a:xfrm>
            <a:off x="4953000" y="2057400"/>
            <a:ext cx="4486276" cy="2303067"/>
          </a:xfrm>
          <a:prstGeom prst="rect">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sng" strike="noStrike" cap="none" dirty="0">
                <a:solidFill>
                  <a:schemeClr val="dk1"/>
                </a:solidFill>
                <a:latin typeface="Arial"/>
                <a:ea typeface="Arial"/>
                <a:cs typeface="Arial"/>
                <a:sym typeface="Arial"/>
              </a:rPr>
              <a:t>どう改良する？</a:t>
            </a:r>
            <a:endParaRPr lang="en-US" altLang="ja-JP" sz="16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ja-JP" altLang="en-US" sz="1600" b="0" i="0" u="none" strike="noStrike" cap="none" dirty="0">
              <a:solidFill>
                <a:srgbClr val="000000"/>
              </a:solidFill>
              <a:latin typeface="Arial"/>
              <a:ea typeface="Arial"/>
              <a:cs typeface="Arial"/>
              <a:sym typeface="Arial"/>
            </a:endParaRPr>
          </a:p>
        </p:txBody>
      </p:sp>
      <p:pic>
        <p:nvPicPr>
          <p:cNvPr id="712" name="Google Shape;712;p23" descr="ヘルプ"/>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8398" y="2298851"/>
            <a:ext cx="1821005" cy="1821005"/>
          </a:xfrm>
          <a:prstGeom prst="rect">
            <a:avLst/>
          </a:prstGeom>
          <a:noFill/>
          <a:ln>
            <a:noFill/>
          </a:ln>
        </p:spPr>
      </p:pic>
      <p:pic>
        <p:nvPicPr>
          <p:cNvPr id="713" name="Google Shape;713;p23" descr="リサイクルの標識"/>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31779" y="2344574"/>
            <a:ext cx="1728718" cy="1728718"/>
          </a:xfrm>
          <a:prstGeom prst="rect">
            <a:avLst/>
          </a:prstGeom>
          <a:noFill/>
          <a:ln>
            <a:noFill/>
          </a:ln>
        </p:spPr>
      </p:pic>
      <p:pic>
        <p:nvPicPr>
          <p:cNvPr id="714" name="Google Shape;714;p23" descr="フラグ"/>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7042" y="1130391"/>
            <a:ext cx="779621" cy="779621"/>
          </a:xfrm>
          <a:prstGeom prst="rect">
            <a:avLst/>
          </a:prstGeom>
          <a:noFill/>
          <a:ln>
            <a:noFill/>
          </a:ln>
        </p:spPr>
      </p:pic>
      <p:pic>
        <p:nvPicPr>
          <p:cNvPr id="14" name="Google Shape;324;p13" descr="プログラミングNo27フローチャートイラスト">
            <a:extLst>
              <a:ext uri="{FF2B5EF4-FFF2-40B4-BE49-F238E27FC236}">
                <a16:creationId xmlns:a16="http://schemas.microsoft.com/office/drawing/2014/main" id="{8C7CFCF5-2D15-467A-973C-0D2B75BC8118}"/>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58520" y="5606792"/>
            <a:ext cx="764694" cy="764694"/>
          </a:xfrm>
          <a:prstGeom prst="rect">
            <a:avLst/>
          </a:prstGeom>
          <a:noFill/>
          <a:ln>
            <a:noFill/>
          </a:ln>
        </p:spPr>
      </p:pic>
      <p:grpSp>
        <p:nvGrpSpPr>
          <p:cNvPr id="3" name="グループ化 2">
            <a:extLst>
              <a:ext uri="{FF2B5EF4-FFF2-40B4-BE49-F238E27FC236}">
                <a16:creationId xmlns:a16="http://schemas.microsoft.com/office/drawing/2014/main" id="{35681EC0-F7FD-48E2-BF98-03246A76A6E6}"/>
              </a:ext>
            </a:extLst>
          </p:cNvPr>
          <p:cNvGrpSpPr/>
          <p:nvPr/>
        </p:nvGrpSpPr>
        <p:grpSpPr>
          <a:xfrm>
            <a:off x="7776835" y="4600240"/>
            <a:ext cx="1346379" cy="1168153"/>
            <a:chOff x="7850145" y="4222100"/>
            <a:chExt cx="1346379" cy="1168153"/>
          </a:xfrm>
        </p:grpSpPr>
        <p:pic>
          <p:nvPicPr>
            <p:cNvPr id="15" name="Google Shape;325;p13" descr="ダイアグラム&#10;&#10;低い精度で自動的に生成された説明">
              <a:extLst>
                <a:ext uri="{FF2B5EF4-FFF2-40B4-BE49-F238E27FC236}">
                  <a16:creationId xmlns:a16="http://schemas.microsoft.com/office/drawing/2014/main" id="{A1CE464B-17DA-4107-B04C-2A2DD2FE643C}"/>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060497" y="4222100"/>
              <a:ext cx="1136027" cy="771757"/>
            </a:xfrm>
            <a:prstGeom prst="rect">
              <a:avLst/>
            </a:prstGeom>
            <a:noFill/>
            <a:ln>
              <a:noFill/>
            </a:ln>
          </p:spPr>
        </p:pic>
        <p:pic>
          <p:nvPicPr>
            <p:cNvPr id="16" name="Google Shape;323;p13" descr="考え事をしている女性会社員のイラスト（スーツ）">
              <a:extLst>
                <a:ext uri="{FF2B5EF4-FFF2-40B4-BE49-F238E27FC236}">
                  <a16:creationId xmlns:a16="http://schemas.microsoft.com/office/drawing/2014/main" id="{D758ADD5-FBB5-41BF-B2B7-BEDED761FACB}"/>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850145" y="4597460"/>
              <a:ext cx="626306" cy="792793"/>
            </a:xfrm>
            <a:prstGeom prst="rect">
              <a:avLst/>
            </a:prstGeom>
            <a:noFill/>
            <a:ln>
              <a:noFill/>
            </a:ln>
          </p:spPr>
        </p:pic>
      </p:grpSp>
      <p:sp>
        <p:nvSpPr>
          <p:cNvPr id="2" name="テキスト ボックス 1">
            <a:extLst>
              <a:ext uri="{FF2B5EF4-FFF2-40B4-BE49-F238E27FC236}">
                <a16:creationId xmlns:a16="http://schemas.microsoft.com/office/drawing/2014/main" id="{C811D8B5-9A6E-FF37-D26B-319C263C5219}"/>
              </a:ext>
            </a:extLst>
          </p:cNvPr>
          <p:cNvSpPr txBox="1"/>
          <p:nvPr/>
        </p:nvSpPr>
        <p:spPr>
          <a:xfrm>
            <a:off x="466725" y="4702457"/>
            <a:ext cx="8009726" cy="1429494"/>
          </a:xfrm>
          <a:prstGeom prst="rect">
            <a:avLst/>
          </a:prstGeom>
          <a:noFill/>
        </p:spPr>
        <p:txBody>
          <a:bodyPr wrap="square">
            <a:spAutoFit/>
          </a:bodyPr>
          <a:lstStyle/>
          <a:p>
            <a:pPr marL="0" marR="0" lvl="0" indent="0" algn="l" rtl="0">
              <a:lnSpc>
                <a:spcPct val="120000"/>
              </a:lnSpc>
              <a:spcBef>
                <a:spcPts val="0"/>
              </a:spcBef>
              <a:spcAft>
                <a:spcPts val="0"/>
              </a:spcAft>
              <a:buClr>
                <a:srgbClr val="000000"/>
              </a:buClr>
              <a:buSzPts val="1600"/>
              <a:buFont typeface="Arial"/>
              <a:buNone/>
            </a:pPr>
            <a:r>
              <a:rPr lang="ja-JP" altLang="en-US" sz="1400" b="1" dirty="0">
                <a:solidFill>
                  <a:schemeClr val="tx1">
                    <a:lumMod val="75000"/>
                    <a:lumOff val="25000"/>
                  </a:schemeClr>
                </a:solidFill>
              </a:rPr>
              <a:t>設計図を改良する場合は</a:t>
            </a:r>
            <a:endParaRPr lang="en-US" altLang="ja-JP" sz="1400" b="1" dirty="0">
              <a:solidFill>
                <a:schemeClr val="tx1">
                  <a:lumMod val="75000"/>
                  <a:lumOff val="25000"/>
                </a:schemeClr>
              </a:solidFill>
            </a:endParaRPr>
          </a:p>
          <a:p>
            <a:pPr marL="0" marR="0" lvl="0" indent="0" algn="l" rtl="0">
              <a:lnSpc>
                <a:spcPct val="120000"/>
              </a:lnSpc>
              <a:spcBef>
                <a:spcPts val="0"/>
              </a:spcBef>
              <a:spcAft>
                <a:spcPts val="0"/>
              </a:spcAft>
              <a:buClr>
                <a:srgbClr val="000000"/>
              </a:buClr>
              <a:buSzPts val="1600"/>
              <a:buFont typeface="Arial"/>
              <a:buNone/>
            </a:pPr>
            <a:r>
              <a:rPr lang="ja-JP" altLang="en-US" sz="1600" b="1">
                <a:solidFill>
                  <a:schemeClr val="tx1"/>
                </a:solidFill>
              </a:rPr>
              <a:t>　　</a:t>
            </a:r>
            <a:r>
              <a:rPr lang="en-US" altLang="ja-JP" sz="1600" b="1" dirty="0">
                <a:solidFill>
                  <a:schemeClr val="tx1"/>
                </a:solidFill>
              </a:rPr>
              <a:t>[ </a:t>
            </a:r>
            <a:r>
              <a:rPr lang="ja-JP" altLang="en-US" sz="1600" b="1">
                <a:solidFill>
                  <a:schemeClr val="tx1"/>
                </a:solidFill>
              </a:rPr>
              <a:t>設計図（</a:t>
            </a:r>
            <a:r>
              <a:rPr lang="en-US" altLang="ja-JP" sz="1600" b="1" dirty="0" err="1">
                <a:solidFill>
                  <a:schemeClr val="tx1"/>
                </a:solidFill>
              </a:rPr>
              <a:t>sekkeizu.xlsx</a:t>
            </a:r>
            <a:r>
              <a:rPr lang="ja-JP" altLang="en-US" sz="1600" b="1">
                <a:solidFill>
                  <a:schemeClr val="tx1"/>
                </a:solidFill>
              </a:rPr>
              <a:t>）</a:t>
            </a:r>
            <a:r>
              <a:rPr lang="en-US" altLang="ja-JP" sz="1600" b="1" dirty="0">
                <a:solidFill>
                  <a:schemeClr val="tx1"/>
                </a:solidFill>
              </a:rPr>
              <a:t>]</a:t>
            </a:r>
            <a:r>
              <a:rPr lang="ja-JP" altLang="en-US" sz="1600" b="1">
                <a:solidFill>
                  <a:schemeClr val="tx1">
                    <a:lumMod val="75000"/>
                    <a:lumOff val="25000"/>
                  </a:schemeClr>
                </a:solidFill>
              </a:rPr>
              <a:t>の</a:t>
            </a:r>
            <a:r>
              <a:rPr lang="en-US" altLang="ja-JP" sz="1600" b="1" dirty="0">
                <a:solidFill>
                  <a:schemeClr val="tx1">
                    <a:lumMod val="75000"/>
                    <a:lumOff val="25000"/>
                  </a:schemeClr>
                </a:solidFill>
              </a:rPr>
              <a:t>【</a:t>
            </a:r>
            <a:r>
              <a:rPr lang="ja-JP" altLang="en-US" sz="1600" b="1" dirty="0">
                <a:solidFill>
                  <a:schemeClr val="tx1">
                    <a:lumMod val="75000"/>
                    <a:lumOff val="25000"/>
                  </a:schemeClr>
                </a:solidFill>
              </a:rPr>
              <a:t>演習</a:t>
            </a:r>
            <a:r>
              <a:rPr lang="en-US" altLang="ja-JP" sz="1600" b="1" dirty="0">
                <a:solidFill>
                  <a:schemeClr val="tx1">
                    <a:lumMod val="75000"/>
                    <a:lumOff val="25000"/>
                  </a:schemeClr>
                </a:solidFill>
              </a:rPr>
              <a:t>】</a:t>
            </a:r>
            <a:r>
              <a:rPr lang="ja-JP" altLang="en-US" sz="1600" b="1" dirty="0">
                <a:solidFill>
                  <a:schemeClr val="tx1">
                    <a:lumMod val="75000"/>
                    <a:lumOff val="25000"/>
                  </a:schemeClr>
                </a:solidFill>
              </a:rPr>
              <a:t>シートを編集しよう</a:t>
            </a:r>
            <a:endParaRPr lang="en-US" altLang="ja-JP" sz="1600" b="1" dirty="0">
              <a:solidFill>
                <a:schemeClr val="tx1">
                  <a:lumMod val="75000"/>
                  <a:lumOff val="25000"/>
                </a:schemeClr>
              </a:solidFill>
            </a:endParaRPr>
          </a:p>
          <a:p>
            <a:pPr marL="0" marR="0" lvl="0" indent="0" algn="l" rtl="0">
              <a:lnSpc>
                <a:spcPct val="120000"/>
              </a:lnSpc>
              <a:spcBef>
                <a:spcPts val="0"/>
              </a:spcBef>
              <a:spcAft>
                <a:spcPts val="0"/>
              </a:spcAft>
              <a:buClr>
                <a:srgbClr val="000000"/>
              </a:buClr>
              <a:buSzPts val="1600"/>
              <a:buFont typeface="Arial"/>
              <a:buNone/>
            </a:pPr>
            <a:endParaRPr lang="en-US" altLang="ja-JP" sz="1400" b="1" dirty="0">
              <a:solidFill>
                <a:schemeClr val="tx1">
                  <a:lumMod val="75000"/>
                  <a:lumOff val="25000"/>
                </a:schemeClr>
              </a:solidFill>
            </a:endParaRPr>
          </a:p>
          <a:p>
            <a:pPr marL="0" marR="0" lvl="0" indent="0" algn="l" rtl="0">
              <a:lnSpc>
                <a:spcPct val="120000"/>
              </a:lnSpc>
              <a:spcBef>
                <a:spcPts val="0"/>
              </a:spcBef>
              <a:spcAft>
                <a:spcPts val="0"/>
              </a:spcAft>
              <a:buClr>
                <a:srgbClr val="000000"/>
              </a:buClr>
              <a:buSzPts val="1600"/>
              <a:buFont typeface="Arial"/>
              <a:buNone/>
            </a:pPr>
            <a:r>
              <a:rPr lang="ja-JP" altLang="en-US" sz="1400" b="1" i="0" u="none" strike="noStrike" cap="none" dirty="0">
                <a:solidFill>
                  <a:schemeClr val="tx1">
                    <a:lumMod val="75000"/>
                    <a:lumOff val="25000"/>
                  </a:schemeClr>
                </a:solidFill>
                <a:latin typeface="Arial"/>
                <a:ea typeface="Arial"/>
                <a:cs typeface="Arial"/>
                <a:sym typeface="Arial"/>
              </a:rPr>
              <a:t>フローチャート（プログラム）を改良する場合は </a:t>
            </a:r>
            <a:endParaRPr lang="en-US" altLang="ja-JP" sz="1400" b="1" i="0" u="none" strike="noStrike" cap="none" dirty="0">
              <a:solidFill>
                <a:schemeClr val="tx1">
                  <a:lumMod val="75000"/>
                  <a:lumOff val="25000"/>
                </a:schemeClr>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altLang="en-US" sz="1600" b="1">
                <a:solidFill>
                  <a:schemeClr val="tx1"/>
                </a:solidFill>
              </a:rPr>
              <a:t>　　</a:t>
            </a:r>
            <a:r>
              <a:rPr lang="en-US" altLang="ja-JP" sz="1600" b="1" dirty="0">
                <a:solidFill>
                  <a:schemeClr val="tx1"/>
                </a:solidFill>
              </a:rPr>
              <a:t>[ </a:t>
            </a:r>
            <a:r>
              <a:rPr lang="ja-JP" altLang="en-US" sz="1600" b="1">
                <a:solidFill>
                  <a:schemeClr val="tx1"/>
                </a:solidFill>
              </a:rPr>
              <a:t>フローチャート（</a:t>
            </a:r>
            <a:r>
              <a:rPr lang="en" altLang="ja-JP" sz="1600" b="1" dirty="0" err="1">
                <a:solidFill>
                  <a:schemeClr val="tx1"/>
                </a:solidFill>
              </a:rPr>
              <a:t>flowchart.xlsm</a:t>
            </a:r>
            <a:r>
              <a:rPr lang="ja-JP" altLang="en-US" sz="1600" b="1">
                <a:solidFill>
                  <a:schemeClr val="tx1"/>
                </a:solidFill>
              </a:rPr>
              <a:t>）</a:t>
            </a:r>
            <a:r>
              <a:rPr lang="en-US" altLang="ja-JP" sz="1600" b="1" dirty="0">
                <a:solidFill>
                  <a:schemeClr val="tx1"/>
                </a:solidFill>
              </a:rPr>
              <a:t>]</a:t>
            </a:r>
            <a:r>
              <a:rPr lang="ja-JP" altLang="en-US" sz="1600" b="1" i="0" u="none" strike="noStrike" cap="none">
                <a:solidFill>
                  <a:schemeClr val="tx1">
                    <a:lumMod val="75000"/>
                    <a:lumOff val="25000"/>
                  </a:schemeClr>
                </a:solidFill>
                <a:latin typeface="Arial"/>
                <a:ea typeface="Arial"/>
                <a:cs typeface="Arial"/>
                <a:sym typeface="Arial"/>
              </a:rPr>
              <a:t>の</a:t>
            </a:r>
            <a:r>
              <a:rPr lang="en-US" altLang="ja-JP" sz="1600" b="1" i="0" u="none" strike="noStrike" cap="none" dirty="0">
                <a:solidFill>
                  <a:schemeClr val="tx1">
                    <a:lumMod val="75000"/>
                    <a:lumOff val="25000"/>
                  </a:schemeClr>
                </a:solidFill>
                <a:latin typeface="Arial"/>
                <a:ea typeface="Arial"/>
                <a:cs typeface="Arial"/>
                <a:sym typeface="Arial"/>
              </a:rPr>
              <a:t>【</a:t>
            </a:r>
            <a:r>
              <a:rPr lang="ja-JP" altLang="en-US" sz="1600" b="1" dirty="0">
                <a:solidFill>
                  <a:schemeClr val="tx1">
                    <a:lumMod val="75000"/>
                    <a:lumOff val="25000"/>
                  </a:schemeClr>
                </a:solidFill>
              </a:rPr>
              <a:t>演習</a:t>
            </a:r>
            <a:r>
              <a:rPr lang="en-US" altLang="ja-JP" sz="1600" b="1" i="0" u="none" strike="noStrike" cap="none" dirty="0">
                <a:solidFill>
                  <a:schemeClr val="tx1">
                    <a:lumMod val="75000"/>
                    <a:lumOff val="25000"/>
                  </a:schemeClr>
                </a:solidFill>
                <a:latin typeface="Arial"/>
                <a:ea typeface="Arial"/>
                <a:cs typeface="Arial"/>
                <a:sym typeface="Arial"/>
              </a:rPr>
              <a:t>】</a:t>
            </a:r>
            <a:r>
              <a:rPr lang="ja-JP" altLang="en-US" sz="1600" b="1" i="0" u="none" strike="noStrike" cap="none" dirty="0">
                <a:solidFill>
                  <a:schemeClr val="tx1">
                    <a:lumMod val="75000"/>
                    <a:lumOff val="25000"/>
                  </a:schemeClr>
                </a:solidFill>
                <a:latin typeface="Arial"/>
                <a:ea typeface="Arial"/>
                <a:cs typeface="Arial"/>
                <a:sym typeface="Arial"/>
              </a:rPr>
              <a:t>シートを編集しよう</a:t>
            </a:r>
            <a:endParaRPr lang="ja-JP" altLang="en-US" sz="1400" b="1" i="0" u="none" strike="noStrike" cap="none" dirty="0">
              <a:solidFill>
                <a:schemeClr val="tx1">
                  <a:lumMod val="75000"/>
                  <a:lumOff val="25000"/>
                </a:schemeClr>
              </a:solidFill>
              <a:latin typeface="Arial"/>
              <a:ea typeface="Arial"/>
              <a:cs typeface="Arial"/>
              <a:sym typeface="Arial"/>
            </a:endParaRPr>
          </a:p>
        </p:txBody>
      </p:sp>
    </p:spTree>
    <p:extLst>
      <p:ext uri="{BB962C8B-B14F-4D97-AF65-F5344CB8AC3E}">
        <p14:creationId xmlns:p14="http://schemas.microsoft.com/office/powerpoint/2010/main" val="3070751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11" name="Google Shape;1111;g108ea01c89d_0_7"/>
          <p:cNvSpPr txBox="1"/>
          <p:nvPr/>
        </p:nvSpPr>
        <p:spPr>
          <a:xfrm>
            <a:off x="1573972" y="-46650"/>
            <a:ext cx="7878900" cy="537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片付け方法</a:t>
            </a:r>
            <a:endParaRPr sz="2889" b="1" i="0" u="none" strike="noStrike" cap="none">
              <a:solidFill>
                <a:schemeClr val="lt1"/>
              </a:solidFill>
              <a:latin typeface="Arial"/>
              <a:ea typeface="Arial"/>
              <a:cs typeface="Arial"/>
              <a:sym typeface="Arial"/>
            </a:endParaRPr>
          </a:p>
        </p:txBody>
      </p:sp>
      <p:grpSp>
        <p:nvGrpSpPr>
          <p:cNvPr id="1112" name="Google Shape;1112;g108ea01c89d_0_7"/>
          <p:cNvGrpSpPr/>
          <p:nvPr/>
        </p:nvGrpSpPr>
        <p:grpSpPr>
          <a:xfrm>
            <a:off x="262648" y="490348"/>
            <a:ext cx="9309853" cy="6122852"/>
            <a:chOff x="262648" y="490348"/>
            <a:chExt cx="9309853" cy="6122852"/>
          </a:xfrm>
        </p:grpSpPr>
        <p:grpSp>
          <p:nvGrpSpPr>
            <p:cNvPr id="1113" name="Google Shape;1113;g108ea01c89d_0_7"/>
            <p:cNvGrpSpPr/>
            <p:nvPr/>
          </p:nvGrpSpPr>
          <p:grpSpPr>
            <a:xfrm>
              <a:off x="262648" y="490348"/>
              <a:ext cx="9309853" cy="6122852"/>
              <a:chOff x="262648" y="490348"/>
              <a:chExt cx="9309853" cy="6122852"/>
            </a:xfrm>
          </p:grpSpPr>
          <p:pic>
            <p:nvPicPr>
              <p:cNvPr id="1114" name="Google Shape;1114;g108ea01c89d_0_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2648" y="564050"/>
                <a:ext cx="1785226" cy="1338900"/>
              </a:xfrm>
              <a:prstGeom prst="rect">
                <a:avLst/>
              </a:prstGeom>
              <a:noFill/>
              <a:ln>
                <a:noFill/>
              </a:ln>
            </p:spPr>
          </p:pic>
          <p:pic>
            <p:nvPicPr>
              <p:cNvPr id="1115" name="Google Shape;1115;g108ea01c89d_0_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3500" y="2032648"/>
                <a:ext cx="3378129" cy="4504202"/>
              </a:xfrm>
              <a:prstGeom prst="rect">
                <a:avLst/>
              </a:prstGeom>
              <a:noFill/>
              <a:ln>
                <a:noFill/>
              </a:ln>
            </p:spPr>
          </p:pic>
          <p:sp>
            <p:nvSpPr>
              <p:cNvPr id="1116" name="Google Shape;1116;g108ea01c89d_0_7"/>
              <p:cNvSpPr txBox="1"/>
              <p:nvPr/>
            </p:nvSpPr>
            <p:spPr>
              <a:xfrm>
                <a:off x="2060066" y="571842"/>
                <a:ext cx="1915201"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ラベルがついているので同じ数字のラベルの箱に教材を入れてください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例）1001</a:t>
                </a:r>
                <a:endParaRPr sz="1400" b="0" i="0" u="none" strike="noStrike" cap="none">
                  <a:solidFill>
                    <a:srgbClr val="000000"/>
                  </a:solidFill>
                  <a:latin typeface="Arial"/>
                  <a:ea typeface="Arial"/>
                  <a:cs typeface="Arial"/>
                  <a:sym typeface="Arial"/>
                </a:endParaRPr>
              </a:p>
            </p:txBody>
          </p:sp>
          <p:pic>
            <p:nvPicPr>
              <p:cNvPr id="1117" name="Google Shape;1117;g108ea01c89d_0_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5681828" y="-1222578"/>
                <a:ext cx="2177748" cy="5603599"/>
              </a:xfrm>
              <a:prstGeom prst="rect">
                <a:avLst/>
              </a:prstGeom>
              <a:noFill/>
              <a:ln>
                <a:noFill/>
              </a:ln>
            </p:spPr>
          </p:pic>
          <p:sp>
            <p:nvSpPr>
              <p:cNvPr id="1118" name="Google Shape;1118;g108ea01c89d_0_7"/>
              <p:cNvSpPr/>
              <p:nvPr/>
            </p:nvSpPr>
            <p:spPr>
              <a:xfrm>
                <a:off x="3968900" y="2750300"/>
                <a:ext cx="1728000" cy="2160000"/>
              </a:xfrm>
              <a:prstGeom prst="wedgeRectCallout">
                <a:avLst>
                  <a:gd name="adj1" fmla="val -2531"/>
                  <a:gd name="adj2" fmla="val -76965"/>
                </a:avLst>
              </a:prstGeom>
              <a:solidFill>
                <a:schemeClr val="lt1"/>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g108ea01c89d_0_7"/>
              <p:cNvSpPr/>
              <p:nvPr/>
            </p:nvSpPr>
            <p:spPr>
              <a:xfrm>
                <a:off x="5797025" y="2750300"/>
                <a:ext cx="1728000" cy="2160000"/>
              </a:xfrm>
              <a:prstGeom prst="wedgeRectCallout">
                <a:avLst>
                  <a:gd name="adj1" fmla="val -2531"/>
                  <a:gd name="adj2" fmla="val -76965"/>
                </a:avLst>
              </a:prstGeom>
              <a:solidFill>
                <a:schemeClr val="lt1"/>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g108ea01c89d_0_7"/>
              <p:cNvSpPr/>
              <p:nvPr/>
            </p:nvSpPr>
            <p:spPr>
              <a:xfrm>
                <a:off x="7625150" y="2750300"/>
                <a:ext cx="1728000" cy="2160000"/>
              </a:xfrm>
              <a:prstGeom prst="wedgeRectCallout">
                <a:avLst>
                  <a:gd name="adj1" fmla="val -2531"/>
                  <a:gd name="adj2" fmla="val -76965"/>
                </a:avLst>
              </a:prstGeom>
              <a:solidFill>
                <a:schemeClr val="lt1"/>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1" name="Google Shape;1121;g108ea01c89d_0_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888852" y="2851702"/>
                <a:ext cx="1458900" cy="1945201"/>
              </a:xfrm>
              <a:prstGeom prst="rect">
                <a:avLst/>
              </a:prstGeom>
              <a:noFill/>
              <a:ln>
                <a:noFill/>
              </a:ln>
            </p:spPr>
          </p:pic>
          <p:pic>
            <p:nvPicPr>
              <p:cNvPr id="1122" name="Google Shape;1122;g108ea01c89d_0_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144975" y="3185425"/>
                <a:ext cx="1291388" cy="1386399"/>
              </a:xfrm>
              <a:prstGeom prst="rect">
                <a:avLst/>
              </a:prstGeom>
              <a:noFill/>
              <a:ln>
                <a:noFill/>
              </a:ln>
            </p:spPr>
          </p:pic>
          <p:pic>
            <p:nvPicPr>
              <p:cNvPr id="1123" name="Google Shape;1123;g108ea01c89d_0_7"/>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788575" y="2851699"/>
                <a:ext cx="1458900" cy="1945190"/>
              </a:xfrm>
              <a:prstGeom prst="rect">
                <a:avLst/>
              </a:prstGeom>
              <a:noFill/>
              <a:ln>
                <a:noFill/>
              </a:ln>
            </p:spPr>
          </p:pic>
          <p:sp>
            <p:nvSpPr>
              <p:cNvPr id="1124" name="Google Shape;1124;g108ea01c89d_0_7"/>
              <p:cNvSpPr/>
              <p:nvPr/>
            </p:nvSpPr>
            <p:spPr>
              <a:xfrm>
                <a:off x="3963075" y="5030400"/>
                <a:ext cx="5112000" cy="1582800"/>
              </a:xfrm>
              <a:prstGeom prst="wedgeRectCallout">
                <a:avLst>
                  <a:gd name="adj1" fmla="val -83083"/>
                  <a:gd name="adj2" fmla="val -16585"/>
                </a:avLst>
              </a:prstGeom>
              <a:solidFill>
                <a:schemeClr val="lt1"/>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5" name="Google Shape;1125;g108ea01c89d_0_7"/>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rot="-5400000">
                <a:off x="4654000" y="4941399"/>
                <a:ext cx="1013276" cy="2025226"/>
              </a:xfrm>
              <a:prstGeom prst="rect">
                <a:avLst/>
              </a:prstGeom>
              <a:noFill/>
              <a:ln>
                <a:noFill/>
              </a:ln>
            </p:spPr>
          </p:pic>
          <p:pic>
            <p:nvPicPr>
              <p:cNvPr id="1126" name="Google Shape;1126;g108ea01c89d_0_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rot="5400000">
                <a:off x="6957675" y="4622473"/>
                <a:ext cx="1426799" cy="2401951"/>
              </a:xfrm>
              <a:prstGeom prst="rect">
                <a:avLst/>
              </a:prstGeom>
              <a:noFill/>
              <a:ln>
                <a:noFill/>
              </a:ln>
            </p:spPr>
          </p:pic>
        </p:grpSp>
        <p:sp>
          <p:nvSpPr>
            <p:cNvPr id="1127" name="Google Shape;1127;g108ea01c89d_0_7"/>
            <p:cNvSpPr txBox="1"/>
            <p:nvPr/>
          </p:nvSpPr>
          <p:spPr>
            <a:xfrm>
              <a:off x="4771100" y="1190700"/>
              <a:ext cx="5638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3200" b="0" i="0" u="none" strike="noStrike" cap="none">
                  <a:solidFill>
                    <a:schemeClr val="lt1"/>
                  </a:solidFill>
                  <a:latin typeface="Arial"/>
                  <a:ea typeface="Arial"/>
                  <a:cs typeface="Arial"/>
                  <a:sym typeface="Arial"/>
                </a:rPr>
                <a:t>A</a:t>
              </a:r>
              <a:endParaRPr sz="3200" b="0" i="0" u="none" strike="noStrike" cap="none">
                <a:solidFill>
                  <a:schemeClr val="lt1"/>
                </a:solidFill>
                <a:latin typeface="Arial"/>
                <a:ea typeface="Arial"/>
                <a:cs typeface="Arial"/>
                <a:sym typeface="Arial"/>
              </a:endParaRPr>
            </a:p>
          </p:txBody>
        </p:sp>
        <p:sp>
          <p:nvSpPr>
            <p:cNvPr id="1128" name="Google Shape;1128;g108ea01c89d_0_7"/>
            <p:cNvSpPr txBox="1"/>
            <p:nvPr/>
          </p:nvSpPr>
          <p:spPr>
            <a:xfrm>
              <a:off x="6566229" y="1190700"/>
              <a:ext cx="5638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3200" b="0" i="0" u="none" strike="noStrike" cap="none">
                  <a:solidFill>
                    <a:schemeClr val="lt1"/>
                  </a:solidFill>
                  <a:latin typeface="Arial"/>
                  <a:ea typeface="Arial"/>
                  <a:cs typeface="Arial"/>
                  <a:sym typeface="Arial"/>
                </a:rPr>
                <a:t>B</a:t>
              </a:r>
              <a:endParaRPr/>
            </a:p>
          </p:txBody>
        </p:sp>
        <p:sp>
          <p:nvSpPr>
            <p:cNvPr id="1129" name="Google Shape;1129;g108ea01c89d_0_7"/>
            <p:cNvSpPr txBox="1"/>
            <p:nvPr/>
          </p:nvSpPr>
          <p:spPr>
            <a:xfrm>
              <a:off x="8266760" y="1190700"/>
              <a:ext cx="5638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3200" b="0" i="0" u="none" strike="noStrike" cap="none">
                  <a:solidFill>
                    <a:schemeClr val="lt1"/>
                  </a:solidFill>
                  <a:latin typeface="Arial"/>
                  <a:ea typeface="Arial"/>
                  <a:cs typeface="Arial"/>
                  <a:sym typeface="Arial"/>
                </a:rPr>
                <a:t>C</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7" name="Google Shape;737;p25"/>
          <p:cNvSpPr txBox="1"/>
          <p:nvPr/>
        </p:nvSpPr>
        <p:spPr>
          <a:xfrm>
            <a:off x="1021824" y="430241"/>
            <a:ext cx="7862351" cy="5369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⑤ iPadとmicro:bitの接続方法</a:t>
            </a:r>
            <a:endParaRPr sz="1400" b="0" i="0" u="none" strike="noStrike" cap="none" dirty="0">
              <a:solidFill>
                <a:srgbClr val="000000"/>
              </a:solidFill>
              <a:latin typeface="Arial"/>
              <a:ea typeface="Arial"/>
              <a:cs typeface="Arial"/>
              <a:sym typeface="Arial"/>
            </a:endParaRPr>
          </a:p>
        </p:txBody>
      </p:sp>
      <p:cxnSp>
        <p:nvCxnSpPr>
          <p:cNvPr id="738" name="Google Shape;738;p25"/>
          <p:cNvCxnSpPr/>
          <p:nvPr/>
        </p:nvCxnSpPr>
        <p:spPr>
          <a:xfrm>
            <a:off x="159391" y="4035628"/>
            <a:ext cx="9594208" cy="0"/>
          </a:xfrm>
          <a:prstGeom prst="straightConnector1">
            <a:avLst/>
          </a:prstGeom>
          <a:noFill/>
          <a:ln w="9525" cap="flat" cmpd="sng">
            <a:solidFill>
              <a:schemeClr val="accent1"/>
            </a:solidFill>
            <a:prstDash val="lgDash"/>
            <a:miter lim="800000"/>
            <a:headEnd type="none" w="sm" len="sm"/>
            <a:tailEnd type="none" w="sm" len="sm"/>
          </a:ln>
        </p:spPr>
      </p:cxnSp>
      <p:grpSp>
        <p:nvGrpSpPr>
          <p:cNvPr id="739" name="Google Shape;739;p25"/>
          <p:cNvGrpSpPr/>
          <p:nvPr/>
        </p:nvGrpSpPr>
        <p:grpSpPr>
          <a:xfrm>
            <a:off x="205572" y="1044923"/>
            <a:ext cx="9604161" cy="5595428"/>
            <a:chOff x="205572" y="1044923"/>
            <a:chExt cx="9604161" cy="5595428"/>
          </a:xfrm>
        </p:grpSpPr>
        <p:sp>
          <p:nvSpPr>
            <p:cNvPr id="740" name="Google Shape;740;p25"/>
            <p:cNvSpPr txBox="1"/>
            <p:nvPr/>
          </p:nvSpPr>
          <p:spPr>
            <a:xfrm>
              <a:off x="6362407" y="1044923"/>
              <a:ext cx="3447326"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micro:bitの</a:t>
              </a:r>
              <a:endParaRPr sz="1200" b="1" i="0" u="none" strike="noStrike" cap="none">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100" b="1" i="0" u="none" strike="noStrike" cap="none">
                  <a:solidFill>
                    <a:srgbClr val="1F4E79"/>
                  </a:solidFill>
                  <a:latin typeface="Arial"/>
                  <a:ea typeface="Arial"/>
                  <a:cs typeface="Arial"/>
                  <a:sym typeface="Arial"/>
                </a:rPr>
                <a:t>Aボタン・Bボタン・リセットボタン</a:t>
              </a:r>
              <a:endParaRPr sz="1100" b="1" i="0" u="none" strike="noStrike" cap="none">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100" b="1" i="0" u="none" strike="noStrike" cap="none">
                  <a:solidFill>
                    <a:srgbClr val="1F4E79"/>
                  </a:solidFill>
                  <a:latin typeface="Arial"/>
                  <a:ea typeface="Arial"/>
                  <a:cs typeface="Arial"/>
                  <a:sym typeface="Arial"/>
                </a:rPr>
                <a:t>を同時に押し、リセットボタンだけ離す。</a:t>
              </a:r>
              <a:endParaRPr sz="1200" b="0" i="0" u="none" strike="noStrike" cap="none">
                <a:solidFill>
                  <a:srgbClr val="000000"/>
                </a:solidFill>
                <a:latin typeface="Arial"/>
                <a:ea typeface="Arial"/>
                <a:cs typeface="Arial"/>
                <a:sym typeface="Arial"/>
              </a:endParaRPr>
            </a:p>
          </p:txBody>
        </p:sp>
        <p:grpSp>
          <p:nvGrpSpPr>
            <p:cNvPr id="741" name="Google Shape;741;p25"/>
            <p:cNvGrpSpPr/>
            <p:nvPr/>
          </p:nvGrpSpPr>
          <p:grpSpPr>
            <a:xfrm>
              <a:off x="205572" y="1175359"/>
              <a:ext cx="9203077" cy="5464992"/>
              <a:chOff x="205572" y="1175359"/>
              <a:chExt cx="9203077" cy="5464992"/>
            </a:xfrm>
          </p:grpSpPr>
          <p:pic>
            <p:nvPicPr>
              <p:cNvPr id="742" name="Google Shape;742;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6084" y="4772755"/>
                <a:ext cx="2193510" cy="1866053"/>
              </a:xfrm>
              <a:prstGeom prst="rect">
                <a:avLst/>
              </a:prstGeom>
              <a:noFill/>
              <a:ln>
                <a:noFill/>
              </a:ln>
            </p:spPr>
          </p:pic>
          <p:grpSp>
            <p:nvGrpSpPr>
              <p:cNvPr id="743" name="Google Shape;743;p25"/>
              <p:cNvGrpSpPr/>
              <p:nvPr/>
            </p:nvGrpSpPr>
            <p:grpSpPr>
              <a:xfrm>
                <a:off x="2521257" y="1887423"/>
                <a:ext cx="1181525" cy="1943544"/>
                <a:chOff x="474723" y="3094960"/>
                <a:chExt cx="1638379" cy="3000729"/>
              </a:xfrm>
            </p:grpSpPr>
            <p:pic>
              <p:nvPicPr>
                <p:cNvPr id="744" name="Google Shape;744;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5317" y="3094960"/>
                  <a:ext cx="1591120" cy="3000729"/>
                </a:xfrm>
                <a:prstGeom prst="rect">
                  <a:avLst/>
                </a:prstGeom>
                <a:noFill/>
                <a:ln>
                  <a:noFill/>
                </a:ln>
              </p:spPr>
            </p:pic>
            <p:sp>
              <p:nvSpPr>
                <p:cNvPr id="745" name="Google Shape;745;p25"/>
                <p:cNvSpPr/>
                <p:nvPr/>
              </p:nvSpPr>
              <p:spPr>
                <a:xfrm>
                  <a:off x="474723" y="4156793"/>
                  <a:ext cx="1638379" cy="417894"/>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pic>
            <p:nvPicPr>
              <p:cNvPr id="746" name="Google Shape;746;p2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76010" y="1838717"/>
                <a:ext cx="1140303" cy="1992250"/>
              </a:xfrm>
              <a:prstGeom prst="rect">
                <a:avLst/>
              </a:prstGeom>
              <a:noFill/>
              <a:ln>
                <a:noFill/>
              </a:ln>
            </p:spPr>
          </p:pic>
          <p:sp>
            <p:nvSpPr>
              <p:cNvPr id="747" name="Google Shape;747;p25"/>
              <p:cNvSpPr txBox="1"/>
              <p:nvPr/>
            </p:nvSpPr>
            <p:spPr>
              <a:xfrm>
                <a:off x="2298623" y="1180945"/>
                <a:ext cx="1626792"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Choose micro:bitを</a:t>
                </a:r>
                <a:endParaRPr sz="1200" b="1" i="0" u="none" strike="noStrike" cap="none">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タップ</a:t>
                </a:r>
                <a:endParaRPr sz="1200" b="0" i="0" u="none" strike="noStrike" cap="none">
                  <a:solidFill>
                    <a:srgbClr val="000000"/>
                  </a:solidFill>
                  <a:latin typeface="Arial"/>
                  <a:ea typeface="Arial"/>
                  <a:cs typeface="Arial"/>
                  <a:sym typeface="Arial"/>
                </a:endParaRPr>
              </a:p>
            </p:txBody>
          </p:sp>
          <p:sp>
            <p:nvSpPr>
              <p:cNvPr id="748" name="Google Shape;748;p25"/>
              <p:cNvSpPr txBox="1"/>
              <p:nvPr/>
            </p:nvSpPr>
            <p:spPr>
              <a:xfrm>
                <a:off x="4378061" y="1175359"/>
                <a:ext cx="185800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Pair a new micro:bitを</a:t>
                </a:r>
                <a:endParaRPr sz="1200" b="1" i="0" u="none" strike="noStrike" cap="none">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タップ</a:t>
                </a:r>
                <a:endParaRPr sz="1200" b="0" i="0" u="none" strike="noStrike" cap="none">
                  <a:solidFill>
                    <a:srgbClr val="000000"/>
                  </a:solidFill>
                  <a:latin typeface="Arial"/>
                  <a:ea typeface="Arial"/>
                  <a:cs typeface="Arial"/>
                  <a:sym typeface="Arial"/>
                </a:endParaRPr>
              </a:p>
            </p:txBody>
          </p:sp>
          <p:sp>
            <p:nvSpPr>
              <p:cNvPr id="749" name="Google Shape;749;p25"/>
              <p:cNvSpPr txBox="1"/>
              <p:nvPr/>
            </p:nvSpPr>
            <p:spPr>
              <a:xfrm>
                <a:off x="384691" y="1244417"/>
                <a:ext cx="1391355"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rgbClr val="1F4E79"/>
                    </a:solidFill>
                    <a:latin typeface="Arial"/>
                    <a:ea typeface="Arial"/>
                    <a:cs typeface="Arial"/>
                    <a:sym typeface="Arial"/>
                  </a:rPr>
                  <a:t>micro:bitを起動</a:t>
                </a:r>
                <a:endParaRPr sz="1200" b="1" i="0" u="none" strike="noStrike" cap="none" dirty="0">
                  <a:solidFill>
                    <a:srgbClr val="1F4E79"/>
                  </a:solidFill>
                  <a:latin typeface="Arial"/>
                  <a:ea typeface="Arial"/>
                  <a:cs typeface="Arial"/>
                  <a:sym typeface="Arial"/>
                </a:endParaRPr>
              </a:p>
            </p:txBody>
          </p:sp>
          <p:sp>
            <p:nvSpPr>
              <p:cNvPr id="750" name="Google Shape;750;p25"/>
              <p:cNvSpPr/>
              <p:nvPr/>
            </p:nvSpPr>
            <p:spPr>
              <a:xfrm>
                <a:off x="1917976" y="2582078"/>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51" name="Google Shape;751;p2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32319" y="2391188"/>
                <a:ext cx="855761" cy="866413"/>
              </a:xfrm>
              <a:prstGeom prst="rect">
                <a:avLst/>
              </a:prstGeom>
              <a:noFill/>
              <a:ln>
                <a:noFill/>
              </a:ln>
            </p:spPr>
          </p:pic>
          <p:sp>
            <p:nvSpPr>
              <p:cNvPr id="752" name="Google Shape;752;p25"/>
              <p:cNvSpPr/>
              <p:nvPr/>
            </p:nvSpPr>
            <p:spPr>
              <a:xfrm>
                <a:off x="4655398" y="3481223"/>
                <a:ext cx="1181525" cy="270666"/>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53" name="Google Shape;753;p25"/>
              <p:cNvSpPr/>
              <p:nvPr/>
            </p:nvSpPr>
            <p:spPr>
              <a:xfrm>
                <a:off x="4082307" y="2582078"/>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754" name="Google Shape;754;p25"/>
              <p:cNvGrpSpPr/>
              <p:nvPr/>
            </p:nvGrpSpPr>
            <p:grpSpPr>
              <a:xfrm>
                <a:off x="6812493" y="1792145"/>
                <a:ext cx="2559728" cy="1010440"/>
                <a:chOff x="6223709" y="1629538"/>
                <a:chExt cx="3361659" cy="1326998"/>
              </a:xfrm>
            </p:grpSpPr>
            <p:grpSp>
              <p:nvGrpSpPr>
                <p:cNvPr id="755" name="Google Shape;755;p25"/>
                <p:cNvGrpSpPr/>
                <p:nvPr/>
              </p:nvGrpSpPr>
              <p:grpSpPr>
                <a:xfrm>
                  <a:off x="6650091" y="1629538"/>
                  <a:ext cx="2555700" cy="1326998"/>
                  <a:chOff x="6418580" y="1591365"/>
                  <a:chExt cx="3056080" cy="1586811"/>
                </a:xfrm>
              </p:grpSpPr>
              <p:pic>
                <p:nvPicPr>
                  <p:cNvPr id="756" name="Google Shape;756;p25" descr="17d6eafd577cd680634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418580" y="1591365"/>
                    <a:ext cx="3056080" cy="1586811"/>
                  </a:xfrm>
                  <a:prstGeom prst="rect">
                    <a:avLst/>
                  </a:prstGeom>
                  <a:noFill/>
                  <a:ln>
                    <a:noFill/>
                  </a:ln>
                </p:spPr>
              </p:pic>
              <p:sp>
                <p:nvSpPr>
                  <p:cNvPr id="757" name="Google Shape;757;p25"/>
                  <p:cNvSpPr/>
                  <p:nvPr/>
                </p:nvSpPr>
                <p:spPr>
                  <a:xfrm>
                    <a:off x="7270750" y="1699866"/>
                    <a:ext cx="447675" cy="30355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8" name="Google Shape;758;p25"/>
                  <p:cNvSpPr/>
                  <p:nvPr/>
                </p:nvSpPr>
                <p:spPr>
                  <a:xfrm>
                    <a:off x="6880225" y="2479519"/>
                    <a:ext cx="447675" cy="30355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9" name="Google Shape;759;p25"/>
                  <p:cNvSpPr/>
                  <p:nvPr/>
                </p:nvSpPr>
                <p:spPr>
                  <a:xfrm>
                    <a:off x="8550275" y="2479519"/>
                    <a:ext cx="447675" cy="30355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760" name="Google Shape;760;p25"/>
                <p:cNvSpPr txBox="1"/>
                <p:nvPr/>
              </p:nvSpPr>
              <p:spPr>
                <a:xfrm>
                  <a:off x="6223709" y="1662536"/>
                  <a:ext cx="1252538" cy="40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リセット</a:t>
                  </a:r>
                  <a:endParaRPr sz="1400" b="0" i="0" u="none" strike="noStrike" cap="none">
                    <a:solidFill>
                      <a:srgbClr val="000000"/>
                    </a:solidFill>
                    <a:latin typeface="Arial"/>
                    <a:ea typeface="Arial"/>
                    <a:cs typeface="Arial"/>
                    <a:sym typeface="Arial"/>
                  </a:endParaRPr>
                </a:p>
              </p:txBody>
            </p:sp>
            <p:sp>
              <p:nvSpPr>
                <p:cNvPr id="761" name="Google Shape;761;p25"/>
                <p:cNvSpPr txBox="1"/>
                <p:nvPr/>
              </p:nvSpPr>
              <p:spPr>
                <a:xfrm>
                  <a:off x="6249593" y="2338272"/>
                  <a:ext cx="1252538" cy="40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A</a:t>
                  </a:r>
                  <a:endParaRPr sz="1400" b="1" i="0" u="none" strike="noStrike" cap="none">
                    <a:solidFill>
                      <a:srgbClr val="FF0000"/>
                    </a:solidFill>
                    <a:latin typeface="Arial"/>
                    <a:ea typeface="Arial"/>
                    <a:cs typeface="Arial"/>
                    <a:sym typeface="Arial"/>
                  </a:endParaRPr>
                </a:p>
              </p:txBody>
            </p:sp>
            <p:sp>
              <p:nvSpPr>
                <p:cNvPr id="762" name="Google Shape;762;p25"/>
                <p:cNvSpPr txBox="1"/>
                <p:nvPr/>
              </p:nvSpPr>
              <p:spPr>
                <a:xfrm>
                  <a:off x="8332830" y="2338272"/>
                  <a:ext cx="1252538" cy="40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B</a:t>
                  </a:r>
                  <a:endParaRPr sz="1400" b="1" i="0" u="none" strike="noStrike" cap="none">
                    <a:solidFill>
                      <a:srgbClr val="FF0000"/>
                    </a:solidFill>
                    <a:latin typeface="Arial"/>
                    <a:ea typeface="Arial"/>
                    <a:cs typeface="Arial"/>
                    <a:sym typeface="Arial"/>
                  </a:endParaRPr>
                </a:p>
              </p:txBody>
            </p:sp>
          </p:grpSp>
          <p:grpSp>
            <p:nvGrpSpPr>
              <p:cNvPr id="763" name="Google Shape;763;p25"/>
              <p:cNvGrpSpPr/>
              <p:nvPr/>
            </p:nvGrpSpPr>
            <p:grpSpPr>
              <a:xfrm>
                <a:off x="6751600" y="2672284"/>
                <a:ext cx="2657049" cy="1174583"/>
                <a:chOff x="6361310" y="2246806"/>
                <a:chExt cx="3153739" cy="1394151"/>
              </a:xfrm>
            </p:grpSpPr>
            <p:pic>
              <p:nvPicPr>
                <p:cNvPr id="764" name="Google Shape;764;p2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5400000">
                  <a:off x="6547327" y="2340021"/>
                  <a:ext cx="1114919" cy="1486953"/>
                </a:xfrm>
                <a:prstGeom prst="rect">
                  <a:avLst/>
                </a:prstGeom>
                <a:noFill/>
                <a:ln>
                  <a:noFill/>
                </a:ln>
              </p:spPr>
            </p:pic>
            <p:pic>
              <p:nvPicPr>
                <p:cNvPr id="765" name="Google Shape;765;p2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058236" y="2745224"/>
                  <a:ext cx="1456813" cy="893809"/>
                </a:xfrm>
                <a:prstGeom prst="rect">
                  <a:avLst/>
                </a:prstGeom>
                <a:noFill/>
                <a:ln>
                  <a:noFill/>
                </a:ln>
              </p:spPr>
            </p:pic>
            <p:pic>
              <p:nvPicPr>
                <p:cNvPr id="766" name="Google Shape;766;p25" descr="強調注目イラスト／無料イラストなら「イラストAC」"/>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rot="484379" flipH="1">
                  <a:off x="8420515" y="2299265"/>
                  <a:ext cx="788877" cy="592094"/>
                </a:xfrm>
                <a:prstGeom prst="rect">
                  <a:avLst/>
                </a:prstGeom>
                <a:noFill/>
                <a:ln>
                  <a:noFill/>
                </a:ln>
              </p:spPr>
            </p:pic>
            <p:pic>
              <p:nvPicPr>
                <p:cNvPr id="767" name="Google Shape;767;p25" descr="ぎゅっ – マンガ文字素材dddFont"/>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940559" y="2582853"/>
                  <a:ext cx="238936" cy="238936"/>
                </a:xfrm>
                <a:prstGeom prst="rect">
                  <a:avLst/>
                </a:prstGeom>
                <a:noFill/>
                <a:ln>
                  <a:noFill/>
                </a:ln>
              </p:spPr>
            </p:pic>
            <p:pic>
              <p:nvPicPr>
                <p:cNvPr id="768" name="Google Shape;768;p25" descr="ぎゅっ – マンガ文字素材dddFont"/>
                <p:cNvPicPr preferRelativeResize="0"/>
                <p:nvPr/>
              </p:nvPicPr>
              <p:blipFill rotWithShape="1">
                <a:blip r:embed="rId11"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6495775" y="3182493"/>
                  <a:ext cx="238936" cy="238936"/>
                </a:xfrm>
                <a:prstGeom prst="rect">
                  <a:avLst/>
                </a:prstGeom>
                <a:noFill/>
                <a:ln>
                  <a:noFill/>
                </a:ln>
              </p:spPr>
            </p:pic>
            <p:pic>
              <p:nvPicPr>
                <p:cNvPr id="769" name="Google Shape;769;p25" descr="ぎゅっ – マンガ文字素材dddFont"/>
                <p:cNvPicPr preferRelativeResize="0"/>
                <p:nvPr/>
              </p:nvPicPr>
              <p:blipFill rotWithShape="1">
                <a:blip r:embed="rId11"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7482617" y="3220816"/>
                  <a:ext cx="238936" cy="238936"/>
                </a:xfrm>
                <a:prstGeom prst="rect">
                  <a:avLst/>
                </a:prstGeom>
                <a:noFill/>
                <a:ln>
                  <a:noFill/>
                </a:ln>
              </p:spPr>
            </p:pic>
            <p:pic>
              <p:nvPicPr>
                <p:cNvPr id="770" name="Google Shape;770;p25" descr="ぎゅっ – マンガ文字素材dddFont"/>
                <p:cNvPicPr preferRelativeResize="0"/>
                <p:nvPr/>
              </p:nvPicPr>
              <p:blipFill rotWithShape="1">
                <a:blip r:embed="rId11"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8190672" y="3182493"/>
                  <a:ext cx="238936" cy="238936"/>
                </a:xfrm>
                <a:prstGeom prst="rect">
                  <a:avLst/>
                </a:prstGeom>
                <a:noFill/>
                <a:ln>
                  <a:noFill/>
                </a:ln>
              </p:spPr>
            </p:pic>
            <p:pic>
              <p:nvPicPr>
                <p:cNvPr id="771" name="Google Shape;771;p25" descr="ぎゅっ – マンガ文字素材dddFont"/>
                <p:cNvPicPr preferRelativeResize="0"/>
                <p:nvPr/>
              </p:nvPicPr>
              <p:blipFill rotWithShape="1">
                <a:blip r:embed="rId11"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9177514" y="3220816"/>
                  <a:ext cx="238936" cy="238936"/>
                </a:xfrm>
                <a:prstGeom prst="rect">
                  <a:avLst/>
                </a:prstGeom>
                <a:noFill/>
                <a:ln>
                  <a:noFill/>
                </a:ln>
              </p:spPr>
            </p:pic>
            <p:pic>
              <p:nvPicPr>
                <p:cNvPr id="772" name="Google Shape;772;p25" descr="ぱああああ – マンガ文字素材dddFont"/>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378356" y="2533446"/>
                  <a:ext cx="169863" cy="238622"/>
                </a:xfrm>
                <a:prstGeom prst="rect">
                  <a:avLst/>
                </a:prstGeom>
                <a:noFill/>
                <a:ln>
                  <a:noFill/>
                </a:ln>
              </p:spPr>
            </p:pic>
          </p:grpSp>
          <p:sp>
            <p:nvSpPr>
              <p:cNvPr id="773" name="Google Shape;773;p25"/>
              <p:cNvSpPr/>
              <p:nvPr/>
            </p:nvSpPr>
            <p:spPr>
              <a:xfrm>
                <a:off x="6155982" y="2582078"/>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4" name="Google Shape;774;p25"/>
              <p:cNvSpPr txBox="1"/>
              <p:nvPr/>
            </p:nvSpPr>
            <p:spPr>
              <a:xfrm>
                <a:off x="205572" y="4136705"/>
                <a:ext cx="308770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rgbClr val="1F4E79"/>
                    </a:solidFill>
                    <a:latin typeface="Arial"/>
                    <a:ea typeface="Arial"/>
                    <a:cs typeface="Arial"/>
                    <a:sym typeface="Arial"/>
                  </a:rPr>
                  <a:t>LEDが下図のような表示に</a:t>
                </a:r>
                <a:endParaRPr sz="1200" b="1" i="0" u="none" strike="noStrike" cap="none" dirty="0">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rgbClr val="1F4E79"/>
                    </a:solidFill>
                    <a:latin typeface="Arial"/>
                    <a:ea typeface="Arial"/>
                    <a:cs typeface="Arial"/>
                    <a:sym typeface="Arial"/>
                  </a:rPr>
                  <a:t>なったらAボタン・Bボタンを離す。</a:t>
                </a:r>
                <a:endParaRPr sz="1200" b="1" i="0" u="none" strike="noStrike" cap="none" dirty="0">
                  <a:solidFill>
                    <a:srgbClr val="1F4E79"/>
                  </a:solidFill>
                  <a:latin typeface="Arial"/>
                  <a:ea typeface="Arial"/>
                  <a:cs typeface="Arial"/>
                  <a:sym typeface="Arial"/>
                </a:endParaRPr>
              </a:p>
            </p:txBody>
          </p:sp>
          <p:sp>
            <p:nvSpPr>
              <p:cNvPr id="775" name="Google Shape;775;p25"/>
              <p:cNvSpPr txBox="1"/>
              <p:nvPr/>
            </p:nvSpPr>
            <p:spPr>
              <a:xfrm>
                <a:off x="5425670" y="4123048"/>
                <a:ext cx="2253246"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Maico:bitのLEDに合わせて</a:t>
                </a:r>
                <a:endParaRPr sz="1200" b="1" i="0" u="none" strike="noStrike" cap="none">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点灯させる</a:t>
                </a:r>
                <a:endParaRPr sz="1200" b="1" i="0" u="none" strike="noStrike" cap="none">
                  <a:solidFill>
                    <a:srgbClr val="1F4E79"/>
                  </a:solidFill>
                  <a:latin typeface="Arial"/>
                  <a:ea typeface="Arial"/>
                  <a:cs typeface="Arial"/>
                  <a:sym typeface="Arial"/>
                </a:endParaRPr>
              </a:p>
            </p:txBody>
          </p:sp>
          <p:sp>
            <p:nvSpPr>
              <p:cNvPr id="776" name="Google Shape;776;p25"/>
              <p:cNvSpPr txBox="1"/>
              <p:nvPr/>
            </p:nvSpPr>
            <p:spPr>
              <a:xfrm>
                <a:off x="3683300" y="4256918"/>
                <a:ext cx="12526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Nextをタップ</a:t>
                </a:r>
                <a:endParaRPr sz="1200" b="0" i="0" u="none" strike="noStrike" cap="none">
                  <a:solidFill>
                    <a:srgbClr val="000000"/>
                  </a:solidFill>
                  <a:latin typeface="Arial"/>
                  <a:ea typeface="Arial"/>
                  <a:cs typeface="Arial"/>
                  <a:sym typeface="Arial"/>
                </a:endParaRPr>
              </a:p>
            </p:txBody>
          </p:sp>
          <p:sp>
            <p:nvSpPr>
              <p:cNvPr id="777" name="Google Shape;777;p25"/>
              <p:cNvSpPr txBox="1"/>
              <p:nvPr/>
            </p:nvSpPr>
            <p:spPr>
              <a:xfrm>
                <a:off x="7929579" y="4223126"/>
                <a:ext cx="12526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Nextをタップ</a:t>
                </a:r>
                <a:endParaRPr sz="1200" b="0" i="0" u="none" strike="noStrike" cap="none">
                  <a:solidFill>
                    <a:srgbClr val="000000"/>
                  </a:solidFill>
                  <a:latin typeface="Arial"/>
                  <a:ea typeface="Arial"/>
                  <a:cs typeface="Arial"/>
                  <a:sym typeface="Arial"/>
                </a:endParaRPr>
              </a:p>
            </p:txBody>
          </p:sp>
          <p:sp>
            <p:nvSpPr>
              <p:cNvPr id="778" name="Google Shape;778;p25"/>
              <p:cNvSpPr/>
              <p:nvPr/>
            </p:nvSpPr>
            <p:spPr>
              <a:xfrm>
                <a:off x="3191098" y="5470882"/>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79" name="Google Shape;779;p25" descr="強調注目イラスト／無料イラストなら「イラストAC」"/>
              <p:cNvPicPr preferRelativeResize="0"/>
              <p:nvPr/>
            </p:nvPicPr>
            <p:blipFill rotWithShape="1">
              <a:blip r:embed="rId10"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rot="2129548" flipH="1">
                <a:off x="2598581" y="5084812"/>
                <a:ext cx="664635" cy="498844"/>
              </a:xfrm>
              <a:prstGeom prst="rect">
                <a:avLst/>
              </a:prstGeom>
              <a:noFill/>
              <a:ln>
                <a:noFill/>
              </a:ln>
            </p:spPr>
          </p:pic>
          <p:pic>
            <p:nvPicPr>
              <p:cNvPr id="780" name="Google Shape;780;p25" descr="ぱああああ – マンガ文字素材dddFont"/>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661561" y="5225429"/>
                <a:ext cx="143111" cy="201041"/>
              </a:xfrm>
              <a:prstGeom prst="rect">
                <a:avLst/>
              </a:prstGeom>
              <a:noFill/>
              <a:ln>
                <a:noFill/>
              </a:ln>
            </p:spPr>
          </p:pic>
          <p:pic>
            <p:nvPicPr>
              <p:cNvPr id="781" name="Google Shape;781;p25" descr="強調注目イラスト／無料イラストなら「イラストAC」"/>
              <p:cNvPicPr preferRelativeResize="0"/>
              <p:nvPr/>
            </p:nvPicPr>
            <p:blipFill rotWithShape="1">
              <a:blip r:embed="rId10"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rot="-4128046" flipH="1">
                <a:off x="224294" y="5131733"/>
                <a:ext cx="664635" cy="498844"/>
              </a:xfrm>
              <a:prstGeom prst="rect">
                <a:avLst/>
              </a:prstGeom>
              <a:noFill/>
              <a:ln>
                <a:noFill/>
              </a:ln>
            </p:spPr>
          </p:pic>
          <p:pic>
            <p:nvPicPr>
              <p:cNvPr id="782" name="Google Shape;782;p25" descr="ぱああああ – マンガ文字素材dddFont"/>
              <p:cNvPicPr preferRelativeResize="0"/>
              <p:nvPr/>
            </p:nvPicPr>
            <p:blipFill rotWithShape="1">
              <a:blip r:embed="rId12"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728395" y="5268672"/>
                <a:ext cx="143111" cy="201041"/>
              </a:xfrm>
              <a:prstGeom prst="rect">
                <a:avLst/>
              </a:prstGeom>
              <a:noFill/>
              <a:ln>
                <a:noFill/>
              </a:ln>
            </p:spPr>
          </p:pic>
          <p:pic>
            <p:nvPicPr>
              <p:cNvPr id="783" name="Google Shape;783;p25"/>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3807798" y="4713759"/>
                <a:ext cx="921980" cy="1922382"/>
              </a:xfrm>
              <a:prstGeom prst="rect">
                <a:avLst/>
              </a:prstGeom>
              <a:noFill/>
              <a:ln>
                <a:noFill/>
              </a:ln>
            </p:spPr>
          </p:pic>
          <p:pic>
            <p:nvPicPr>
              <p:cNvPr id="784" name="Google Shape;784;p2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6047449" y="4713759"/>
                <a:ext cx="918091" cy="1926592"/>
              </a:xfrm>
              <a:prstGeom prst="rect">
                <a:avLst/>
              </a:prstGeom>
              <a:noFill/>
              <a:ln>
                <a:noFill/>
              </a:ln>
            </p:spPr>
          </p:pic>
          <p:pic>
            <p:nvPicPr>
              <p:cNvPr id="785" name="Google Shape;785;p2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8119427" y="4713759"/>
                <a:ext cx="918091" cy="1926592"/>
              </a:xfrm>
              <a:prstGeom prst="rect">
                <a:avLst/>
              </a:prstGeom>
              <a:noFill/>
              <a:ln>
                <a:noFill/>
              </a:ln>
            </p:spPr>
          </p:pic>
          <p:sp>
            <p:nvSpPr>
              <p:cNvPr id="786" name="Google Shape;786;p25"/>
              <p:cNvSpPr/>
              <p:nvPr/>
            </p:nvSpPr>
            <p:spPr>
              <a:xfrm>
                <a:off x="5274954" y="5470882"/>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7" name="Google Shape;787;p25"/>
              <p:cNvSpPr/>
              <p:nvPr/>
            </p:nvSpPr>
            <p:spPr>
              <a:xfrm>
                <a:off x="7429494" y="5470882"/>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8" name="Google Shape;788;p25"/>
              <p:cNvSpPr/>
              <p:nvPr/>
            </p:nvSpPr>
            <p:spPr>
              <a:xfrm>
                <a:off x="4262245" y="6248397"/>
                <a:ext cx="467533" cy="270666"/>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89" name="Google Shape;789;p25"/>
              <p:cNvSpPr/>
              <p:nvPr/>
            </p:nvSpPr>
            <p:spPr>
              <a:xfrm>
                <a:off x="5936238" y="4894508"/>
                <a:ext cx="1142569" cy="1050139"/>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90" name="Google Shape;790;p25"/>
              <p:cNvSpPr/>
              <p:nvPr/>
            </p:nvSpPr>
            <p:spPr>
              <a:xfrm>
                <a:off x="8578472" y="6248397"/>
                <a:ext cx="467533" cy="270666"/>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791" name="Google Shape;791;p25" descr="人差し指を立てた手のイラスト（掌・甲） | かわいいフリー素材集 いらすとや"/>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5936985" y="5319850"/>
                <a:ext cx="728105" cy="944002"/>
              </a:xfrm>
              <a:prstGeom prst="rect">
                <a:avLst/>
              </a:prstGeom>
              <a:noFill/>
              <a:ln>
                <a:noFill/>
              </a:ln>
            </p:spPr>
          </p:pic>
        </p:grpSp>
      </p:grpSp>
    </p:spTree>
    <p:extLst>
      <p:ext uri="{BB962C8B-B14F-4D97-AF65-F5344CB8AC3E}">
        <p14:creationId xmlns:p14="http://schemas.microsoft.com/office/powerpoint/2010/main" val="2030514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801" name="Google Shape;801;p26"/>
          <p:cNvSpPr txBox="1"/>
          <p:nvPr/>
        </p:nvSpPr>
        <p:spPr>
          <a:xfrm>
            <a:off x="1573972" y="-46650"/>
            <a:ext cx="787902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⑤ iPadとmicro:bitの接続方法</a:t>
            </a:r>
            <a:endParaRPr sz="2889" b="1" i="0" u="none" strike="noStrike" cap="none">
              <a:solidFill>
                <a:schemeClr val="lt1"/>
              </a:solidFill>
              <a:latin typeface="Arial"/>
              <a:ea typeface="Arial"/>
              <a:cs typeface="Arial"/>
              <a:sym typeface="Arial"/>
            </a:endParaRPr>
          </a:p>
        </p:txBody>
      </p:sp>
      <p:cxnSp>
        <p:nvCxnSpPr>
          <p:cNvPr id="802" name="Google Shape;802;p26"/>
          <p:cNvCxnSpPr/>
          <p:nvPr/>
        </p:nvCxnSpPr>
        <p:spPr>
          <a:xfrm>
            <a:off x="159391" y="3528357"/>
            <a:ext cx="9630561" cy="0"/>
          </a:xfrm>
          <a:prstGeom prst="straightConnector1">
            <a:avLst/>
          </a:prstGeom>
          <a:noFill/>
          <a:ln w="9525" cap="flat" cmpd="sng">
            <a:solidFill>
              <a:schemeClr val="accent1"/>
            </a:solidFill>
            <a:prstDash val="lgDash"/>
            <a:miter lim="800000"/>
            <a:headEnd type="none" w="sm" len="sm"/>
            <a:tailEnd type="none" w="sm" len="sm"/>
          </a:ln>
        </p:spPr>
      </p:cxnSp>
      <p:grpSp>
        <p:nvGrpSpPr>
          <p:cNvPr id="803" name="Google Shape;803;p26"/>
          <p:cNvGrpSpPr/>
          <p:nvPr/>
        </p:nvGrpSpPr>
        <p:grpSpPr>
          <a:xfrm>
            <a:off x="471762" y="567694"/>
            <a:ext cx="8661661" cy="5749248"/>
            <a:chOff x="471762" y="567694"/>
            <a:chExt cx="8661661" cy="5749248"/>
          </a:xfrm>
        </p:grpSpPr>
        <p:sp>
          <p:nvSpPr>
            <p:cNvPr id="804" name="Google Shape;804;p26"/>
            <p:cNvSpPr txBox="1"/>
            <p:nvPr/>
          </p:nvSpPr>
          <p:spPr>
            <a:xfrm>
              <a:off x="663789" y="593729"/>
              <a:ext cx="2418675"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rgbClr val="1F4E79"/>
                  </a:solidFill>
                  <a:latin typeface="Arial"/>
                  <a:ea typeface="Arial"/>
                  <a:cs typeface="Arial"/>
                  <a:sym typeface="Arial"/>
                </a:rPr>
                <a:t>Micro:bitのAボタンを押す。</a:t>
              </a:r>
              <a:endParaRPr sz="1200" b="1" i="0" u="none" strike="noStrike" cap="none" dirty="0">
                <a:solidFill>
                  <a:srgbClr val="1F4E79"/>
                </a:solidFill>
                <a:latin typeface="Arial"/>
                <a:ea typeface="Arial"/>
                <a:cs typeface="Arial"/>
                <a:sym typeface="Arial"/>
              </a:endParaRPr>
            </a:p>
          </p:txBody>
        </p:sp>
        <p:sp>
          <p:nvSpPr>
            <p:cNvPr id="805" name="Google Shape;805;p26"/>
            <p:cNvSpPr txBox="1"/>
            <p:nvPr/>
          </p:nvSpPr>
          <p:spPr>
            <a:xfrm>
              <a:off x="7871539" y="567694"/>
              <a:ext cx="1261884"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ペアリング中</a:t>
              </a:r>
              <a:endParaRPr sz="1200" b="0" i="0" u="none" strike="noStrike" cap="none">
                <a:solidFill>
                  <a:srgbClr val="000000"/>
                </a:solidFill>
                <a:latin typeface="Arial"/>
                <a:ea typeface="Arial"/>
                <a:cs typeface="Arial"/>
                <a:sym typeface="Arial"/>
              </a:endParaRPr>
            </a:p>
          </p:txBody>
        </p:sp>
        <p:sp>
          <p:nvSpPr>
            <p:cNvPr id="806" name="Google Shape;806;p26"/>
            <p:cNvSpPr txBox="1"/>
            <p:nvPr/>
          </p:nvSpPr>
          <p:spPr>
            <a:xfrm>
              <a:off x="5556249" y="586341"/>
              <a:ext cx="1800493"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ペアリングをタップ</a:t>
              </a:r>
              <a:endParaRPr sz="1200" b="0" i="0" u="none" strike="noStrike" cap="none">
                <a:solidFill>
                  <a:srgbClr val="000000"/>
                </a:solidFill>
                <a:latin typeface="Arial"/>
                <a:ea typeface="Arial"/>
                <a:cs typeface="Arial"/>
                <a:sym typeface="Arial"/>
              </a:endParaRPr>
            </a:p>
          </p:txBody>
        </p:sp>
        <p:sp>
          <p:nvSpPr>
            <p:cNvPr id="807" name="Google Shape;807;p26"/>
            <p:cNvSpPr txBox="1"/>
            <p:nvPr/>
          </p:nvSpPr>
          <p:spPr>
            <a:xfrm>
              <a:off x="3877552" y="590872"/>
              <a:ext cx="12526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Nextをタップ</a:t>
              </a:r>
              <a:endParaRPr sz="1200" b="0" i="0" u="none" strike="noStrike" cap="none">
                <a:solidFill>
                  <a:srgbClr val="000000"/>
                </a:solidFill>
                <a:latin typeface="Arial"/>
                <a:ea typeface="Arial"/>
                <a:cs typeface="Arial"/>
                <a:sym typeface="Arial"/>
              </a:endParaRPr>
            </a:p>
          </p:txBody>
        </p:sp>
        <p:pic>
          <p:nvPicPr>
            <p:cNvPr id="808" name="Google Shape;808;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59540" y="836261"/>
              <a:ext cx="1080587" cy="2293599"/>
            </a:xfrm>
            <a:prstGeom prst="rect">
              <a:avLst/>
            </a:prstGeom>
            <a:noFill/>
            <a:ln>
              <a:noFill/>
            </a:ln>
          </p:spPr>
        </p:pic>
        <p:pic>
          <p:nvPicPr>
            <p:cNvPr id="809" name="Google Shape;809;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53182" y="836261"/>
              <a:ext cx="1060823" cy="2293599"/>
            </a:xfrm>
            <a:prstGeom prst="rect">
              <a:avLst/>
            </a:prstGeom>
            <a:noFill/>
            <a:ln>
              <a:noFill/>
            </a:ln>
          </p:spPr>
        </p:pic>
        <p:pic>
          <p:nvPicPr>
            <p:cNvPr id="810" name="Google Shape;810;p2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980038" y="847250"/>
              <a:ext cx="1055464" cy="2289820"/>
            </a:xfrm>
            <a:prstGeom prst="rect">
              <a:avLst/>
            </a:prstGeom>
            <a:noFill/>
            <a:ln>
              <a:noFill/>
            </a:ln>
          </p:spPr>
        </p:pic>
        <p:pic>
          <p:nvPicPr>
            <p:cNvPr id="811" name="Google Shape;811;p2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1762" y="1015062"/>
              <a:ext cx="2771226" cy="2114798"/>
            </a:xfrm>
            <a:prstGeom prst="rect">
              <a:avLst/>
            </a:prstGeom>
            <a:noFill/>
            <a:ln>
              <a:noFill/>
            </a:ln>
          </p:spPr>
        </p:pic>
        <p:sp>
          <p:nvSpPr>
            <p:cNvPr id="812" name="Google Shape;812;p26"/>
            <p:cNvSpPr/>
            <p:nvPr/>
          </p:nvSpPr>
          <p:spPr>
            <a:xfrm>
              <a:off x="564028" y="1747439"/>
              <a:ext cx="846762" cy="994352"/>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813" name="Google Shape;813;p26" descr="ぎゅっ – マンガ文字素材dddFont"/>
            <p:cNvPicPr preferRelativeResize="0"/>
            <p:nvPr/>
          </p:nvPicPr>
          <p:blipFill rotWithShape="1">
            <a:blip r:embed="rId7"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640849" y="2244615"/>
              <a:ext cx="450047" cy="450047"/>
            </a:xfrm>
            <a:prstGeom prst="rect">
              <a:avLst/>
            </a:prstGeom>
            <a:noFill/>
            <a:ln>
              <a:noFill/>
            </a:ln>
          </p:spPr>
        </p:pic>
        <p:sp>
          <p:nvSpPr>
            <p:cNvPr id="814" name="Google Shape;814;p26"/>
            <p:cNvSpPr/>
            <p:nvPr/>
          </p:nvSpPr>
          <p:spPr>
            <a:xfrm>
              <a:off x="4484688" y="2647406"/>
              <a:ext cx="571312" cy="307777"/>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15" name="Google Shape;815;p26"/>
            <p:cNvSpPr/>
            <p:nvPr/>
          </p:nvSpPr>
          <p:spPr>
            <a:xfrm>
              <a:off x="6433327" y="2004195"/>
              <a:ext cx="571312" cy="307777"/>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16" name="Google Shape;816;p26"/>
            <p:cNvSpPr/>
            <p:nvPr/>
          </p:nvSpPr>
          <p:spPr>
            <a:xfrm>
              <a:off x="3484425" y="1891284"/>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7" name="Google Shape;817;p26"/>
            <p:cNvSpPr/>
            <p:nvPr/>
          </p:nvSpPr>
          <p:spPr>
            <a:xfrm>
              <a:off x="5383362" y="1891284"/>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8" name="Google Shape;818;p26"/>
            <p:cNvSpPr/>
            <p:nvPr/>
          </p:nvSpPr>
          <p:spPr>
            <a:xfrm>
              <a:off x="7383861" y="1891284"/>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9" name="Google Shape;819;p26"/>
            <p:cNvSpPr/>
            <p:nvPr/>
          </p:nvSpPr>
          <p:spPr>
            <a:xfrm>
              <a:off x="2714582" y="4962482"/>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20" name="Google Shape;820;p2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311748" y="4019904"/>
              <a:ext cx="1060824" cy="2297038"/>
            </a:xfrm>
            <a:prstGeom prst="rect">
              <a:avLst/>
            </a:prstGeom>
            <a:noFill/>
            <a:ln>
              <a:noFill/>
            </a:ln>
          </p:spPr>
        </p:pic>
        <p:pic>
          <p:nvPicPr>
            <p:cNvPr id="821" name="Google Shape;821;p2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155075" y="4019904"/>
              <a:ext cx="1057205" cy="2293599"/>
            </a:xfrm>
            <a:prstGeom prst="rect">
              <a:avLst/>
            </a:prstGeom>
            <a:noFill/>
            <a:ln>
              <a:noFill/>
            </a:ln>
          </p:spPr>
        </p:pic>
        <p:sp>
          <p:nvSpPr>
            <p:cNvPr id="822" name="Google Shape;822;p26"/>
            <p:cNvSpPr txBox="1"/>
            <p:nvPr/>
          </p:nvSpPr>
          <p:spPr>
            <a:xfrm>
              <a:off x="1300171" y="3683063"/>
              <a:ext cx="111440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OKをタップ</a:t>
              </a:r>
              <a:endParaRPr sz="1200" b="0" i="0" u="none" strike="noStrike" cap="none">
                <a:solidFill>
                  <a:srgbClr val="000000"/>
                </a:solidFill>
                <a:latin typeface="Arial"/>
                <a:ea typeface="Arial"/>
                <a:cs typeface="Arial"/>
                <a:sym typeface="Arial"/>
              </a:endParaRPr>
            </a:p>
          </p:txBody>
        </p:sp>
        <p:sp>
          <p:nvSpPr>
            <p:cNvPr id="823" name="Google Shape;823;p26"/>
            <p:cNvSpPr txBox="1"/>
            <p:nvPr/>
          </p:nvSpPr>
          <p:spPr>
            <a:xfrm>
              <a:off x="5022652" y="3683063"/>
              <a:ext cx="137569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HOMEをタップ</a:t>
              </a:r>
              <a:endParaRPr sz="1200" b="0" i="0" u="none" strike="noStrike" cap="none">
                <a:solidFill>
                  <a:srgbClr val="000000"/>
                </a:solidFill>
                <a:latin typeface="Arial"/>
                <a:ea typeface="Arial"/>
                <a:cs typeface="Arial"/>
                <a:sym typeface="Arial"/>
              </a:endParaRPr>
            </a:p>
          </p:txBody>
        </p:sp>
        <p:pic>
          <p:nvPicPr>
            <p:cNvPr id="824" name="Google Shape;824;p2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261378" y="4019904"/>
              <a:ext cx="1141974" cy="2293599"/>
            </a:xfrm>
            <a:prstGeom prst="rect">
              <a:avLst/>
            </a:prstGeom>
            <a:noFill/>
            <a:ln>
              <a:noFill/>
            </a:ln>
          </p:spPr>
        </p:pic>
        <p:sp>
          <p:nvSpPr>
            <p:cNvPr id="825" name="Google Shape;825;p26"/>
            <p:cNvSpPr txBox="1"/>
            <p:nvPr/>
          </p:nvSpPr>
          <p:spPr>
            <a:xfrm>
              <a:off x="7004639" y="3675462"/>
              <a:ext cx="162095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プログラムに戻る</a:t>
              </a:r>
              <a:endParaRPr sz="1200" b="0" i="0" u="none" strike="noStrike" cap="none">
                <a:solidFill>
                  <a:srgbClr val="000000"/>
                </a:solidFill>
                <a:latin typeface="Arial"/>
                <a:ea typeface="Arial"/>
                <a:cs typeface="Arial"/>
                <a:sym typeface="Arial"/>
              </a:endParaRPr>
            </a:p>
          </p:txBody>
        </p:sp>
        <p:sp>
          <p:nvSpPr>
            <p:cNvPr id="826" name="Google Shape;826;p26"/>
            <p:cNvSpPr/>
            <p:nvPr/>
          </p:nvSpPr>
          <p:spPr>
            <a:xfrm>
              <a:off x="1257742" y="5842938"/>
              <a:ext cx="1156837" cy="338306"/>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27" name="Google Shape;827;p26"/>
            <p:cNvSpPr/>
            <p:nvPr/>
          </p:nvSpPr>
          <p:spPr>
            <a:xfrm>
              <a:off x="5055443" y="4124190"/>
              <a:ext cx="430957" cy="169466"/>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28" name="Google Shape;828;p26"/>
            <p:cNvSpPr/>
            <p:nvPr/>
          </p:nvSpPr>
          <p:spPr>
            <a:xfrm>
              <a:off x="4656684" y="4962482"/>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9" name="Google Shape;829;p26"/>
            <p:cNvSpPr/>
            <p:nvPr/>
          </p:nvSpPr>
          <p:spPr>
            <a:xfrm>
              <a:off x="6623169" y="4962482"/>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0" name="Google Shape;830;p26"/>
            <p:cNvSpPr/>
            <p:nvPr/>
          </p:nvSpPr>
          <p:spPr>
            <a:xfrm>
              <a:off x="7239780" y="5078824"/>
              <a:ext cx="1192024" cy="365115"/>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31" name="Google Shape;831;p26"/>
            <p:cNvSpPr txBox="1"/>
            <p:nvPr/>
          </p:nvSpPr>
          <p:spPr>
            <a:xfrm>
              <a:off x="2988814" y="5035521"/>
              <a:ext cx="162095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1E4E79"/>
                  </a:solidFill>
                  <a:latin typeface="Calibri"/>
                  <a:ea typeface="Calibri"/>
                  <a:cs typeface="Calibri"/>
                  <a:sym typeface="Calibri"/>
                </a:rPr>
                <a:t>ペアリング完了</a:t>
              </a:r>
              <a:endParaRPr sz="1600" b="1" i="0" u="none" strike="noStrike" cap="none">
                <a:solidFill>
                  <a:srgbClr val="1E4E79"/>
                </a:solidFill>
                <a:latin typeface="Calibri"/>
                <a:ea typeface="Calibri"/>
                <a:cs typeface="Calibri"/>
                <a:sym typeface="Calibri"/>
              </a:endParaRPr>
            </a:p>
          </p:txBody>
        </p:sp>
        <p:pic>
          <p:nvPicPr>
            <p:cNvPr id="832" name="Google Shape;832;p26" descr="チェック マーク"/>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191857" y="4508014"/>
              <a:ext cx="1317377" cy="1317377"/>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41" name="Google Shape;841;p27"/>
          <p:cNvSpPr txBox="1"/>
          <p:nvPr/>
        </p:nvSpPr>
        <p:spPr>
          <a:xfrm>
            <a:off x="1573972" y="-46650"/>
            <a:ext cx="787902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 プログラムの転送方法</a:t>
            </a:r>
            <a:endParaRPr sz="2889" b="1" i="0" u="none" strike="noStrike" cap="none">
              <a:solidFill>
                <a:schemeClr val="lt1"/>
              </a:solidFill>
              <a:latin typeface="Arial"/>
              <a:ea typeface="Arial"/>
              <a:cs typeface="Arial"/>
              <a:sym typeface="Arial"/>
            </a:endParaRPr>
          </a:p>
        </p:txBody>
      </p:sp>
      <p:sp>
        <p:nvSpPr>
          <p:cNvPr id="844" name="Google Shape;844;p27"/>
          <p:cNvSpPr txBox="1"/>
          <p:nvPr/>
        </p:nvSpPr>
        <p:spPr>
          <a:xfrm>
            <a:off x="452834" y="858199"/>
            <a:ext cx="2980303" cy="6309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rgbClr val="2A4E8E"/>
                </a:solidFill>
                <a:latin typeface="Arial"/>
                <a:ea typeface="Arial"/>
                <a:cs typeface="Arial"/>
                <a:sym typeface="Arial"/>
              </a:rPr>
              <a:t>micro:bitの</a:t>
            </a:r>
            <a:endParaRPr sz="1200" b="1" i="0" u="none" strike="noStrike" cap="none" dirty="0">
              <a:solidFill>
                <a:srgbClr val="2A4E8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100" b="1" i="0" u="none" strike="noStrike" cap="none" dirty="0">
                <a:solidFill>
                  <a:srgbClr val="2A4E8E"/>
                </a:solidFill>
                <a:latin typeface="Arial"/>
                <a:ea typeface="Arial"/>
                <a:cs typeface="Arial"/>
                <a:sym typeface="Arial"/>
              </a:rPr>
              <a:t>Aボタン・Bボタン・リセットボタンを</a:t>
            </a:r>
            <a:endParaRPr sz="1100" b="1" i="0" u="none" strike="noStrike" cap="none" dirty="0">
              <a:solidFill>
                <a:srgbClr val="2A4E8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100" b="1" i="0" u="none" strike="noStrike" cap="none" dirty="0">
                <a:solidFill>
                  <a:srgbClr val="2A4E8E"/>
                </a:solidFill>
                <a:latin typeface="Arial"/>
                <a:ea typeface="Arial"/>
                <a:cs typeface="Arial"/>
                <a:sym typeface="Arial"/>
              </a:rPr>
              <a:t>同時に押し、リセットボタンだけ離す</a:t>
            </a:r>
            <a:r>
              <a:rPr lang="ja-JP" sz="1200" b="1" i="0" u="none" strike="noStrike" cap="none" dirty="0">
                <a:solidFill>
                  <a:srgbClr val="2A4E8E"/>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cxnSp>
        <p:nvCxnSpPr>
          <p:cNvPr id="845" name="Google Shape;845;p27"/>
          <p:cNvCxnSpPr/>
          <p:nvPr/>
        </p:nvCxnSpPr>
        <p:spPr>
          <a:xfrm>
            <a:off x="159391" y="3641282"/>
            <a:ext cx="9594206" cy="0"/>
          </a:xfrm>
          <a:prstGeom prst="straightConnector1">
            <a:avLst/>
          </a:prstGeom>
          <a:noFill/>
          <a:ln w="9525" cap="flat" cmpd="sng">
            <a:solidFill>
              <a:schemeClr val="accent1"/>
            </a:solidFill>
            <a:prstDash val="lgDash"/>
            <a:miter lim="800000"/>
            <a:headEnd type="none" w="sm" len="sm"/>
            <a:tailEnd type="none" w="sm" len="sm"/>
          </a:ln>
        </p:spPr>
      </p:cxnSp>
      <p:sp>
        <p:nvSpPr>
          <p:cNvPr id="846" name="Google Shape;846;p27"/>
          <p:cNvSpPr/>
          <p:nvPr/>
        </p:nvSpPr>
        <p:spPr>
          <a:xfrm>
            <a:off x="3735386" y="5031068"/>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7" name="Google Shape;847;p27"/>
          <p:cNvSpPr/>
          <p:nvPr/>
        </p:nvSpPr>
        <p:spPr>
          <a:xfrm>
            <a:off x="3762666" y="1961971"/>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8" name="Google Shape;848;p27"/>
          <p:cNvSpPr txBox="1"/>
          <p:nvPr/>
        </p:nvSpPr>
        <p:spPr>
          <a:xfrm>
            <a:off x="5124659" y="1035171"/>
            <a:ext cx="129943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rgbClr val="2A4E8E"/>
                </a:solidFill>
                <a:latin typeface="Arial"/>
                <a:ea typeface="Arial"/>
                <a:cs typeface="Arial"/>
                <a:sym typeface="Arial"/>
              </a:rPr>
              <a:t>LEDが点灯</a:t>
            </a:r>
            <a:endParaRPr sz="1200" b="0" i="0" u="none" strike="noStrike" cap="none">
              <a:solidFill>
                <a:srgbClr val="000000"/>
              </a:solidFill>
              <a:latin typeface="Arial"/>
              <a:ea typeface="Arial"/>
              <a:cs typeface="Arial"/>
              <a:sym typeface="Arial"/>
            </a:endParaRPr>
          </a:p>
        </p:txBody>
      </p:sp>
      <p:sp>
        <p:nvSpPr>
          <p:cNvPr id="849" name="Google Shape;849;p27"/>
          <p:cNvSpPr/>
          <p:nvPr/>
        </p:nvSpPr>
        <p:spPr>
          <a:xfrm>
            <a:off x="7337347" y="1959303"/>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50" name="Google Shape;850;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068538" y="1408767"/>
            <a:ext cx="1039530" cy="2127971"/>
          </a:xfrm>
          <a:prstGeom prst="rect">
            <a:avLst/>
          </a:prstGeom>
          <a:noFill/>
          <a:ln>
            <a:noFill/>
          </a:ln>
        </p:spPr>
      </p:pic>
      <p:sp>
        <p:nvSpPr>
          <p:cNvPr id="851" name="Google Shape;851;p27"/>
          <p:cNvSpPr txBox="1"/>
          <p:nvPr/>
        </p:nvSpPr>
        <p:spPr>
          <a:xfrm>
            <a:off x="7763113" y="942838"/>
            <a:ext cx="172354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2A4E8E"/>
                </a:solidFill>
                <a:latin typeface="Arial"/>
                <a:ea typeface="Arial"/>
                <a:cs typeface="Arial"/>
                <a:sym typeface="Arial"/>
              </a:rPr>
              <a:t>Makecodeの</a:t>
            </a:r>
            <a:endParaRPr sz="1200" b="1" i="0" u="none" strike="noStrike" cap="none">
              <a:solidFill>
                <a:srgbClr val="2A4E8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100" b="1" i="0" u="none" strike="noStrike" cap="none">
                <a:solidFill>
                  <a:srgbClr val="2A4E8E"/>
                </a:solidFill>
                <a:latin typeface="Arial"/>
                <a:ea typeface="Arial"/>
                <a:cs typeface="Arial"/>
                <a:sym typeface="Arial"/>
              </a:rPr>
              <a:t>ダウンロードをタップ</a:t>
            </a:r>
            <a:endParaRPr sz="1200" b="0" i="0" u="none" strike="noStrike" cap="none">
              <a:solidFill>
                <a:srgbClr val="000000"/>
              </a:solidFill>
              <a:latin typeface="Arial"/>
              <a:ea typeface="Arial"/>
              <a:cs typeface="Arial"/>
              <a:sym typeface="Arial"/>
            </a:endParaRPr>
          </a:p>
        </p:txBody>
      </p:sp>
      <p:sp>
        <p:nvSpPr>
          <p:cNvPr id="852" name="Google Shape;852;p27"/>
          <p:cNvSpPr txBox="1"/>
          <p:nvPr/>
        </p:nvSpPr>
        <p:spPr>
          <a:xfrm>
            <a:off x="152397" y="501257"/>
            <a:ext cx="2817306" cy="338554"/>
          </a:xfrm>
          <a:prstGeom prst="rect">
            <a:avLst/>
          </a:prstGeom>
          <a:solidFill>
            <a:srgbClr val="1F386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LEDが消えている場合</a:t>
            </a:r>
            <a:endParaRPr sz="1400" b="0" i="0" u="none" strike="noStrike" cap="none">
              <a:solidFill>
                <a:srgbClr val="000000"/>
              </a:solidFill>
              <a:latin typeface="Arial"/>
              <a:ea typeface="Arial"/>
              <a:cs typeface="Arial"/>
              <a:sym typeface="Arial"/>
            </a:endParaRPr>
          </a:p>
        </p:txBody>
      </p:sp>
      <p:sp>
        <p:nvSpPr>
          <p:cNvPr id="853" name="Google Shape;853;p27"/>
          <p:cNvSpPr txBox="1"/>
          <p:nvPr/>
        </p:nvSpPr>
        <p:spPr>
          <a:xfrm>
            <a:off x="152397" y="3723596"/>
            <a:ext cx="2817306" cy="338554"/>
          </a:xfrm>
          <a:prstGeom prst="rect">
            <a:avLst/>
          </a:prstGeom>
          <a:solidFill>
            <a:srgbClr val="1F386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LEDがついている場合</a:t>
            </a:r>
            <a:endParaRPr sz="1400" b="0" i="0" u="none" strike="noStrike" cap="none">
              <a:solidFill>
                <a:srgbClr val="000000"/>
              </a:solidFill>
              <a:latin typeface="Arial"/>
              <a:ea typeface="Arial"/>
              <a:cs typeface="Arial"/>
              <a:sym typeface="Arial"/>
            </a:endParaRPr>
          </a:p>
        </p:txBody>
      </p:sp>
      <p:grpSp>
        <p:nvGrpSpPr>
          <p:cNvPr id="854" name="Google Shape;854;p27"/>
          <p:cNvGrpSpPr/>
          <p:nvPr/>
        </p:nvGrpSpPr>
        <p:grpSpPr>
          <a:xfrm>
            <a:off x="699066" y="1626400"/>
            <a:ext cx="2559728" cy="1010440"/>
            <a:chOff x="6223709" y="1629538"/>
            <a:chExt cx="3361659" cy="1326998"/>
          </a:xfrm>
        </p:grpSpPr>
        <p:grpSp>
          <p:nvGrpSpPr>
            <p:cNvPr id="855" name="Google Shape;855;p27"/>
            <p:cNvGrpSpPr/>
            <p:nvPr/>
          </p:nvGrpSpPr>
          <p:grpSpPr>
            <a:xfrm>
              <a:off x="6650091" y="1629538"/>
              <a:ext cx="2555700" cy="1326998"/>
              <a:chOff x="6418580" y="1591365"/>
              <a:chExt cx="3056080" cy="1586811"/>
            </a:xfrm>
          </p:grpSpPr>
          <p:pic>
            <p:nvPicPr>
              <p:cNvPr id="856" name="Google Shape;856;p27" descr="17d6eafd577cd680634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18580" y="1591365"/>
                <a:ext cx="3056080" cy="1586811"/>
              </a:xfrm>
              <a:prstGeom prst="rect">
                <a:avLst/>
              </a:prstGeom>
              <a:noFill/>
              <a:ln>
                <a:noFill/>
              </a:ln>
            </p:spPr>
          </p:pic>
          <p:sp>
            <p:nvSpPr>
              <p:cNvPr id="857" name="Google Shape;857;p27"/>
              <p:cNvSpPr/>
              <p:nvPr/>
            </p:nvSpPr>
            <p:spPr>
              <a:xfrm>
                <a:off x="7270750" y="1699866"/>
                <a:ext cx="447675" cy="30355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8" name="Google Shape;858;p27"/>
              <p:cNvSpPr/>
              <p:nvPr/>
            </p:nvSpPr>
            <p:spPr>
              <a:xfrm>
                <a:off x="6880225" y="2479519"/>
                <a:ext cx="447675" cy="30355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9" name="Google Shape;859;p27"/>
              <p:cNvSpPr/>
              <p:nvPr/>
            </p:nvSpPr>
            <p:spPr>
              <a:xfrm>
                <a:off x="8550275" y="2479519"/>
                <a:ext cx="447675" cy="30355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860" name="Google Shape;860;p27"/>
            <p:cNvSpPr txBox="1"/>
            <p:nvPr/>
          </p:nvSpPr>
          <p:spPr>
            <a:xfrm>
              <a:off x="6223709" y="1662536"/>
              <a:ext cx="1252538" cy="40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Calibri"/>
                  <a:ea typeface="Calibri"/>
                  <a:cs typeface="Calibri"/>
                  <a:sym typeface="Calibri"/>
                </a:rPr>
                <a:t>リセット</a:t>
              </a:r>
              <a:endParaRPr sz="1400" b="0" i="0" u="none" strike="noStrike" cap="none">
                <a:solidFill>
                  <a:srgbClr val="000000"/>
                </a:solidFill>
                <a:latin typeface="Arial"/>
                <a:ea typeface="Arial"/>
                <a:cs typeface="Arial"/>
                <a:sym typeface="Arial"/>
              </a:endParaRPr>
            </a:p>
          </p:txBody>
        </p:sp>
        <p:sp>
          <p:nvSpPr>
            <p:cNvPr id="861" name="Google Shape;861;p27"/>
            <p:cNvSpPr txBox="1"/>
            <p:nvPr/>
          </p:nvSpPr>
          <p:spPr>
            <a:xfrm>
              <a:off x="6249593" y="2338272"/>
              <a:ext cx="1252538" cy="40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Calibri"/>
                  <a:ea typeface="Calibri"/>
                  <a:cs typeface="Calibri"/>
                  <a:sym typeface="Calibri"/>
                </a:rPr>
                <a:t>A</a:t>
              </a:r>
              <a:endParaRPr sz="1400" b="1" i="0" u="none" strike="noStrike" cap="none">
                <a:solidFill>
                  <a:srgbClr val="FF0000"/>
                </a:solidFill>
                <a:latin typeface="Calibri"/>
                <a:ea typeface="Calibri"/>
                <a:cs typeface="Calibri"/>
                <a:sym typeface="Calibri"/>
              </a:endParaRPr>
            </a:p>
          </p:txBody>
        </p:sp>
        <p:sp>
          <p:nvSpPr>
            <p:cNvPr id="862" name="Google Shape;862;p27"/>
            <p:cNvSpPr txBox="1"/>
            <p:nvPr/>
          </p:nvSpPr>
          <p:spPr>
            <a:xfrm>
              <a:off x="8332830" y="2338272"/>
              <a:ext cx="1252538" cy="40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Calibri"/>
                  <a:ea typeface="Calibri"/>
                  <a:cs typeface="Calibri"/>
                  <a:sym typeface="Calibri"/>
                </a:rPr>
                <a:t>B</a:t>
              </a:r>
              <a:endParaRPr sz="1400" b="1" i="0" u="none" strike="noStrike" cap="none">
                <a:solidFill>
                  <a:srgbClr val="FF0000"/>
                </a:solidFill>
                <a:latin typeface="Calibri"/>
                <a:ea typeface="Calibri"/>
                <a:cs typeface="Calibri"/>
                <a:sym typeface="Calibri"/>
              </a:endParaRPr>
            </a:p>
          </p:txBody>
        </p:sp>
      </p:grpSp>
      <p:grpSp>
        <p:nvGrpSpPr>
          <p:cNvPr id="863" name="Google Shape;863;p27"/>
          <p:cNvGrpSpPr/>
          <p:nvPr/>
        </p:nvGrpSpPr>
        <p:grpSpPr>
          <a:xfrm>
            <a:off x="638173" y="2363777"/>
            <a:ext cx="2657049" cy="1174583"/>
            <a:chOff x="6361310" y="2246806"/>
            <a:chExt cx="3153739" cy="1394151"/>
          </a:xfrm>
        </p:grpSpPr>
        <p:pic>
          <p:nvPicPr>
            <p:cNvPr id="864" name="Google Shape;864;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6547327" y="2340021"/>
              <a:ext cx="1114919" cy="1486953"/>
            </a:xfrm>
            <a:prstGeom prst="rect">
              <a:avLst/>
            </a:prstGeom>
            <a:noFill/>
            <a:ln>
              <a:noFill/>
            </a:ln>
          </p:spPr>
        </p:pic>
        <p:pic>
          <p:nvPicPr>
            <p:cNvPr id="865" name="Google Shape;865;p2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058236" y="2745224"/>
              <a:ext cx="1456813" cy="893809"/>
            </a:xfrm>
            <a:prstGeom prst="rect">
              <a:avLst/>
            </a:prstGeom>
            <a:noFill/>
            <a:ln>
              <a:noFill/>
            </a:ln>
          </p:spPr>
        </p:pic>
        <p:pic>
          <p:nvPicPr>
            <p:cNvPr id="866" name="Google Shape;866;p27" descr="強調注目イラスト／無料イラストなら「イラストAC」"/>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484379" flipH="1">
              <a:off x="8420515" y="2299265"/>
              <a:ext cx="788877" cy="592094"/>
            </a:xfrm>
            <a:prstGeom prst="rect">
              <a:avLst/>
            </a:prstGeom>
            <a:noFill/>
            <a:ln>
              <a:noFill/>
            </a:ln>
          </p:spPr>
        </p:pic>
        <p:pic>
          <p:nvPicPr>
            <p:cNvPr id="867" name="Google Shape;867;p27" descr="ぎゅっ – マンガ文字素材dddFont"/>
            <p:cNvPicPr preferRelativeResize="0"/>
            <p:nvPr/>
          </p:nvPicPr>
          <p:blipFill rotWithShape="1">
            <a:blip r:embed="rId8"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6940559" y="2582853"/>
              <a:ext cx="238936" cy="238936"/>
            </a:xfrm>
            <a:prstGeom prst="rect">
              <a:avLst/>
            </a:prstGeom>
            <a:noFill/>
            <a:ln>
              <a:noFill/>
            </a:ln>
          </p:spPr>
        </p:pic>
        <p:pic>
          <p:nvPicPr>
            <p:cNvPr id="868" name="Google Shape;868;p27" descr="ぎゅっ – マンガ文字素材dddFont"/>
            <p:cNvPicPr preferRelativeResize="0"/>
            <p:nvPr/>
          </p:nvPicPr>
          <p:blipFill rotWithShape="1">
            <a:blip r:embed="rId8"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6495775" y="3182493"/>
              <a:ext cx="238936" cy="238936"/>
            </a:xfrm>
            <a:prstGeom prst="rect">
              <a:avLst/>
            </a:prstGeom>
            <a:noFill/>
            <a:ln>
              <a:noFill/>
            </a:ln>
          </p:spPr>
        </p:pic>
        <p:pic>
          <p:nvPicPr>
            <p:cNvPr id="869" name="Google Shape;869;p27" descr="ぎゅっ – マンガ文字素材dddFont"/>
            <p:cNvPicPr preferRelativeResize="0"/>
            <p:nvPr/>
          </p:nvPicPr>
          <p:blipFill rotWithShape="1">
            <a:blip r:embed="rId8"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7482617" y="3220816"/>
              <a:ext cx="238936" cy="238936"/>
            </a:xfrm>
            <a:prstGeom prst="rect">
              <a:avLst/>
            </a:prstGeom>
            <a:noFill/>
            <a:ln>
              <a:noFill/>
            </a:ln>
          </p:spPr>
        </p:pic>
        <p:pic>
          <p:nvPicPr>
            <p:cNvPr id="870" name="Google Shape;870;p27" descr="ぎゅっ – マンガ文字素材dddFont"/>
            <p:cNvPicPr preferRelativeResize="0"/>
            <p:nvPr/>
          </p:nvPicPr>
          <p:blipFill rotWithShape="1">
            <a:blip r:embed="rId8"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8190672" y="3182493"/>
              <a:ext cx="238936" cy="238936"/>
            </a:xfrm>
            <a:prstGeom prst="rect">
              <a:avLst/>
            </a:prstGeom>
            <a:noFill/>
            <a:ln>
              <a:noFill/>
            </a:ln>
          </p:spPr>
        </p:pic>
        <p:pic>
          <p:nvPicPr>
            <p:cNvPr id="871" name="Google Shape;871;p27" descr="ぎゅっ – マンガ文字素材dddFont"/>
            <p:cNvPicPr preferRelativeResize="0"/>
            <p:nvPr/>
          </p:nvPicPr>
          <p:blipFill rotWithShape="1">
            <a:blip r:embed="rId8"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9177514" y="3220816"/>
              <a:ext cx="238936" cy="238936"/>
            </a:xfrm>
            <a:prstGeom prst="rect">
              <a:avLst/>
            </a:prstGeom>
            <a:noFill/>
            <a:ln>
              <a:noFill/>
            </a:ln>
          </p:spPr>
        </p:pic>
        <p:pic>
          <p:nvPicPr>
            <p:cNvPr id="872" name="Google Shape;872;p27" descr="ぱああああ – マンガ文字素材dddFo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378356" y="2533446"/>
              <a:ext cx="169863" cy="238622"/>
            </a:xfrm>
            <a:prstGeom prst="rect">
              <a:avLst/>
            </a:prstGeom>
            <a:noFill/>
            <a:ln>
              <a:noFill/>
            </a:ln>
          </p:spPr>
        </p:pic>
      </p:grpSp>
      <p:pic>
        <p:nvPicPr>
          <p:cNvPr id="873" name="Google Shape;873;p2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510620" y="1549595"/>
            <a:ext cx="2371829" cy="1993884"/>
          </a:xfrm>
          <a:prstGeom prst="rect">
            <a:avLst/>
          </a:prstGeom>
          <a:noFill/>
          <a:ln>
            <a:noFill/>
          </a:ln>
        </p:spPr>
      </p:pic>
      <p:sp>
        <p:nvSpPr>
          <p:cNvPr id="874" name="Google Shape;874;p27"/>
          <p:cNvSpPr/>
          <p:nvPr/>
        </p:nvSpPr>
        <p:spPr>
          <a:xfrm>
            <a:off x="8010325" y="3213191"/>
            <a:ext cx="257375" cy="291561"/>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875" name="Google Shape;875;p2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9034956" y="462706"/>
            <a:ext cx="539758" cy="502513"/>
          </a:xfrm>
          <a:prstGeom prst="rect">
            <a:avLst/>
          </a:prstGeom>
          <a:noFill/>
          <a:ln>
            <a:noFill/>
          </a:ln>
        </p:spPr>
      </p:pic>
      <p:sp>
        <p:nvSpPr>
          <p:cNvPr id="876" name="Google Shape;876;p27"/>
          <p:cNvSpPr/>
          <p:nvPr/>
        </p:nvSpPr>
        <p:spPr>
          <a:xfrm>
            <a:off x="8956675" y="477394"/>
            <a:ext cx="727076" cy="500724"/>
          </a:xfrm>
          <a:prstGeom prst="roundRect">
            <a:avLst>
              <a:gd name="adj" fmla="val 16667"/>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7" name="Google Shape;877;p27"/>
          <p:cNvSpPr/>
          <p:nvPr/>
        </p:nvSpPr>
        <p:spPr>
          <a:xfrm>
            <a:off x="9504816" y="1027409"/>
            <a:ext cx="156710" cy="71140"/>
          </a:xfrm>
          <a:prstGeom prst="roundRect">
            <a:avLst>
              <a:gd name="adj" fmla="val 16667"/>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8" name="Google Shape;878;p27"/>
          <p:cNvSpPr/>
          <p:nvPr/>
        </p:nvSpPr>
        <p:spPr>
          <a:xfrm>
            <a:off x="9489735" y="1142192"/>
            <a:ext cx="74565" cy="46064"/>
          </a:xfrm>
          <a:prstGeom prst="roundRect">
            <a:avLst>
              <a:gd name="adj" fmla="val 16667"/>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79" name="Google Shape;879;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81311" y="4467831"/>
            <a:ext cx="1039530" cy="2127971"/>
          </a:xfrm>
          <a:prstGeom prst="rect">
            <a:avLst/>
          </a:prstGeom>
          <a:noFill/>
          <a:ln>
            <a:noFill/>
          </a:ln>
        </p:spPr>
      </p:pic>
      <p:sp>
        <p:nvSpPr>
          <p:cNvPr id="880" name="Google Shape;880;p27"/>
          <p:cNvSpPr txBox="1"/>
          <p:nvPr/>
        </p:nvSpPr>
        <p:spPr>
          <a:xfrm>
            <a:off x="4175886" y="4009596"/>
            <a:ext cx="172354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2A4E8E"/>
                </a:solidFill>
                <a:latin typeface="Arial"/>
                <a:ea typeface="Arial"/>
                <a:cs typeface="Arial"/>
                <a:sym typeface="Arial"/>
              </a:rPr>
              <a:t>Makecodeの</a:t>
            </a:r>
            <a:endParaRPr sz="1200" b="1" i="0" u="none" strike="noStrike" cap="none">
              <a:solidFill>
                <a:srgbClr val="2A4E8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100" b="1" i="0" u="none" strike="noStrike" cap="none">
                <a:solidFill>
                  <a:srgbClr val="2A4E8E"/>
                </a:solidFill>
                <a:latin typeface="Arial"/>
                <a:ea typeface="Arial"/>
                <a:cs typeface="Arial"/>
                <a:sym typeface="Arial"/>
              </a:rPr>
              <a:t>ダウンロードをタップ</a:t>
            </a:r>
            <a:endParaRPr sz="1200" b="0" i="0" u="none" strike="noStrike" cap="none">
              <a:solidFill>
                <a:srgbClr val="000000"/>
              </a:solidFill>
              <a:latin typeface="Arial"/>
              <a:ea typeface="Arial"/>
              <a:cs typeface="Arial"/>
              <a:sym typeface="Arial"/>
            </a:endParaRPr>
          </a:p>
        </p:txBody>
      </p:sp>
      <p:sp>
        <p:nvSpPr>
          <p:cNvPr id="881" name="Google Shape;881;p27"/>
          <p:cNvSpPr/>
          <p:nvPr/>
        </p:nvSpPr>
        <p:spPr>
          <a:xfrm>
            <a:off x="4423098" y="6272255"/>
            <a:ext cx="257375" cy="291561"/>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882" name="Google Shape;882;p2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101497" y="3703297"/>
            <a:ext cx="539758" cy="502513"/>
          </a:xfrm>
          <a:prstGeom prst="rect">
            <a:avLst/>
          </a:prstGeom>
          <a:noFill/>
          <a:ln>
            <a:noFill/>
          </a:ln>
        </p:spPr>
      </p:pic>
      <p:sp>
        <p:nvSpPr>
          <p:cNvPr id="883" name="Google Shape;883;p27"/>
          <p:cNvSpPr/>
          <p:nvPr/>
        </p:nvSpPr>
        <p:spPr>
          <a:xfrm>
            <a:off x="6023216" y="3717985"/>
            <a:ext cx="727076" cy="500724"/>
          </a:xfrm>
          <a:prstGeom prst="roundRect">
            <a:avLst>
              <a:gd name="adj" fmla="val 16667"/>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4" name="Google Shape;884;p27"/>
          <p:cNvSpPr/>
          <p:nvPr/>
        </p:nvSpPr>
        <p:spPr>
          <a:xfrm>
            <a:off x="5973479" y="4278891"/>
            <a:ext cx="156710" cy="71140"/>
          </a:xfrm>
          <a:prstGeom prst="roundRect">
            <a:avLst>
              <a:gd name="adj" fmla="val 16667"/>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5" name="Google Shape;885;p27"/>
          <p:cNvSpPr/>
          <p:nvPr/>
        </p:nvSpPr>
        <p:spPr>
          <a:xfrm>
            <a:off x="5849478" y="4388460"/>
            <a:ext cx="74565" cy="46064"/>
          </a:xfrm>
          <a:prstGeom prst="roundRect">
            <a:avLst>
              <a:gd name="adj" fmla="val 16667"/>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6" name="Google Shape;886;p27"/>
          <p:cNvSpPr txBox="1"/>
          <p:nvPr/>
        </p:nvSpPr>
        <p:spPr>
          <a:xfrm>
            <a:off x="1372017" y="4202966"/>
            <a:ext cx="129943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rgbClr val="2A4E8E"/>
                </a:solidFill>
                <a:latin typeface="Arial"/>
                <a:ea typeface="Arial"/>
                <a:cs typeface="Arial"/>
                <a:sym typeface="Arial"/>
              </a:rPr>
              <a:t>LEDが点灯</a:t>
            </a:r>
            <a:endParaRPr sz="1200" b="0" i="0" u="none" strike="noStrike" cap="none">
              <a:solidFill>
                <a:srgbClr val="000000"/>
              </a:solidFill>
              <a:latin typeface="Arial"/>
              <a:ea typeface="Arial"/>
              <a:cs typeface="Arial"/>
              <a:sym typeface="Arial"/>
            </a:endParaRPr>
          </a:p>
        </p:txBody>
      </p:sp>
      <p:pic>
        <p:nvPicPr>
          <p:cNvPr id="887" name="Google Shape;887;p2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57978" y="4614994"/>
            <a:ext cx="2371829" cy="199388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5" name="Google Shape;1135;p36"/>
          <p:cNvSpPr txBox="1"/>
          <p:nvPr/>
        </p:nvSpPr>
        <p:spPr>
          <a:xfrm>
            <a:off x="4286250" y="3752813"/>
            <a:ext cx="5817870" cy="536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分別機を構成する技術（知識編）</a:t>
            </a:r>
            <a:endParaRPr sz="2889" b="1" i="0" u="none" strike="noStrike" cap="none" dirty="0">
              <a:solidFill>
                <a:schemeClr val="lt1"/>
              </a:solidFill>
              <a:latin typeface="Arial"/>
              <a:ea typeface="Arial"/>
              <a:cs typeface="Arial"/>
              <a:sym typeface="Arial"/>
            </a:endParaRPr>
          </a:p>
        </p:txBody>
      </p:sp>
      <p:sp>
        <p:nvSpPr>
          <p:cNvPr id="4" name="Google Shape;38;p1">
            <a:extLst>
              <a:ext uri="{FF2B5EF4-FFF2-40B4-BE49-F238E27FC236}">
                <a16:creationId xmlns:a16="http://schemas.microsoft.com/office/drawing/2014/main" id="{27BBC54A-2AE7-CB38-176C-2E0BAE90D82A}"/>
              </a:ext>
            </a:extLst>
          </p:cNvPr>
          <p:cNvSpPr txBox="1"/>
          <p:nvPr/>
        </p:nvSpPr>
        <p:spPr>
          <a:xfrm>
            <a:off x="959361" y="2883000"/>
            <a:ext cx="8720638" cy="707846"/>
          </a:xfrm>
          <a:prstGeom prst="rect">
            <a:avLst/>
          </a:prstGeom>
          <a:noFill/>
          <a:ln>
            <a:noFill/>
          </a:ln>
        </p:spPr>
        <p:txBody>
          <a:bodyPr spcFirstLastPara="1" wrap="square" lIns="91425" tIns="45700" rIns="91425" bIns="45700" anchor="t" anchorCtr="0">
            <a:spAutoFit/>
          </a:bodyPr>
          <a:lstStyle/>
          <a:p>
            <a:pPr algn="r">
              <a:buSzPts val="2000"/>
            </a:pPr>
            <a:r>
              <a:rPr lang="ja-JP" altLang="en-US" sz="2000" b="1" i="0" u="sng" strike="noStrike" cap="none">
                <a:solidFill>
                  <a:srgbClr val="1E4E79"/>
                </a:solidFill>
                <a:latin typeface="Arial"/>
                <a:ea typeface="Arial"/>
                <a:cs typeface="Arial"/>
                <a:sym typeface="Arial"/>
              </a:rPr>
              <a:t>技術資料</a:t>
            </a:r>
            <a:endParaRPr lang="en-US" altLang="ja-JP" sz="2000" b="1" i="0" u="sng" strike="noStrike" cap="none" dirty="0">
              <a:solidFill>
                <a:srgbClr val="1E4E79"/>
              </a:solidFill>
              <a:latin typeface="Arial"/>
              <a:ea typeface="Arial"/>
              <a:cs typeface="Arial"/>
              <a:sym typeface="Arial"/>
            </a:endParaRPr>
          </a:p>
          <a:p>
            <a:pPr algn="r">
              <a:buSzPts val="2000"/>
            </a:pPr>
            <a:r>
              <a:rPr lang="ja-JP" sz="2000" b="1" i="0" u="none" strike="noStrike" cap="none">
                <a:solidFill>
                  <a:srgbClr val="002060"/>
                </a:solidFill>
                <a:latin typeface="Arial"/>
                <a:ea typeface="Arial"/>
                <a:cs typeface="Arial"/>
                <a:sym typeface="Arial"/>
              </a:rPr>
              <a:t>THKものづくり</a:t>
            </a:r>
            <a:r>
              <a:rPr lang="ja-JP" altLang="en-US" sz="2000" b="1">
                <a:solidFill>
                  <a:srgbClr val="002060"/>
                </a:solidFill>
              </a:rPr>
              <a:t>探究</a:t>
            </a:r>
            <a:r>
              <a:rPr lang="ja-JP" sz="2000" b="1" i="0" u="none" strike="noStrike" cap="none">
                <a:solidFill>
                  <a:srgbClr val="002060"/>
                </a:solidFill>
                <a:latin typeface="Arial"/>
                <a:ea typeface="Arial"/>
                <a:cs typeface="Arial"/>
                <a:sym typeface="Arial"/>
              </a:rPr>
              <a:t>教材</a:t>
            </a:r>
            <a:endParaRPr sz="1400" b="0" i="0" u="none" strike="noStrike" cap="none" dirty="0">
              <a:solidFill>
                <a:srgbClr val="000000"/>
              </a:solidFill>
              <a:latin typeface="Arial"/>
              <a:ea typeface="Arial"/>
              <a:cs typeface="Arial"/>
              <a:sym typeface="Arial"/>
            </a:endParaRPr>
          </a:p>
        </p:txBody>
      </p:sp>
      <p:sp>
        <p:nvSpPr>
          <p:cNvPr id="2" name="Google Shape;36;p1">
            <a:extLst>
              <a:ext uri="{FF2B5EF4-FFF2-40B4-BE49-F238E27FC236}">
                <a16:creationId xmlns:a16="http://schemas.microsoft.com/office/drawing/2014/main" id="{A3298BE9-D871-E8AF-77CB-6DD6535D923E}"/>
              </a:ext>
            </a:extLst>
          </p:cNvPr>
          <p:cNvSpPr txBox="1"/>
          <p:nvPr/>
        </p:nvSpPr>
        <p:spPr>
          <a:xfrm>
            <a:off x="166256" y="152981"/>
            <a:ext cx="316835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757070"/>
                </a:solidFill>
                <a:latin typeface="Arial"/>
                <a:ea typeface="Arial"/>
                <a:cs typeface="Arial"/>
                <a:sym typeface="Arial"/>
              </a:rPr>
              <a:t>THK共育プロジェクト</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5" name="Google Shape;1145;p37"/>
          <p:cNvSpPr txBox="1"/>
          <p:nvPr/>
        </p:nvSpPr>
        <p:spPr>
          <a:xfrm>
            <a:off x="1021824" y="434999"/>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エネルギー変換技術</a:t>
            </a:r>
            <a:endParaRPr sz="2889" b="1" i="0" u="none" strike="noStrike" cap="none">
              <a:solidFill>
                <a:schemeClr val="lt1"/>
              </a:solidFill>
              <a:latin typeface="Arial"/>
              <a:ea typeface="Arial"/>
              <a:cs typeface="Arial"/>
              <a:sym typeface="Arial"/>
            </a:endParaRPr>
          </a:p>
        </p:txBody>
      </p:sp>
      <p:sp>
        <p:nvSpPr>
          <p:cNvPr id="1146" name="Google Shape;1146;p37"/>
          <p:cNvSpPr txBox="1"/>
          <p:nvPr/>
        </p:nvSpPr>
        <p:spPr>
          <a:xfrm>
            <a:off x="2395931" y="4130889"/>
            <a:ext cx="4802918"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2060"/>
                </a:solidFill>
                <a:latin typeface="Arial"/>
                <a:ea typeface="Arial"/>
                <a:cs typeface="Arial"/>
                <a:sym typeface="Arial"/>
              </a:rPr>
              <a:t>モータ：電気エネルギーを動力に変換　</a:t>
            </a:r>
            <a:endParaRPr sz="20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2060"/>
                </a:solidFill>
                <a:latin typeface="Arial"/>
                <a:ea typeface="Arial"/>
                <a:cs typeface="Arial"/>
                <a:sym typeface="Arial"/>
              </a:rPr>
              <a:t>LED　：　　　〃　　　を光に変換　　</a:t>
            </a:r>
            <a:endParaRPr sz="20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2060"/>
                </a:solidFill>
                <a:latin typeface="Arial"/>
                <a:ea typeface="Arial"/>
                <a:cs typeface="Arial"/>
                <a:sym typeface="Arial"/>
              </a:rPr>
              <a:t>ブザー：　　　〃　　　を音に変換　　</a:t>
            </a:r>
            <a:endParaRPr sz="2000" b="1" i="0" u="none" strike="noStrike" cap="none">
              <a:solidFill>
                <a:srgbClr val="002060"/>
              </a:solidFill>
              <a:latin typeface="Arial"/>
              <a:ea typeface="Arial"/>
              <a:cs typeface="Arial"/>
              <a:sym typeface="Arial"/>
            </a:endParaRPr>
          </a:p>
        </p:txBody>
      </p:sp>
      <p:sp>
        <p:nvSpPr>
          <p:cNvPr id="1147" name="Google Shape;1147;p37"/>
          <p:cNvSpPr/>
          <p:nvPr/>
        </p:nvSpPr>
        <p:spPr>
          <a:xfrm>
            <a:off x="443787" y="1605939"/>
            <a:ext cx="9060940" cy="1728116"/>
          </a:xfrm>
          <a:prstGeom prst="flowChartAlternateProcess">
            <a:avLst/>
          </a:prstGeom>
          <a:gradFill>
            <a:gsLst>
              <a:gs pos="0">
                <a:srgbClr val="8DA9DB"/>
              </a:gs>
              <a:gs pos="4000">
                <a:srgbClr val="D8E2F3"/>
              </a:gs>
              <a:gs pos="68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8" name="Google Shape;1148;p37"/>
          <p:cNvSpPr txBox="1"/>
          <p:nvPr/>
        </p:nvSpPr>
        <p:spPr>
          <a:xfrm>
            <a:off x="443787" y="1545006"/>
            <a:ext cx="9018424" cy="201281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400"/>
              <a:buFont typeface="Arial"/>
              <a:buNone/>
            </a:pPr>
            <a:r>
              <a:rPr lang="ja-JP" sz="2400" b="1" i="0" u="sng" strike="noStrike" cap="none" dirty="0">
                <a:solidFill>
                  <a:srgbClr val="002060"/>
                </a:solidFill>
                <a:latin typeface="Arial"/>
                <a:ea typeface="Arial"/>
                <a:cs typeface="Arial"/>
                <a:sym typeface="Arial"/>
              </a:rPr>
              <a:t>★電気エネルギー変換の仕組みを学ぶ</a:t>
            </a:r>
            <a:endParaRPr sz="2400" b="1" i="0" u="sng" strike="noStrike" cap="none" dirty="0">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r>
              <a:rPr lang="ja-JP" sz="2000" b="0" i="0" u="none" strike="noStrike" cap="none" dirty="0">
                <a:solidFill>
                  <a:srgbClr val="002060"/>
                </a:solidFill>
                <a:latin typeface="Arial"/>
                <a:ea typeface="Arial"/>
                <a:cs typeface="Arial"/>
                <a:sym typeface="Arial"/>
              </a:rPr>
              <a:t>　私たちは普段、電気エネルギーを利用した製品をたくさん使用しています。分別機の部品も電気エネルギーを用いて動いるので、</a:t>
            </a:r>
            <a:endParaRPr sz="2000" b="0" i="0" u="none" strike="noStrike" cap="none" dirty="0">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r>
              <a:rPr lang="ja-JP" sz="2000" b="0" i="0" u="none" strike="noStrike" cap="none" dirty="0">
                <a:solidFill>
                  <a:srgbClr val="002060"/>
                </a:solidFill>
                <a:latin typeface="Arial"/>
                <a:ea typeface="Arial"/>
                <a:cs typeface="Arial"/>
                <a:sym typeface="Arial"/>
              </a:rPr>
              <a:t>以下の部品を例にエネルギー変換の仕組みを理解しましょう。</a:t>
            </a:r>
            <a:endParaRPr sz="2000" b="0" i="0" u="none" strike="noStrike" cap="none" dirty="0">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endParaRPr sz="2000" b="0" i="0" u="none" strike="noStrike" cap="none" dirty="0">
              <a:solidFill>
                <a:srgbClr val="00206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6" name="Google Shape;1156;p38"/>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モータ</a:t>
            </a:r>
            <a:endParaRPr sz="2889" b="1" i="0" u="none" strike="noStrike" cap="none">
              <a:solidFill>
                <a:schemeClr val="lt1"/>
              </a:solidFill>
              <a:latin typeface="Arial"/>
              <a:ea typeface="Arial"/>
              <a:cs typeface="Arial"/>
              <a:sym typeface="Arial"/>
            </a:endParaRPr>
          </a:p>
        </p:txBody>
      </p:sp>
      <p:sp>
        <p:nvSpPr>
          <p:cNvPr id="1157" name="Google Shape;1157;p38"/>
          <p:cNvSpPr/>
          <p:nvPr/>
        </p:nvSpPr>
        <p:spPr>
          <a:xfrm>
            <a:off x="5121047" y="90387"/>
            <a:ext cx="28777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D8D8D8"/>
                </a:solidFill>
                <a:latin typeface="Arial"/>
                <a:ea typeface="Arial"/>
                <a:cs typeface="Arial"/>
                <a:sym typeface="Arial"/>
              </a:rPr>
              <a:t>電気エネルギーを動力に変換する</a:t>
            </a:r>
            <a:endParaRPr sz="1400" b="1" i="0" u="none" strike="noStrike" cap="none">
              <a:solidFill>
                <a:srgbClr val="D8D8D8"/>
              </a:solidFill>
              <a:latin typeface="Calibri"/>
              <a:ea typeface="Calibri"/>
              <a:cs typeface="Calibri"/>
              <a:sym typeface="Calibri"/>
            </a:endParaRPr>
          </a:p>
        </p:txBody>
      </p:sp>
      <p:grpSp>
        <p:nvGrpSpPr>
          <p:cNvPr id="1160" name="Google Shape;1160;p38"/>
          <p:cNvGrpSpPr/>
          <p:nvPr/>
        </p:nvGrpSpPr>
        <p:grpSpPr>
          <a:xfrm>
            <a:off x="427342" y="578562"/>
            <a:ext cx="9097650" cy="5947301"/>
            <a:chOff x="427342" y="578562"/>
            <a:chExt cx="9097650" cy="5947301"/>
          </a:xfrm>
        </p:grpSpPr>
        <p:sp>
          <p:nvSpPr>
            <p:cNvPr id="1161" name="Google Shape;1161;p38"/>
            <p:cNvSpPr txBox="1"/>
            <p:nvPr/>
          </p:nvSpPr>
          <p:spPr>
            <a:xfrm>
              <a:off x="427342" y="578562"/>
              <a:ext cx="203132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【モータの原理】</a:t>
              </a:r>
              <a:endParaRPr sz="1400" b="0" i="0" u="none" strike="noStrike" cap="none">
                <a:solidFill>
                  <a:srgbClr val="000000"/>
                </a:solidFill>
                <a:latin typeface="Arial"/>
                <a:ea typeface="Arial"/>
                <a:cs typeface="Arial"/>
                <a:sym typeface="Arial"/>
              </a:endParaRPr>
            </a:p>
          </p:txBody>
        </p:sp>
        <p:sp>
          <p:nvSpPr>
            <p:cNvPr id="1162" name="Google Shape;1162;p38"/>
            <p:cNvSpPr txBox="1"/>
            <p:nvPr/>
          </p:nvSpPr>
          <p:spPr>
            <a:xfrm>
              <a:off x="427342" y="922289"/>
              <a:ext cx="6096541"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モータは発動機とも呼ばれ、</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電気を流すことで回転する動きを</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作り出すことのできる部品です。</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accent4"/>
                  </a:solidFill>
                  <a:latin typeface="Arial"/>
                  <a:ea typeface="Arial"/>
                  <a:cs typeface="Arial"/>
                  <a:sym typeface="Arial"/>
                </a:rPr>
                <a:t>黄色い</a:t>
              </a:r>
              <a:r>
                <a:rPr lang="ja-JP" sz="1800" b="0" i="0" u="none" strike="noStrike" cap="none">
                  <a:solidFill>
                    <a:schemeClr val="dk1"/>
                  </a:solidFill>
                  <a:latin typeface="Arial"/>
                  <a:ea typeface="Arial"/>
                  <a:cs typeface="Arial"/>
                  <a:sym typeface="Arial"/>
                </a:rPr>
                <a:t>矢印の方向に電流を流すと、</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FF0000"/>
                  </a:solidFill>
                  <a:latin typeface="Arial"/>
                  <a:ea typeface="Arial"/>
                  <a:cs typeface="Arial"/>
                  <a:sym typeface="Arial"/>
                </a:rPr>
                <a:t>赤矢印</a:t>
              </a:r>
              <a:r>
                <a:rPr lang="ja-JP" sz="1800" b="0" i="0" u="none" strike="noStrike" cap="none">
                  <a:solidFill>
                    <a:schemeClr val="dk1"/>
                  </a:solidFill>
                  <a:latin typeface="Arial"/>
                  <a:ea typeface="Arial"/>
                  <a:cs typeface="Arial"/>
                  <a:sym typeface="Arial"/>
                </a:rPr>
                <a:t>の方向の力が発生します。(フレミング左手の法則)</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N極側とS極側で赤矢印の向きが違うので、</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中央にある鉄心は回転します。</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この動作を繰り返すことで、回転する力を得ています。</a:t>
              </a:r>
              <a:endParaRPr sz="1800" b="0" i="0" u="none" strike="noStrike" cap="none">
                <a:solidFill>
                  <a:schemeClr val="dk1"/>
                </a:solidFill>
                <a:latin typeface="Arial"/>
                <a:ea typeface="Arial"/>
                <a:cs typeface="Arial"/>
                <a:sym typeface="Arial"/>
              </a:endParaRPr>
            </a:p>
          </p:txBody>
        </p:sp>
        <p:pic>
          <p:nvPicPr>
            <p:cNvPr id="1163" name="Google Shape;1163;p38" descr="磁界から電流が受ける力 | 無料で使える中学学習プリント"/>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93504" y="1111233"/>
              <a:ext cx="1443099" cy="1056651"/>
            </a:xfrm>
            <a:prstGeom prst="rect">
              <a:avLst/>
            </a:prstGeom>
            <a:noFill/>
            <a:ln>
              <a:noFill/>
            </a:ln>
          </p:spPr>
        </p:pic>
        <p:cxnSp>
          <p:nvCxnSpPr>
            <p:cNvPr id="1164" name="Google Shape;1164;p38"/>
            <p:cNvCxnSpPr/>
            <p:nvPr/>
          </p:nvCxnSpPr>
          <p:spPr>
            <a:xfrm>
              <a:off x="5074187" y="1613221"/>
              <a:ext cx="504288" cy="212405"/>
            </a:xfrm>
            <a:prstGeom prst="straightConnector1">
              <a:avLst/>
            </a:prstGeom>
            <a:noFill/>
            <a:ln w="38100" cap="flat" cmpd="sng">
              <a:solidFill>
                <a:srgbClr val="FFFF00"/>
              </a:solidFill>
              <a:prstDash val="solid"/>
              <a:miter lim="800000"/>
              <a:headEnd type="none" w="sm" len="sm"/>
              <a:tailEnd type="triangle" w="med" len="med"/>
            </a:ln>
          </p:spPr>
        </p:cxnSp>
        <p:cxnSp>
          <p:nvCxnSpPr>
            <p:cNvPr id="1165" name="Google Shape;1165;p38"/>
            <p:cNvCxnSpPr/>
            <p:nvPr/>
          </p:nvCxnSpPr>
          <p:spPr>
            <a:xfrm rot="10800000" flipH="1">
              <a:off x="5059790" y="1305613"/>
              <a:ext cx="630474" cy="294908"/>
            </a:xfrm>
            <a:prstGeom prst="straightConnector1">
              <a:avLst/>
            </a:prstGeom>
            <a:noFill/>
            <a:ln w="38100" cap="flat" cmpd="sng">
              <a:solidFill>
                <a:srgbClr val="A5A5A5"/>
              </a:solidFill>
              <a:prstDash val="solid"/>
              <a:miter lim="800000"/>
              <a:headEnd type="none" w="sm" len="sm"/>
              <a:tailEnd type="triangle" w="med" len="med"/>
            </a:ln>
          </p:spPr>
        </p:cxnSp>
        <p:cxnSp>
          <p:nvCxnSpPr>
            <p:cNvPr id="1166" name="Google Shape;1166;p38"/>
            <p:cNvCxnSpPr/>
            <p:nvPr/>
          </p:nvCxnSpPr>
          <p:spPr>
            <a:xfrm rot="10800000">
              <a:off x="5061487" y="1111233"/>
              <a:ext cx="1" cy="501988"/>
            </a:xfrm>
            <a:prstGeom prst="straightConnector1">
              <a:avLst/>
            </a:prstGeom>
            <a:noFill/>
            <a:ln w="38100" cap="flat" cmpd="sng">
              <a:solidFill>
                <a:srgbClr val="FF0000"/>
              </a:solidFill>
              <a:prstDash val="solid"/>
              <a:miter lim="800000"/>
              <a:headEnd type="none" w="sm" len="sm"/>
              <a:tailEnd type="triangle" w="med" len="med"/>
            </a:ln>
          </p:spPr>
        </p:cxnSp>
        <p:sp>
          <p:nvSpPr>
            <p:cNvPr id="1167" name="Google Shape;1167;p38"/>
            <p:cNvSpPr/>
            <p:nvPr/>
          </p:nvSpPr>
          <p:spPr>
            <a:xfrm rot="10800000">
              <a:off x="2933340" y="5217114"/>
              <a:ext cx="304723" cy="361729"/>
            </a:xfrm>
            <a:prstGeom prst="arc">
              <a:avLst>
                <a:gd name="adj1" fmla="val 11684127"/>
                <a:gd name="adj2" fmla="val 20193004"/>
              </a:avLst>
            </a:prstGeom>
            <a:noFill/>
            <a:ln w="19050" cap="flat" cmpd="sng">
              <a:solidFill>
                <a:srgbClr val="FF000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8" name="Google Shape;1168;p38"/>
            <p:cNvSpPr/>
            <p:nvPr/>
          </p:nvSpPr>
          <p:spPr>
            <a:xfrm>
              <a:off x="983337" y="4474413"/>
              <a:ext cx="1523770" cy="781646"/>
            </a:xfrm>
            <a:custGeom>
              <a:avLst/>
              <a:gdLst/>
              <a:ahLst/>
              <a:cxnLst/>
              <a:rect l="l" t="t" r="r" b="b"/>
              <a:pathLst>
                <a:path w="1652587" h="847725" extrusionOk="0">
                  <a:moveTo>
                    <a:pt x="0" y="423862"/>
                  </a:moveTo>
                  <a:lnTo>
                    <a:pt x="1147762" y="0"/>
                  </a:lnTo>
                  <a:lnTo>
                    <a:pt x="1652587" y="419100"/>
                  </a:lnTo>
                  <a:lnTo>
                    <a:pt x="514350" y="847725"/>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9" name="Google Shape;1169;p38"/>
            <p:cNvSpPr/>
            <p:nvPr/>
          </p:nvSpPr>
          <p:spPr>
            <a:xfrm>
              <a:off x="978945" y="5238494"/>
              <a:ext cx="1576466" cy="812384"/>
            </a:xfrm>
            <a:custGeom>
              <a:avLst/>
              <a:gdLst/>
              <a:ahLst/>
              <a:cxnLst/>
              <a:rect l="l" t="t" r="r" b="b"/>
              <a:pathLst>
                <a:path w="1709738" h="881062" extrusionOk="0">
                  <a:moveTo>
                    <a:pt x="0" y="457200"/>
                  </a:moveTo>
                  <a:lnTo>
                    <a:pt x="1204913" y="0"/>
                  </a:lnTo>
                  <a:lnTo>
                    <a:pt x="1709738" y="423862"/>
                  </a:lnTo>
                  <a:lnTo>
                    <a:pt x="523875" y="881062"/>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0" name="Google Shape;1170;p38"/>
            <p:cNvSpPr/>
            <p:nvPr/>
          </p:nvSpPr>
          <p:spPr>
            <a:xfrm>
              <a:off x="2384151" y="4860845"/>
              <a:ext cx="173455" cy="770667"/>
            </a:xfrm>
            <a:custGeom>
              <a:avLst/>
              <a:gdLst/>
              <a:ahLst/>
              <a:cxnLst/>
              <a:rect l="l" t="t" r="r" b="b"/>
              <a:pathLst>
                <a:path w="188119" h="835818" extrusionOk="0">
                  <a:moveTo>
                    <a:pt x="140494" y="0"/>
                  </a:moveTo>
                  <a:lnTo>
                    <a:pt x="107156" y="66675"/>
                  </a:lnTo>
                  <a:lnTo>
                    <a:pt x="69056" y="133350"/>
                  </a:lnTo>
                  <a:lnTo>
                    <a:pt x="45244" y="204787"/>
                  </a:lnTo>
                  <a:lnTo>
                    <a:pt x="21431" y="290512"/>
                  </a:lnTo>
                  <a:lnTo>
                    <a:pt x="9525" y="369093"/>
                  </a:lnTo>
                  <a:lnTo>
                    <a:pt x="0" y="445293"/>
                  </a:lnTo>
                  <a:cubicBezTo>
                    <a:pt x="794" y="463549"/>
                    <a:pt x="1587" y="481806"/>
                    <a:pt x="2381" y="500062"/>
                  </a:cubicBezTo>
                  <a:lnTo>
                    <a:pt x="11906" y="554831"/>
                  </a:lnTo>
                  <a:lnTo>
                    <a:pt x="28575" y="604837"/>
                  </a:lnTo>
                  <a:lnTo>
                    <a:pt x="54769" y="671512"/>
                  </a:lnTo>
                  <a:lnTo>
                    <a:pt x="83344" y="723900"/>
                  </a:lnTo>
                  <a:lnTo>
                    <a:pt x="123825" y="773906"/>
                  </a:lnTo>
                  <a:lnTo>
                    <a:pt x="188119" y="835818"/>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1" name="Google Shape;1171;p38"/>
            <p:cNvSpPr/>
            <p:nvPr/>
          </p:nvSpPr>
          <p:spPr>
            <a:xfrm rot="-6662347">
              <a:off x="1852582" y="4404087"/>
              <a:ext cx="1041297" cy="913517"/>
            </a:xfrm>
            <a:prstGeom prst="arc">
              <a:avLst>
                <a:gd name="adj1" fmla="val 14265088"/>
                <a:gd name="adj2" fmla="val 20249905"/>
              </a:avLst>
            </a:prstGeom>
            <a:no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2" name="Google Shape;1172;p38"/>
            <p:cNvSpPr/>
            <p:nvPr/>
          </p:nvSpPr>
          <p:spPr>
            <a:xfrm>
              <a:off x="2722279" y="3824506"/>
              <a:ext cx="1488640" cy="786037"/>
            </a:xfrm>
            <a:custGeom>
              <a:avLst/>
              <a:gdLst/>
              <a:ahLst/>
              <a:cxnLst/>
              <a:rect l="l" t="t" r="r" b="b"/>
              <a:pathLst>
                <a:path w="1614487" h="852487" extrusionOk="0">
                  <a:moveTo>
                    <a:pt x="1138237" y="0"/>
                  </a:moveTo>
                  <a:lnTo>
                    <a:pt x="0" y="423862"/>
                  </a:lnTo>
                  <a:lnTo>
                    <a:pt x="504825" y="852487"/>
                  </a:lnTo>
                  <a:lnTo>
                    <a:pt x="1614487" y="41910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3" name="Google Shape;1173;p38"/>
            <p:cNvSpPr/>
            <p:nvPr/>
          </p:nvSpPr>
          <p:spPr>
            <a:xfrm>
              <a:off x="2836452" y="4592977"/>
              <a:ext cx="1361293" cy="737733"/>
            </a:xfrm>
            <a:custGeom>
              <a:avLst/>
              <a:gdLst/>
              <a:ahLst/>
              <a:cxnLst/>
              <a:rect l="l" t="t" r="r" b="b"/>
              <a:pathLst>
                <a:path w="1476375" h="800100" extrusionOk="0">
                  <a:moveTo>
                    <a:pt x="990600" y="0"/>
                  </a:moveTo>
                  <a:lnTo>
                    <a:pt x="0" y="385763"/>
                  </a:lnTo>
                  <a:lnTo>
                    <a:pt x="504825" y="800100"/>
                  </a:lnTo>
                  <a:lnTo>
                    <a:pt x="1476375" y="409575"/>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4" name="Google Shape;1174;p38"/>
            <p:cNvSpPr/>
            <p:nvPr/>
          </p:nvSpPr>
          <p:spPr>
            <a:xfrm rot="2542291">
              <a:off x="2394411" y="4518946"/>
              <a:ext cx="975710" cy="1134685"/>
            </a:xfrm>
            <a:prstGeom prst="arc">
              <a:avLst>
                <a:gd name="adj1" fmla="val 15589262"/>
                <a:gd name="adj2" fmla="val 20891911"/>
              </a:avLst>
            </a:prstGeom>
            <a:no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5" name="Google Shape;1175;p38"/>
            <p:cNvSpPr/>
            <p:nvPr/>
          </p:nvSpPr>
          <p:spPr>
            <a:xfrm rot="2542291">
              <a:off x="1931742" y="4135584"/>
              <a:ext cx="975710" cy="1134685"/>
            </a:xfrm>
            <a:prstGeom prst="arc">
              <a:avLst>
                <a:gd name="adj1" fmla="val 16236762"/>
                <a:gd name="adj2" fmla="val 20891911"/>
              </a:avLst>
            </a:prstGeom>
            <a:no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6" name="Google Shape;1176;p38"/>
            <p:cNvSpPr/>
            <p:nvPr/>
          </p:nvSpPr>
          <p:spPr>
            <a:xfrm>
              <a:off x="1898916" y="4456848"/>
              <a:ext cx="1758703" cy="1315184"/>
            </a:xfrm>
            <a:custGeom>
              <a:avLst/>
              <a:gdLst/>
              <a:ahLst/>
              <a:cxnLst/>
              <a:rect l="l" t="t" r="r" b="b"/>
              <a:pathLst>
                <a:path w="1907381" h="1426368" extrusionOk="0">
                  <a:moveTo>
                    <a:pt x="1378744" y="1190625"/>
                  </a:moveTo>
                  <a:lnTo>
                    <a:pt x="1116806" y="950118"/>
                  </a:lnTo>
                  <a:lnTo>
                    <a:pt x="1100137" y="942975"/>
                  </a:lnTo>
                  <a:lnTo>
                    <a:pt x="1083469" y="942975"/>
                  </a:lnTo>
                  <a:lnTo>
                    <a:pt x="1083469" y="942975"/>
                  </a:lnTo>
                  <a:lnTo>
                    <a:pt x="1052512" y="950118"/>
                  </a:lnTo>
                  <a:lnTo>
                    <a:pt x="1035844" y="952500"/>
                  </a:lnTo>
                  <a:lnTo>
                    <a:pt x="885825" y="1014412"/>
                  </a:lnTo>
                  <a:lnTo>
                    <a:pt x="866775" y="1019175"/>
                  </a:lnTo>
                  <a:lnTo>
                    <a:pt x="842962" y="1019175"/>
                  </a:lnTo>
                  <a:lnTo>
                    <a:pt x="816769" y="1019175"/>
                  </a:lnTo>
                  <a:lnTo>
                    <a:pt x="797719" y="1016793"/>
                  </a:lnTo>
                  <a:lnTo>
                    <a:pt x="776287" y="997743"/>
                  </a:lnTo>
                  <a:lnTo>
                    <a:pt x="23812" y="328612"/>
                  </a:lnTo>
                  <a:lnTo>
                    <a:pt x="19050" y="316706"/>
                  </a:lnTo>
                  <a:lnTo>
                    <a:pt x="9525" y="307181"/>
                  </a:lnTo>
                  <a:lnTo>
                    <a:pt x="0" y="278606"/>
                  </a:lnTo>
                  <a:lnTo>
                    <a:pt x="4762" y="252412"/>
                  </a:lnTo>
                  <a:lnTo>
                    <a:pt x="33337" y="221456"/>
                  </a:lnTo>
                  <a:lnTo>
                    <a:pt x="626269" y="9525"/>
                  </a:lnTo>
                  <a:lnTo>
                    <a:pt x="647700" y="0"/>
                  </a:lnTo>
                  <a:lnTo>
                    <a:pt x="666750" y="0"/>
                  </a:lnTo>
                  <a:lnTo>
                    <a:pt x="681037" y="4762"/>
                  </a:lnTo>
                  <a:lnTo>
                    <a:pt x="702469" y="19050"/>
                  </a:lnTo>
                  <a:lnTo>
                    <a:pt x="1483519" y="678656"/>
                  </a:lnTo>
                  <a:lnTo>
                    <a:pt x="1509712" y="707231"/>
                  </a:lnTo>
                  <a:lnTo>
                    <a:pt x="1512094" y="742950"/>
                  </a:lnTo>
                  <a:lnTo>
                    <a:pt x="1497806" y="754856"/>
                  </a:lnTo>
                  <a:lnTo>
                    <a:pt x="1485900" y="766762"/>
                  </a:lnTo>
                  <a:lnTo>
                    <a:pt x="1331119" y="845343"/>
                  </a:lnTo>
                  <a:lnTo>
                    <a:pt x="1314450" y="847725"/>
                  </a:lnTo>
                  <a:lnTo>
                    <a:pt x="1307306" y="866775"/>
                  </a:lnTo>
                  <a:lnTo>
                    <a:pt x="1309687" y="881062"/>
                  </a:lnTo>
                  <a:lnTo>
                    <a:pt x="1900237" y="1378743"/>
                  </a:lnTo>
                  <a:lnTo>
                    <a:pt x="1907381" y="1400175"/>
                  </a:lnTo>
                  <a:lnTo>
                    <a:pt x="1902619" y="1419225"/>
                  </a:lnTo>
                  <a:lnTo>
                    <a:pt x="1895475" y="1426368"/>
                  </a:lnTo>
                  <a:lnTo>
                    <a:pt x="1881187" y="1423987"/>
                  </a:lnTo>
                  <a:lnTo>
                    <a:pt x="1864519" y="1414462"/>
                  </a:lnTo>
                  <a:lnTo>
                    <a:pt x="1866900" y="1407318"/>
                  </a:lnTo>
                  <a:lnTo>
                    <a:pt x="1866900" y="1395412"/>
                  </a:lnTo>
                  <a:lnTo>
                    <a:pt x="1885950" y="1381125"/>
                  </a:lnTo>
                  <a:lnTo>
                    <a:pt x="1897856" y="1373981"/>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7" name="Google Shape;1177;p38"/>
            <p:cNvSpPr/>
            <p:nvPr/>
          </p:nvSpPr>
          <p:spPr>
            <a:xfrm>
              <a:off x="1945024" y="4507347"/>
              <a:ext cx="1280055" cy="996818"/>
            </a:xfrm>
            <a:custGeom>
              <a:avLst/>
              <a:gdLst/>
              <a:ahLst/>
              <a:cxnLst/>
              <a:rect l="l" t="t" r="r" b="b"/>
              <a:pathLst>
                <a:path w="1388269" h="1081088" extrusionOk="0">
                  <a:moveTo>
                    <a:pt x="1354931" y="1081088"/>
                  </a:moveTo>
                  <a:lnTo>
                    <a:pt x="1116806" y="869157"/>
                  </a:lnTo>
                  <a:lnTo>
                    <a:pt x="1059656" y="838200"/>
                  </a:lnTo>
                  <a:lnTo>
                    <a:pt x="1028700" y="835819"/>
                  </a:lnTo>
                  <a:lnTo>
                    <a:pt x="1012031" y="835819"/>
                  </a:lnTo>
                  <a:lnTo>
                    <a:pt x="981075" y="845344"/>
                  </a:lnTo>
                  <a:lnTo>
                    <a:pt x="821531" y="909638"/>
                  </a:lnTo>
                  <a:lnTo>
                    <a:pt x="783431" y="919163"/>
                  </a:lnTo>
                  <a:lnTo>
                    <a:pt x="769144" y="916782"/>
                  </a:lnTo>
                  <a:lnTo>
                    <a:pt x="14288" y="247650"/>
                  </a:lnTo>
                  <a:lnTo>
                    <a:pt x="0" y="228600"/>
                  </a:lnTo>
                  <a:lnTo>
                    <a:pt x="0" y="228600"/>
                  </a:lnTo>
                  <a:lnTo>
                    <a:pt x="14288" y="204788"/>
                  </a:lnTo>
                  <a:lnTo>
                    <a:pt x="28575" y="192882"/>
                  </a:lnTo>
                  <a:lnTo>
                    <a:pt x="578644" y="4763"/>
                  </a:lnTo>
                  <a:lnTo>
                    <a:pt x="604838" y="2382"/>
                  </a:lnTo>
                  <a:lnTo>
                    <a:pt x="623888" y="0"/>
                  </a:lnTo>
                  <a:lnTo>
                    <a:pt x="635794" y="7144"/>
                  </a:lnTo>
                  <a:lnTo>
                    <a:pt x="650081" y="16669"/>
                  </a:lnTo>
                  <a:lnTo>
                    <a:pt x="1378744" y="638175"/>
                  </a:lnTo>
                  <a:lnTo>
                    <a:pt x="1388269" y="650082"/>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8" name="Google Shape;1178;p38"/>
            <p:cNvSpPr/>
            <p:nvPr/>
          </p:nvSpPr>
          <p:spPr>
            <a:xfrm>
              <a:off x="3049428" y="5106756"/>
              <a:ext cx="195411" cy="329345"/>
            </a:xfrm>
            <a:custGeom>
              <a:avLst/>
              <a:gdLst/>
              <a:ahLst/>
              <a:cxnLst/>
              <a:rect l="l" t="t" r="r" b="b"/>
              <a:pathLst>
                <a:path w="211931" h="357187" extrusionOk="0">
                  <a:moveTo>
                    <a:pt x="202406" y="357187"/>
                  </a:moveTo>
                  <a:lnTo>
                    <a:pt x="16669" y="202406"/>
                  </a:lnTo>
                  <a:lnTo>
                    <a:pt x="9525" y="188118"/>
                  </a:lnTo>
                  <a:lnTo>
                    <a:pt x="0" y="173831"/>
                  </a:lnTo>
                  <a:lnTo>
                    <a:pt x="0" y="152400"/>
                  </a:lnTo>
                  <a:lnTo>
                    <a:pt x="19050" y="119062"/>
                  </a:lnTo>
                  <a:lnTo>
                    <a:pt x="40481" y="100012"/>
                  </a:lnTo>
                  <a:lnTo>
                    <a:pt x="204787" y="30956"/>
                  </a:lnTo>
                  <a:lnTo>
                    <a:pt x="211931" y="23812"/>
                  </a:lnTo>
                  <a:lnTo>
                    <a:pt x="211931" y="14287"/>
                  </a:lnTo>
                  <a:lnTo>
                    <a:pt x="192881" y="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9" name="Google Shape;1179;p38"/>
            <p:cNvSpPr/>
            <p:nvPr/>
          </p:nvSpPr>
          <p:spPr>
            <a:xfrm>
              <a:off x="3161406" y="5444883"/>
              <a:ext cx="215172" cy="496214"/>
            </a:xfrm>
            <a:custGeom>
              <a:avLst/>
              <a:gdLst/>
              <a:ahLst/>
              <a:cxnLst/>
              <a:rect l="l" t="t" r="r" b="b"/>
              <a:pathLst>
                <a:path w="233362" h="538163" extrusionOk="0">
                  <a:moveTo>
                    <a:pt x="228600" y="190500"/>
                  </a:moveTo>
                  <a:lnTo>
                    <a:pt x="9525" y="0"/>
                  </a:lnTo>
                  <a:lnTo>
                    <a:pt x="0" y="361950"/>
                  </a:lnTo>
                  <a:lnTo>
                    <a:pt x="233362" y="538163"/>
                  </a:lnTo>
                  <a:cubicBezTo>
                    <a:pt x="231775" y="422275"/>
                    <a:pt x="230187" y="306388"/>
                    <a:pt x="228600" y="190500"/>
                  </a:cubicBezTo>
                  <a:close/>
                </a:path>
              </a:pathLst>
            </a:cu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0" name="Google Shape;1180;p38"/>
            <p:cNvSpPr/>
            <p:nvPr/>
          </p:nvSpPr>
          <p:spPr>
            <a:xfrm>
              <a:off x="3407317" y="5379015"/>
              <a:ext cx="201998" cy="316171"/>
            </a:xfrm>
            <a:custGeom>
              <a:avLst/>
              <a:gdLst/>
              <a:ahLst/>
              <a:cxnLst/>
              <a:rect l="l" t="t" r="r" b="b"/>
              <a:pathLst>
                <a:path w="219075" h="342900" extrusionOk="0">
                  <a:moveTo>
                    <a:pt x="214312" y="171450"/>
                  </a:moveTo>
                  <a:lnTo>
                    <a:pt x="9525" y="0"/>
                  </a:lnTo>
                  <a:lnTo>
                    <a:pt x="0" y="157162"/>
                  </a:lnTo>
                  <a:lnTo>
                    <a:pt x="219075" y="342900"/>
                  </a:lnTo>
                  <a:lnTo>
                    <a:pt x="214312" y="171450"/>
                  </a:lnTo>
                  <a:close/>
                </a:path>
              </a:pathLst>
            </a:cu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1" name="Google Shape;1181;p38"/>
            <p:cNvSpPr/>
            <p:nvPr/>
          </p:nvSpPr>
          <p:spPr>
            <a:xfrm>
              <a:off x="2950625" y="5778620"/>
              <a:ext cx="425953" cy="245911"/>
            </a:xfrm>
            <a:custGeom>
              <a:avLst/>
              <a:gdLst/>
              <a:ahLst/>
              <a:cxnLst/>
              <a:rect l="l" t="t" r="r" b="b"/>
              <a:pathLst>
                <a:path w="461962" h="266700" extrusionOk="0">
                  <a:moveTo>
                    <a:pt x="461962" y="180975"/>
                  </a:moveTo>
                  <a:lnTo>
                    <a:pt x="233362" y="266700"/>
                  </a:lnTo>
                  <a:lnTo>
                    <a:pt x="0" y="57150"/>
                  </a:lnTo>
                  <a:lnTo>
                    <a:pt x="233362" y="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2" name="Google Shape;1182;p38"/>
            <p:cNvSpPr/>
            <p:nvPr/>
          </p:nvSpPr>
          <p:spPr>
            <a:xfrm>
              <a:off x="3233862" y="5431710"/>
              <a:ext cx="384236" cy="331540"/>
            </a:xfrm>
            <a:custGeom>
              <a:avLst/>
              <a:gdLst/>
              <a:ahLst/>
              <a:cxnLst/>
              <a:rect l="l" t="t" r="r" b="b"/>
              <a:pathLst>
                <a:path w="416719" h="359568" extrusionOk="0">
                  <a:moveTo>
                    <a:pt x="416719" y="359568"/>
                  </a:moveTo>
                  <a:lnTo>
                    <a:pt x="0" y="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3" name="Google Shape;1183;p38"/>
            <p:cNvSpPr/>
            <p:nvPr/>
          </p:nvSpPr>
          <p:spPr>
            <a:xfrm>
              <a:off x="3405121" y="5583208"/>
              <a:ext cx="201998" cy="274454"/>
            </a:xfrm>
            <a:custGeom>
              <a:avLst/>
              <a:gdLst/>
              <a:ahLst/>
              <a:cxnLst/>
              <a:rect l="l" t="t" r="r" b="b"/>
              <a:pathLst>
                <a:path w="219075" h="297656" extrusionOk="0">
                  <a:moveTo>
                    <a:pt x="216694" y="188119"/>
                  </a:moveTo>
                  <a:cubicBezTo>
                    <a:pt x="217488" y="224631"/>
                    <a:pt x="218281" y="261144"/>
                    <a:pt x="219075" y="297656"/>
                  </a:cubicBezTo>
                  <a:lnTo>
                    <a:pt x="0" y="116681"/>
                  </a:lnTo>
                  <a:lnTo>
                    <a:pt x="0" y="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4" name="Google Shape;1184;p38"/>
            <p:cNvSpPr/>
            <p:nvPr/>
          </p:nvSpPr>
          <p:spPr>
            <a:xfrm>
              <a:off x="3609315" y="5609556"/>
              <a:ext cx="184433" cy="245911"/>
            </a:xfrm>
            <a:custGeom>
              <a:avLst/>
              <a:gdLst/>
              <a:ahLst/>
              <a:cxnLst/>
              <a:rect l="l" t="t" r="r" b="b"/>
              <a:pathLst>
                <a:path w="200025" h="266700" extrusionOk="0">
                  <a:moveTo>
                    <a:pt x="0" y="266700"/>
                  </a:moveTo>
                  <a:lnTo>
                    <a:pt x="0" y="266700"/>
                  </a:lnTo>
                  <a:lnTo>
                    <a:pt x="200025" y="178594"/>
                  </a:lnTo>
                  <a:lnTo>
                    <a:pt x="0" y="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5" name="Google Shape;1185;p38"/>
            <p:cNvSpPr/>
            <p:nvPr/>
          </p:nvSpPr>
          <p:spPr>
            <a:xfrm>
              <a:off x="3372187" y="5655664"/>
              <a:ext cx="151499" cy="175651"/>
            </a:xfrm>
            <a:custGeom>
              <a:avLst/>
              <a:gdLst/>
              <a:ahLst/>
              <a:cxnLst/>
              <a:rect l="l" t="t" r="r" b="b"/>
              <a:pathLst>
                <a:path w="164306" h="190500" extrusionOk="0">
                  <a:moveTo>
                    <a:pt x="0" y="0"/>
                  </a:moveTo>
                  <a:lnTo>
                    <a:pt x="157162" y="138113"/>
                  </a:lnTo>
                  <a:lnTo>
                    <a:pt x="145256" y="145256"/>
                  </a:lnTo>
                  <a:lnTo>
                    <a:pt x="130968" y="157163"/>
                  </a:lnTo>
                  <a:lnTo>
                    <a:pt x="130968" y="171450"/>
                  </a:lnTo>
                  <a:lnTo>
                    <a:pt x="138112" y="183356"/>
                  </a:lnTo>
                  <a:lnTo>
                    <a:pt x="152400" y="190500"/>
                  </a:lnTo>
                  <a:lnTo>
                    <a:pt x="164306" y="178594"/>
                  </a:lnTo>
                  <a:lnTo>
                    <a:pt x="164306" y="178594"/>
                  </a:lnTo>
                  <a:lnTo>
                    <a:pt x="161925" y="152400"/>
                  </a:lnTo>
                  <a:lnTo>
                    <a:pt x="150018" y="142875"/>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6" name="Google Shape;1186;p38"/>
            <p:cNvSpPr/>
            <p:nvPr/>
          </p:nvSpPr>
          <p:spPr>
            <a:xfrm>
              <a:off x="3378773" y="5717142"/>
              <a:ext cx="120760" cy="109782"/>
            </a:xfrm>
            <a:custGeom>
              <a:avLst/>
              <a:gdLst/>
              <a:ahLst/>
              <a:cxnLst/>
              <a:rect l="l" t="t" r="r" b="b"/>
              <a:pathLst>
                <a:path w="130969" h="119063" extrusionOk="0">
                  <a:moveTo>
                    <a:pt x="130969" y="119063"/>
                  </a:moveTo>
                  <a:lnTo>
                    <a:pt x="0" y="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7" name="Google Shape;1187;p38"/>
            <p:cNvSpPr/>
            <p:nvPr/>
          </p:nvSpPr>
          <p:spPr>
            <a:xfrm>
              <a:off x="3758619" y="3815723"/>
              <a:ext cx="487430" cy="1172468"/>
            </a:xfrm>
            <a:custGeom>
              <a:avLst/>
              <a:gdLst/>
              <a:ahLst/>
              <a:cxnLst/>
              <a:rect l="l" t="t" r="r" b="b"/>
              <a:pathLst>
                <a:path w="528637" h="1271587" extrusionOk="0">
                  <a:moveTo>
                    <a:pt x="9525" y="0"/>
                  </a:moveTo>
                  <a:lnTo>
                    <a:pt x="528637" y="409575"/>
                  </a:lnTo>
                  <a:lnTo>
                    <a:pt x="495300" y="1271587"/>
                  </a:lnTo>
                  <a:lnTo>
                    <a:pt x="0" y="842962"/>
                  </a:lnTo>
                  <a:lnTo>
                    <a:pt x="9525" y="0"/>
                  </a:lnTo>
                  <a:close/>
                </a:path>
              </a:pathLst>
            </a:custGeom>
            <a:solidFill>
              <a:srgbClr val="CCECFF">
                <a:alpha val="23137"/>
              </a:srgbClr>
            </a:solidFill>
            <a:ln w="12700" cap="flat" cmpd="sng">
              <a:solidFill>
                <a:srgbClr val="002060">
                  <a:alpha val="3490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8" name="Google Shape;1188;p38"/>
            <p:cNvSpPr/>
            <p:nvPr/>
          </p:nvSpPr>
          <p:spPr>
            <a:xfrm>
              <a:off x="978945" y="4869627"/>
              <a:ext cx="491822" cy="1198816"/>
            </a:xfrm>
            <a:custGeom>
              <a:avLst/>
              <a:gdLst/>
              <a:ahLst/>
              <a:cxnLst/>
              <a:rect l="l" t="t" r="r" b="b"/>
              <a:pathLst>
                <a:path w="533400" h="1300162" extrusionOk="0">
                  <a:moveTo>
                    <a:pt x="9525" y="0"/>
                  </a:moveTo>
                  <a:lnTo>
                    <a:pt x="533400" y="433387"/>
                  </a:lnTo>
                  <a:lnTo>
                    <a:pt x="523875" y="1300162"/>
                  </a:lnTo>
                  <a:lnTo>
                    <a:pt x="0" y="862012"/>
                  </a:lnTo>
                  <a:cubicBezTo>
                    <a:pt x="1588" y="574675"/>
                    <a:pt x="3175" y="287337"/>
                    <a:pt x="9525" y="0"/>
                  </a:cubicBezTo>
                  <a:close/>
                </a:path>
              </a:pathLst>
            </a:custGeom>
            <a:solidFill>
              <a:srgbClr val="CCECFF">
                <a:alpha val="47843"/>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9" name="Google Shape;1189;p38"/>
            <p:cNvSpPr/>
            <p:nvPr/>
          </p:nvSpPr>
          <p:spPr>
            <a:xfrm>
              <a:off x="3700786" y="5593087"/>
              <a:ext cx="252498" cy="103195"/>
            </a:xfrm>
            <a:custGeom>
              <a:avLst/>
              <a:gdLst/>
              <a:ahLst/>
              <a:cxnLst/>
              <a:rect l="l" t="t" r="r" b="b"/>
              <a:pathLst>
                <a:path w="273844" h="111919" extrusionOk="0">
                  <a:moveTo>
                    <a:pt x="0" y="109538"/>
                  </a:moveTo>
                  <a:lnTo>
                    <a:pt x="0" y="109538"/>
                  </a:lnTo>
                  <a:lnTo>
                    <a:pt x="78581" y="38100"/>
                  </a:lnTo>
                  <a:lnTo>
                    <a:pt x="107156" y="59532"/>
                  </a:lnTo>
                  <a:lnTo>
                    <a:pt x="242887" y="0"/>
                  </a:lnTo>
                  <a:lnTo>
                    <a:pt x="273844" y="33338"/>
                  </a:lnTo>
                  <a:lnTo>
                    <a:pt x="138112" y="83344"/>
                  </a:lnTo>
                  <a:lnTo>
                    <a:pt x="171450" y="111919"/>
                  </a:lnTo>
                  <a:lnTo>
                    <a:pt x="0" y="109538"/>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0" name="Google Shape;1190;p38"/>
            <p:cNvSpPr/>
            <p:nvPr/>
          </p:nvSpPr>
          <p:spPr>
            <a:xfrm>
              <a:off x="3940490" y="5504512"/>
              <a:ext cx="252498" cy="103195"/>
            </a:xfrm>
            <a:custGeom>
              <a:avLst/>
              <a:gdLst/>
              <a:ahLst/>
              <a:cxnLst/>
              <a:rect l="l" t="t" r="r" b="b"/>
              <a:pathLst>
                <a:path w="273844" h="111919" extrusionOk="0">
                  <a:moveTo>
                    <a:pt x="0" y="109538"/>
                  </a:moveTo>
                  <a:lnTo>
                    <a:pt x="0" y="109538"/>
                  </a:lnTo>
                  <a:lnTo>
                    <a:pt x="78581" y="38100"/>
                  </a:lnTo>
                  <a:lnTo>
                    <a:pt x="107156" y="59532"/>
                  </a:lnTo>
                  <a:lnTo>
                    <a:pt x="242887" y="0"/>
                  </a:lnTo>
                  <a:lnTo>
                    <a:pt x="273844" y="33338"/>
                  </a:lnTo>
                  <a:lnTo>
                    <a:pt x="138112" y="83344"/>
                  </a:lnTo>
                  <a:lnTo>
                    <a:pt x="171450" y="111919"/>
                  </a:lnTo>
                  <a:lnTo>
                    <a:pt x="0" y="109538"/>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1" name="Google Shape;1191;p38"/>
            <p:cNvSpPr/>
            <p:nvPr/>
          </p:nvSpPr>
          <p:spPr>
            <a:xfrm>
              <a:off x="4176170" y="5415241"/>
              <a:ext cx="252498" cy="103195"/>
            </a:xfrm>
            <a:custGeom>
              <a:avLst/>
              <a:gdLst/>
              <a:ahLst/>
              <a:cxnLst/>
              <a:rect l="l" t="t" r="r" b="b"/>
              <a:pathLst>
                <a:path w="273844" h="111919" extrusionOk="0">
                  <a:moveTo>
                    <a:pt x="0" y="109538"/>
                  </a:moveTo>
                  <a:lnTo>
                    <a:pt x="0" y="109538"/>
                  </a:lnTo>
                  <a:lnTo>
                    <a:pt x="78581" y="38100"/>
                  </a:lnTo>
                  <a:lnTo>
                    <a:pt x="107156" y="59532"/>
                  </a:lnTo>
                  <a:lnTo>
                    <a:pt x="242887" y="0"/>
                  </a:lnTo>
                  <a:lnTo>
                    <a:pt x="273844" y="33338"/>
                  </a:lnTo>
                  <a:lnTo>
                    <a:pt x="138112" y="83344"/>
                  </a:lnTo>
                  <a:lnTo>
                    <a:pt x="171450" y="111919"/>
                  </a:lnTo>
                  <a:lnTo>
                    <a:pt x="0" y="109538"/>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2" name="Google Shape;1192;p38"/>
            <p:cNvSpPr/>
            <p:nvPr/>
          </p:nvSpPr>
          <p:spPr>
            <a:xfrm>
              <a:off x="2347359" y="6098084"/>
              <a:ext cx="252498" cy="103195"/>
            </a:xfrm>
            <a:custGeom>
              <a:avLst/>
              <a:gdLst/>
              <a:ahLst/>
              <a:cxnLst/>
              <a:rect l="l" t="t" r="r" b="b"/>
              <a:pathLst>
                <a:path w="273844" h="111919" extrusionOk="0">
                  <a:moveTo>
                    <a:pt x="0" y="109538"/>
                  </a:moveTo>
                  <a:lnTo>
                    <a:pt x="0" y="109538"/>
                  </a:lnTo>
                  <a:lnTo>
                    <a:pt x="78581" y="38100"/>
                  </a:lnTo>
                  <a:lnTo>
                    <a:pt x="107156" y="59532"/>
                  </a:lnTo>
                  <a:lnTo>
                    <a:pt x="242887" y="0"/>
                  </a:lnTo>
                  <a:lnTo>
                    <a:pt x="273844" y="33338"/>
                  </a:lnTo>
                  <a:lnTo>
                    <a:pt x="138112" y="83344"/>
                  </a:lnTo>
                  <a:lnTo>
                    <a:pt x="171450" y="111919"/>
                  </a:lnTo>
                  <a:lnTo>
                    <a:pt x="0" y="109538"/>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3" name="Google Shape;1193;p38"/>
            <p:cNvSpPr/>
            <p:nvPr/>
          </p:nvSpPr>
          <p:spPr>
            <a:xfrm>
              <a:off x="2587063" y="6009509"/>
              <a:ext cx="252498" cy="103195"/>
            </a:xfrm>
            <a:custGeom>
              <a:avLst/>
              <a:gdLst/>
              <a:ahLst/>
              <a:cxnLst/>
              <a:rect l="l" t="t" r="r" b="b"/>
              <a:pathLst>
                <a:path w="273844" h="111919" extrusionOk="0">
                  <a:moveTo>
                    <a:pt x="0" y="109538"/>
                  </a:moveTo>
                  <a:lnTo>
                    <a:pt x="0" y="109538"/>
                  </a:lnTo>
                  <a:lnTo>
                    <a:pt x="78581" y="38100"/>
                  </a:lnTo>
                  <a:lnTo>
                    <a:pt x="107156" y="59532"/>
                  </a:lnTo>
                  <a:lnTo>
                    <a:pt x="242887" y="0"/>
                  </a:lnTo>
                  <a:lnTo>
                    <a:pt x="273844" y="33338"/>
                  </a:lnTo>
                  <a:lnTo>
                    <a:pt x="138112" y="83344"/>
                  </a:lnTo>
                  <a:lnTo>
                    <a:pt x="171450" y="111919"/>
                  </a:lnTo>
                  <a:lnTo>
                    <a:pt x="0" y="109538"/>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4" name="Google Shape;1194;p38"/>
            <p:cNvSpPr/>
            <p:nvPr/>
          </p:nvSpPr>
          <p:spPr>
            <a:xfrm>
              <a:off x="2822744" y="5920237"/>
              <a:ext cx="252498" cy="103195"/>
            </a:xfrm>
            <a:custGeom>
              <a:avLst/>
              <a:gdLst/>
              <a:ahLst/>
              <a:cxnLst/>
              <a:rect l="l" t="t" r="r" b="b"/>
              <a:pathLst>
                <a:path w="273844" h="111919" extrusionOk="0">
                  <a:moveTo>
                    <a:pt x="0" y="109538"/>
                  </a:moveTo>
                  <a:lnTo>
                    <a:pt x="0" y="109538"/>
                  </a:lnTo>
                  <a:lnTo>
                    <a:pt x="78581" y="38100"/>
                  </a:lnTo>
                  <a:lnTo>
                    <a:pt x="107156" y="59532"/>
                  </a:lnTo>
                  <a:lnTo>
                    <a:pt x="242887" y="0"/>
                  </a:lnTo>
                  <a:lnTo>
                    <a:pt x="273844" y="33338"/>
                  </a:lnTo>
                  <a:lnTo>
                    <a:pt x="138112" y="83344"/>
                  </a:lnTo>
                  <a:lnTo>
                    <a:pt x="171450" y="111919"/>
                  </a:lnTo>
                  <a:lnTo>
                    <a:pt x="0" y="109538"/>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5" name="Google Shape;1195;p38"/>
            <p:cNvSpPr/>
            <p:nvPr/>
          </p:nvSpPr>
          <p:spPr>
            <a:xfrm>
              <a:off x="2588345" y="4513934"/>
              <a:ext cx="335933" cy="278846"/>
            </a:xfrm>
            <a:custGeom>
              <a:avLst/>
              <a:gdLst/>
              <a:ahLst/>
              <a:cxnLst/>
              <a:rect l="l" t="t" r="r" b="b"/>
              <a:pathLst>
                <a:path w="364332" h="302419" extrusionOk="0">
                  <a:moveTo>
                    <a:pt x="0" y="0"/>
                  </a:moveTo>
                  <a:lnTo>
                    <a:pt x="21432" y="152400"/>
                  </a:lnTo>
                  <a:lnTo>
                    <a:pt x="80963" y="128588"/>
                  </a:lnTo>
                  <a:lnTo>
                    <a:pt x="273844" y="302419"/>
                  </a:lnTo>
                  <a:lnTo>
                    <a:pt x="364332" y="276225"/>
                  </a:lnTo>
                  <a:lnTo>
                    <a:pt x="159544" y="107156"/>
                  </a:lnTo>
                  <a:lnTo>
                    <a:pt x="230982" y="73819"/>
                  </a:lnTo>
                  <a:lnTo>
                    <a:pt x="0" y="0"/>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6" name="Google Shape;1196;p38"/>
            <p:cNvSpPr/>
            <p:nvPr/>
          </p:nvSpPr>
          <p:spPr>
            <a:xfrm>
              <a:off x="2267783" y="5043082"/>
              <a:ext cx="305193" cy="259085"/>
            </a:xfrm>
            <a:custGeom>
              <a:avLst/>
              <a:gdLst/>
              <a:ahLst/>
              <a:cxnLst/>
              <a:rect l="l" t="t" r="r" b="b"/>
              <a:pathLst>
                <a:path w="330994" h="280988" extrusionOk="0">
                  <a:moveTo>
                    <a:pt x="0" y="19050"/>
                  </a:moveTo>
                  <a:lnTo>
                    <a:pt x="64294" y="0"/>
                  </a:lnTo>
                  <a:lnTo>
                    <a:pt x="252412" y="171450"/>
                  </a:lnTo>
                  <a:lnTo>
                    <a:pt x="311944" y="145257"/>
                  </a:lnTo>
                  <a:lnTo>
                    <a:pt x="330994" y="280988"/>
                  </a:lnTo>
                  <a:lnTo>
                    <a:pt x="140494" y="228600"/>
                  </a:lnTo>
                  <a:lnTo>
                    <a:pt x="183356" y="197644"/>
                  </a:lnTo>
                  <a:lnTo>
                    <a:pt x="0" y="19050"/>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197" name="Google Shape;1197;p38"/>
            <p:cNvCxnSpPr/>
            <p:nvPr/>
          </p:nvCxnSpPr>
          <p:spPr>
            <a:xfrm rot="10800000">
              <a:off x="2283839" y="4561591"/>
              <a:ext cx="0" cy="494017"/>
            </a:xfrm>
            <a:prstGeom prst="straightConnector1">
              <a:avLst/>
            </a:prstGeom>
            <a:noFill/>
            <a:ln w="38100" cap="flat" cmpd="sng">
              <a:solidFill>
                <a:srgbClr val="FF0000"/>
              </a:solidFill>
              <a:prstDash val="solid"/>
              <a:miter lim="800000"/>
              <a:headEnd type="none" w="sm" len="sm"/>
              <a:tailEnd type="triangle" w="med" len="med"/>
            </a:ln>
          </p:spPr>
        </p:cxnSp>
        <p:sp>
          <p:nvSpPr>
            <p:cNvPr id="1198" name="Google Shape;1198;p38"/>
            <p:cNvSpPr txBox="1"/>
            <p:nvPr/>
          </p:nvSpPr>
          <p:spPr>
            <a:xfrm>
              <a:off x="3992454" y="5537100"/>
              <a:ext cx="127518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1F3864"/>
                  </a:solidFill>
                  <a:latin typeface="Arial"/>
                  <a:ea typeface="Arial"/>
                  <a:cs typeface="Arial"/>
                  <a:sym typeface="Arial"/>
                </a:rPr>
                <a:t>【＋】</a:t>
              </a:r>
              <a:endParaRPr sz="1800" b="1" i="0" u="none" strike="noStrike" cap="none">
                <a:solidFill>
                  <a:srgbClr val="1F3864"/>
                </a:solidFill>
                <a:latin typeface="Arial"/>
                <a:ea typeface="Arial"/>
                <a:cs typeface="Arial"/>
                <a:sym typeface="Arial"/>
              </a:endParaRPr>
            </a:p>
          </p:txBody>
        </p:sp>
        <p:sp>
          <p:nvSpPr>
            <p:cNvPr id="1199" name="Google Shape;1199;p38"/>
            <p:cNvSpPr txBox="1"/>
            <p:nvPr/>
          </p:nvSpPr>
          <p:spPr>
            <a:xfrm>
              <a:off x="2342909" y="6156572"/>
              <a:ext cx="127518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1F3864"/>
                  </a:solidFill>
                  <a:latin typeface="Arial"/>
                  <a:ea typeface="Arial"/>
                  <a:cs typeface="Arial"/>
                  <a:sym typeface="Arial"/>
                </a:rPr>
                <a:t>【－】</a:t>
              </a:r>
              <a:endParaRPr sz="1800" b="1" i="0" u="none" strike="noStrike" cap="none">
                <a:solidFill>
                  <a:srgbClr val="1F3864"/>
                </a:solidFill>
                <a:latin typeface="Arial"/>
                <a:ea typeface="Arial"/>
                <a:cs typeface="Arial"/>
                <a:sym typeface="Arial"/>
              </a:endParaRPr>
            </a:p>
          </p:txBody>
        </p:sp>
        <p:cxnSp>
          <p:nvCxnSpPr>
            <p:cNvPr id="1200" name="Google Shape;1200;p38"/>
            <p:cNvCxnSpPr/>
            <p:nvPr/>
          </p:nvCxnSpPr>
          <p:spPr>
            <a:xfrm>
              <a:off x="2902735" y="4775926"/>
              <a:ext cx="0" cy="371836"/>
            </a:xfrm>
            <a:prstGeom prst="straightConnector1">
              <a:avLst/>
            </a:prstGeom>
            <a:noFill/>
            <a:ln w="38100" cap="flat" cmpd="sng">
              <a:solidFill>
                <a:srgbClr val="FF0000"/>
              </a:solidFill>
              <a:prstDash val="solid"/>
              <a:miter lim="800000"/>
              <a:headEnd type="none" w="sm" len="sm"/>
              <a:tailEnd type="triangle" w="med" len="med"/>
            </a:ln>
          </p:spPr>
        </p:cxnSp>
        <p:cxnSp>
          <p:nvCxnSpPr>
            <p:cNvPr id="1201" name="Google Shape;1201;p38"/>
            <p:cNvCxnSpPr/>
            <p:nvPr/>
          </p:nvCxnSpPr>
          <p:spPr>
            <a:xfrm rot="10800000" flipH="1">
              <a:off x="2283839" y="4915338"/>
              <a:ext cx="326168" cy="128056"/>
            </a:xfrm>
            <a:prstGeom prst="straightConnector1">
              <a:avLst/>
            </a:prstGeom>
            <a:noFill/>
            <a:ln w="19050" cap="flat" cmpd="sng">
              <a:solidFill>
                <a:srgbClr val="757070"/>
              </a:solidFill>
              <a:prstDash val="solid"/>
              <a:miter lim="800000"/>
              <a:headEnd type="none" w="sm" len="sm"/>
              <a:tailEnd type="triangle" w="med" len="med"/>
            </a:ln>
          </p:spPr>
        </p:cxnSp>
        <p:cxnSp>
          <p:nvCxnSpPr>
            <p:cNvPr id="1202" name="Google Shape;1202;p38"/>
            <p:cNvCxnSpPr/>
            <p:nvPr/>
          </p:nvCxnSpPr>
          <p:spPr>
            <a:xfrm rot="10800000" flipH="1">
              <a:off x="2902735" y="4666825"/>
              <a:ext cx="301955" cy="118550"/>
            </a:xfrm>
            <a:prstGeom prst="straightConnector1">
              <a:avLst/>
            </a:prstGeom>
            <a:noFill/>
            <a:ln w="19050" cap="flat" cmpd="sng">
              <a:solidFill>
                <a:srgbClr val="757070"/>
              </a:solidFill>
              <a:prstDash val="solid"/>
              <a:miter lim="800000"/>
              <a:headEnd type="none" w="sm" len="sm"/>
              <a:tailEnd type="triangle" w="med" len="med"/>
            </a:ln>
          </p:spPr>
        </p:cxnSp>
        <p:cxnSp>
          <p:nvCxnSpPr>
            <p:cNvPr id="1203" name="Google Shape;1203;p38"/>
            <p:cNvCxnSpPr/>
            <p:nvPr/>
          </p:nvCxnSpPr>
          <p:spPr>
            <a:xfrm rot="10800000" flipH="1">
              <a:off x="1898007" y="4543808"/>
              <a:ext cx="1619091" cy="658739"/>
            </a:xfrm>
            <a:prstGeom prst="straightConnector1">
              <a:avLst/>
            </a:prstGeom>
            <a:noFill/>
            <a:ln w="9525" cap="flat" cmpd="sng">
              <a:solidFill>
                <a:schemeClr val="dk1"/>
              </a:solidFill>
              <a:prstDash val="lgDashDot"/>
              <a:miter lim="800000"/>
              <a:headEnd type="none" w="sm" len="sm"/>
              <a:tailEnd type="none" w="sm" len="sm"/>
            </a:ln>
          </p:spPr>
        </p:cxnSp>
        <p:sp>
          <p:nvSpPr>
            <p:cNvPr id="1204" name="Google Shape;1204;p38"/>
            <p:cNvSpPr/>
            <p:nvPr/>
          </p:nvSpPr>
          <p:spPr>
            <a:xfrm>
              <a:off x="3274011" y="3581417"/>
              <a:ext cx="666216" cy="340543"/>
            </a:xfrm>
            <a:prstGeom prst="wedgeRoundRectCallout">
              <a:avLst>
                <a:gd name="adj1" fmla="val -20833"/>
                <a:gd name="adj2" fmla="val 123228"/>
                <a:gd name="adj3"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1F3864"/>
                  </a:solidFill>
                  <a:latin typeface="Arial"/>
                  <a:ea typeface="Arial"/>
                  <a:cs typeface="Arial"/>
                  <a:sym typeface="Arial"/>
                </a:rPr>
                <a:t>S極</a:t>
              </a:r>
              <a:endParaRPr sz="1400" b="0" i="0" u="none" strike="noStrike" cap="none">
                <a:solidFill>
                  <a:srgbClr val="000000"/>
                </a:solidFill>
                <a:latin typeface="Arial"/>
                <a:ea typeface="Arial"/>
                <a:cs typeface="Arial"/>
                <a:sym typeface="Arial"/>
              </a:endParaRPr>
            </a:p>
          </p:txBody>
        </p:sp>
        <p:sp>
          <p:nvSpPr>
            <p:cNvPr id="1205" name="Google Shape;1205;p38"/>
            <p:cNvSpPr/>
            <p:nvPr/>
          </p:nvSpPr>
          <p:spPr>
            <a:xfrm>
              <a:off x="1017527" y="4170245"/>
              <a:ext cx="666216" cy="340543"/>
            </a:xfrm>
            <a:prstGeom prst="wedgeRoundRectCallout">
              <a:avLst>
                <a:gd name="adj1" fmla="val 25729"/>
                <a:gd name="adj2" fmla="val 125564"/>
                <a:gd name="adj3"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1F3864"/>
                  </a:solidFill>
                  <a:latin typeface="Arial"/>
                  <a:ea typeface="Arial"/>
                  <a:cs typeface="Arial"/>
                  <a:sym typeface="Arial"/>
                </a:rPr>
                <a:t>N極</a:t>
              </a:r>
              <a:endParaRPr sz="1400" b="0" i="0" u="none" strike="noStrike" cap="none">
                <a:solidFill>
                  <a:srgbClr val="000000"/>
                </a:solidFill>
                <a:latin typeface="Arial"/>
                <a:ea typeface="Arial"/>
                <a:cs typeface="Arial"/>
                <a:sym typeface="Arial"/>
              </a:endParaRPr>
            </a:p>
          </p:txBody>
        </p:sp>
        <p:sp>
          <p:nvSpPr>
            <p:cNvPr id="1206" name="Google Shape;1206;p38"/>
            <p:cNvSpPr/>
            <p:nvPr/>
          </p:nvSpPr>
          <p:spPr>
            <a:xfrm>
              <a:off x="2933340" y="5208095"/>
              <a:ext cx="304723" cy="361729"/>
            </a:xfrm>
            <a:prstGeom prst="arc">
              <a:avLst>
                <a:gd name="adj1" fmla="val 10221474"/>
                <a:gd name="adj2" fmla="val 20193004"/>
              </a:avLst>
            </a:prstGeom>
            <a:noFill/>
            <a:ln w="19050" cap="flat" cmpd="sng">
              <a:solidFill>
                <a:srgbClr val="FF000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7" name="Google Shape;1207;p38"/>
            <p:cNvSpPr txBox="1"/>
            <p:nvPr/>
          </p:nvSpPr>
          <p:spPr>
            <a:xfrm>
              <a:off x="2074693" y="5145372"/>
              <a:ext cx="421448" cy="2128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chemeClr val="accent2"/>
                  </a:solidFill>
                  <a:latin typeface="Calibri"/>
                  <a:ea typeface="Calibri"/>
                  <a:cs typeface="Calibri"/>
                  <a:sym typeface="Calibri"/>
                </a:rPr>
                <a:t>電流</a:t>
              </a:r>
              <a:endParaRPr sz="1400" b="0" i="0" u="none" strike="noStrike" cap="none">
                <a:solidFill>
                  <a:srgbClr val="000000"/>
                </a:solidFill>
                <a:latin typeface="Arial"/>
                <a:ea typeface="Arial"/>
                <a:cs typeface="Arial"/>
                <a:sym typeface="Arial"/>
              </a:endParaRPr>
            </a:p>
          </p:txBody>
        </p:sp>
        <p:sp>
          <p:nvSpPr>
            <p:cNvPr id="1208" name="Google Shape;1208;p38"/>
            <p:cNvSpPr txBox="1"/>
            <p:nvPr/>
          </p:nvSpPr>
          <p:spPr>
            <a:xfrm>
              <a:off x="2026101" y="4603049"/>
              <a:ext cx="790131" cy="241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ja-JP" sz="1050" b="1" i="0" u="none" strike="noStrike" cap="none">
                  <a:solidFill>
                    <a:srgbClr val="C00000"/>
                  </a:solidFill>
                  <a:latin typeface="Calibri"/>
                  <a:ea typeface="Calibri"/>
                  <a:cs typeface="Calibri"/>
                  <a:sym typeface="Calibri"/>
                </a:rPr>
                <a:t>力</a:t>
              </a:r>
              <a:endParaRPr sz="1400" b="0" i="0" u="none" strike="noStrike" cap="none">
                <a:solidFill>
                  <a:srgbClr val="000000"/>
                </a:solidFill>
                <a:latin typeface="Arial"/>
                <a:ea typeface="Arial"/>
                <a:cs typeface="Arial"/>
                <a:sym typeface="Arial"/>
              </a:endParaRPr>
            </a:p>
          </p:txBody>
        </p:sp>
        <p:sp>
          <p:nvSpPr>
            <p:cNvPr id="1209" name="Google Shape;1209;p38"/>
            <p:cNvSpPr txBox="1"/>
            <p:nvPr/>
          </p:nvSpPr>
          <p:spPr>
            <a:xfrm>
              <a:off x="2402808" y="4742830"/>
              <a:ext cx="790131" cy="1986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rgbClr val="757070"/>
                  </a:solidFill>
                  <a:latin typeface="Calibri"/>
                  <a:ea typeface="Calibri"/>
                  <a:cs typeface="Calibri"/>
                  <a:sym typeface="Calibri"/>
                </a:rPr>
                <a:t>磁界</a:t>
              </a:r>
              <a:endParaRPr sz="1400" b="0" i="0" u="none" strike="noStrike" cap="none">
                <a:solidFill>
                  <a:srgbClr val="000000"/>
                </a:solidFill>
                <a:latin typeface="Arial"/>
                <a:ea typeface="Arial"/>
                <a:cs typeface="Arial"/>
                <a:sym typeface="Arial"/>
              </a:endParaRPr>
            </a:p>
          </p:txBody>
        </p:sp>
        <p:pic>
          <p:nvPicPr>
            <p:cNvPr id="1210" name="Google Shape;1210;p3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24250" y="1099479"/>
              <a:ext cx="1798789" cy="1726111"/>
            </a:xfrm>
            <a:prstGeom prst="rect">
              <a:avLst/>
            </a:prstGeom>
            <a:noFill/>
            <a:ln>
              <a:noFill/>
            </a:ln>
          </p:spPr>
        </p:pic>
        <p:pic>
          <p:nvPicPr>
            <p:cNvPr id="1211" name="Google Shape;1211;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10178" y="3902086"/>
              <a:ext cx="2465772" cy="2194397"/>
            </a:xfrm>
            <a:prstGeom prst="rect">
              <a:avLst/>
            </a:prstGeom>
            <a:noFill/>
            <a:ln>
              <a:noFill/>
            </a:ln>
          </p:spPr>
        </p:pic>
        <p:sp>
          <p:nvSpPr>
            <p:cNvPr id="1212" name="Google Shape;1212;p38"/>
            <p:cNvSpPr txBox="1"/>
            <p:nvPr/>
          </p:nvSpPr>
          <p:spPr>
            <a:xfrm>
              <a:off x="7662800" y="2774888"/>
              <a:ext cx="7232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Calibri"/>
                  <a:ea typeface="Calibri"/>
                  <a:cs typeface="Calibri"/>
                  <a:sym typeface="Calibri"/>
                </a:rPr>
                <a:t>モータ</a:t>
              </a:r>
              <a:endParaRPr sz="1400" b="1" i="0" u="none" strike="noStrike" cap="none">
                <a:solidFill>
                  <a:schemeClr val="dk1"/>
                </a:solidFill>
                <a:latin typeface="Calibri"/>
                <a:ea typeface="Calibri"/>
                <a:cs typeface="Calibri"/>
                <a:sym typeface="Calibri"/>
              </a:endParaRPr>
            </a:p>
          </p:txBody>
        </p:sp>
        <p:sp>
          <p:nvSpPr>
            <p:cNvPr id="1213" name="Google Shape;1213;p38"/>
            <p:cNvSpPr/>
            <p:nvPr/>
          </p:nvSpPr>
          <p:spPr>
            <a:xfrm>
              <a:off x="5059790" y="3520312"/>
              <a:ext cx="4465202" cy="2904358"/>
            </a:xfrm>
            <a:prstGeom prst="rect">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4" name="Google Shape;1214;p38"/>
            <p:cNvSpPr txBox="1"/>
            <p:nvPr/>
          </p:nvSpPr>
          <p:spPr>
            <a:xfrm>
              <a:off x="6741296" y="6159539"/>
              <a:ext cx="11429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2060"/>
                  </a:solidFill>
                  <a:latin typeface="Arial"/>
                  <a:ea typeface="Arial"/>
                  <a:cs typeface="Arial"/>
                  <a:sym typeface="Arial"/>
                </a:rPr>
                <a:t>モータ内部</a:t>
              </a:r>
              <a:endParaRPr sz="1400" b="1" i="0" u="none" strike="noStrike" cap="none" dirty="0">
                <a:solidFill>
                  <a:srgbClr val="002060"/>
                </a:solidFill>
                <a:latin typeface="Arial"/>
                <a:ea typeface="Arial"/>
                <a:cs typeface="Arial"/>
                <a:sym typeface="Arial"/>
              </a:endParaRPr>
            </a:p>
          </p:txBody>
        </p:sp>
        <p:sp>
          <p:nvSpPr>
            <p:cNvPr id="1215" name="Google Shape;1215;p38"/>
            <p:cNvSpPr/>
            <p:nvPr/>
          </p:nvSpPr>
          <p:spPr>
            <a:xfrm>
              <a:off x="5125385" y="3558287"/>
              <a:ext cx="1475941"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固定子：ステータ</a:t>
              </a:r>
              <a:endParaRPr sz="1400" b="0" i="0" u="none" strike="noStrike" cap="none">
                <a:solidFill>
                  <a:srgbClr val="000000"/>
                </a:solidFill>
                <a:latin typeface="Arial"/>
                <a:ea typeface="Arial"/>
                <a:cs typeface="Arial"/>
                <a:sym typeface="Arial"/>
              </a:endParaRPr>
            </a:p>
          </p:txBody>
        </p:sp>
        <p:cxnSp>
          <p:nvCxnSpPr>
            <p:cNvPr id="1216" name="Google Shape;1216;p38"/>
            <p:cNvCxnSpPr>
              <a:stCxn id="1215" idx="2"/>
            </p:cNvCxnSpPr>
            <p:nvPr/>
          </p:nvCxnSpPr>
          <p:spPr>
            <a:xfrm>
              <a:off x="5863356" y="3815723"/>
              <a:ext cx="583200" cy="354600"/>
            </a:xfrm>
            <a:prstGeom prst="straightConnector1">
              <a:avLst/>
            </a:prstGeom>
            <a:noFill/>
            <a:ln w="15875" cap="flat" cmpd="sng">
              <a:solidFill>
                <a:schemeClr val="accent1"/>
              </a:solidFill>
              <a:prstDash val="solid"/>
              <a:miter lim="800000"/>
              <a:headEnd type="none" w="sm" len="sm"/>
              <a:tailEnd type="none" w="sm" len="sm"/>
            </a:ln>
          </p:spPr>
        </p:cxnSp>
        <p:sp>
          <p:nvSpPr>
            <p:cNvPr id="1217" name="Google Shape;1217;p38"/>
            <p:cNvSpPr/>
            <p:nvPr/>
          </p:nvSpPr>
          <p:spPr>
            <a:xfrm>
              <a:off x="5125385" y="5093071"/>
              <a:ext cx="1615912"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電機子：アマチュア</a:t>
              </a:r>
              <a:endParaRPr sz="1400" b="0" i="0" u="none" strike="noStrike" cap="none">
                <a:solidFill>
                  <a:srgbClr val="000000"/>
                </a:solidFill>
                <a:latin typeface="Arial"/>
                <a:ea typeface="Arial"/>
                <a:cs typeface="Arial"/>
                <a:sym typeface="Arial"/>
              </a:endParaRPr>
            </a:p>
          </p:txBody>
        </p:sp>
        <p:cxnSp>
          <p:nvCxnSpPr>
            <p:cNvPr id="1218" name="Google Shape;1218;p38"/>
            <p:cNvCxnSpPr>
              <a:stCxn id="1217" idx="3"/>
            </p:cNvCxnSpPr>
            <p:nvPr/>
          </p:nvCxnSpPr>
          <p:spPr>
            <a:xfrm rot="10800000" flipH="1">
              <a:off x="6741297" y="5042989"/>
              <a:ext cx="453600" cy="178800"/>
            </a:xfrm>
            <a:prstGeom prst="straightConnector1">
              <a:avLst/>
            </a:prstGeom>
            <a:noFill/>
            <a:ln w="15875" cap="flat" cmpd="sng">
              <a:solidFill>
                <a:schemeClr val="accent1"/>
              </a:solidFill>
              <a:prstDash val="solid"/>
              <a:miter lim="800000"/>
              <a:headEnd type="none" w="sm" len="sm"/>
              <a:tailEnd type="none" w="sm" len="sm"/>
            </a:ln>
          </p:spPr>
        </p:cxnSp>
        <p:sp>
          <p:nvSpPr>
            <p:cNvPr id="1219" name="Google Shape;1219;p38"/>
            <p:cNvSpPr/>
            <p:nvPr/>
          </p:nvSpPr>
          <p:spPr>
            <a:xfrm>
              <a:off x="5125385" y="5452732"/>
              <a:ext cx="1743376"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整流子：コミュテータ</a:t>
              </a:r>
              <a:endParaRPr sz="1400" b="0" i="0" u="none" strike="noStrike" cap="none">
                <a:solidFill>
                  <a:srgbClr val="000000"/>
                </a:solidFill>
                <a:latin typeface="Arial"/>
                <a:ea typeface="Arial"/>
                <a:cs typeface="Arial"/>
                <a:sym typeface="Arial"/>
              </a:endParaRPr>
            </a:p>
          </p:txBody>
        </p:sp>
        <p:cxnSp>
          <p:nvCxnSpPr>
            <p:cNvPr id="1220" name="Google Shape;1220;p38"/>
            <p:cNvCxnSpPr>
              <a:stCxn id="1219" idx="3"/>
            </p:cNvCxnSpPr>
            <p:nvPr/>
          </p:nvCxnSpPr>
          <p:spPr>
            <a:xfrm rot="10800000" flipH="1">
              <a:off x="6868761" y="5202550"/>
              <a:ext cx="653100" cy="378900"/>
            </a:xfrm>
            <a:prstGeom prst="straightConnector1">
              <a:avLst/>
            </a:prstGeom>
            <a:noFill/>
            <a:ln w="15875" cap="flat" cmpd="sng">
              <a:solidFill>
                <a:schemeClr val="accent1"/>
              </a:solidFill>
              <a:prstDash val="solid"/>
              <a:miter lim="800000"/>
              <a:headEnd type="none" w="sm" len="sm"/>
              <a:tailEnd type="none" w="sm" len="sm"/>
            </a:ln>
          </p:spPr>
        </p:cxnSp>
        <p:sp>
          <p:nvSpPr>
            <p:cNvPr id="1221" name="Google Shape;1221;p38"/>
            <p:cNvSpPr/>
            <p:nvPr/>
          </p:nvSpPr>
          <p:spPr>
            <a:xfrm>
              <a:off x="5758456" y="5805302"/>
              <a:ext cx="1108456"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ベアリング</a:t>
              </a:r>
              <a:endParaRPr sz="1400" b="0" i="0" u="none" strike="noStrike" cap="none">
                <a:solidFill>
                  <a:srgbClr val="000000"/>
                </a:solidFill>
                <a:latin typeface="Arial"/>
                <a:ea typeface="Arial"/>
                <a:cs typeface="Arial"/>
                <a:sym typeface="Arial"/>
              </a:endParaRPr>
            </a:p>
          </p:txBody>
        </p:sp>
        <p:cxnSp>
          <p:nvCxnSpPr>
            <p:cNvPr id="1222" name="Google Shape;1222;p38"/>
            <p:cNvCxnSpPr/>
            <p:nvPr/>
          </p:nvCxnSpPr>
          <p:spPr>
            <a:xfrm rot="10800000" flipH="1">
              <a:off x="6868761" y="5379015"/>
              <a:ext cx="794039" cy="548027"/>
            </a:xfrm>
            <a:prstGeom prst="straightConnector1">
              <a:avLst/>
            </a:prstGeom>
            <a:noFill/>
            <a:ln w="15875" cap="flat" cmpd="sng">
              <a:solidFill>
                <a:schemeClr val="accent1"/>
              </a:solidFill>
              <a:prstDash val="solid"/>
              <a:miter lim="800000"/>
              <a:headEnd type="none" w="sm" len="sm"/>
              <a:tailEnd type="none" w="sm" len="sm"/>
            </a:ln>
          </p:spPr>
        </p:cxnSp>
        <p:sp>
          <p:nvSpPr>
            <p:cNvPr id="1223" name="Google Shape;1223;p38"/>
            <p:cNvSpPr/>
            <p:nvPr/>
          </p:nvSpPr>
          <p:spPr>
            <a:xfrm>
              <a:off x="8372827" y="4945111"/>
              <a:ext cx="1108456"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ブラケット</a:t>
              </a:r>
              <a:endParaRPr sz="1400" b="0" i="0" u="none" strike="noStrike" cap="none">
                <a:solidFill>
                  <a:srgbClr val="000000"/>
                </a:solidFill>
                <a:latin typeface="Arial"/>
                <a:ea typeface="Arial"/>
                <a:cs typeface="Arial"/>
                <a:sym typeface="Arial"/>
              </a:endParaRPr>
            </a:p>
          </p:txBody>
        </p:sp>
        <p:sp>
          <p:nvSpPr>
            <p:cNvPr id="1224" name="Google Shape;1224;p38"/>
            <p:cNvSpPr/>
            <p:nvPr/>
          </p:nvSpPr>
          <p:spPr>
            <a:xfrm>
              <a:off x="8372827" y="4612191"/>
              <a:ext cx="755131"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ブラシ</a:t>
              </a:r>
              <a:endParaRPr sz="1400" b="0" i="0" u="none" strike="noStrike" cap="none">
                <a:solidFill>
                  <a:srgbClr val="000000"/>
                </a:solidFill>
                <a:latin typeface="Arial"/>
                <a:ea typeface="Arial"/>
                <a:cs typeface="Arial"/>
                <a:sym typeface="Arial"/>
              </a:endParaRPr>
            </a:p>
          </p:txBody>
        </p:sp>
        <p:sp>
          <p:nvSpPr>
            <p:cNvPr id="1225" name="Google Shape;1225;p38"/>
            <p:cNvSpPr/>
            <p:nvPr/>
          </p:nvSpPr>
          <p:spPr>
            <a:xfrm>
              <a:off x="8372827" y="3900097"/>
              <a:ext cx="814405"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シャフト</a:t>
              </a:r>
              <a:endParaRPr sz="1400" b="0" i="0" u="none" strike="noStrike" cap="none">
                <a:solidFill>
                  <a:srgbClr val="000000"/>
                </a:solidFill>
                <a:latin typeface="Arial"/>
                <a:ea typeface="Arial"/>
                <a:cs typeface="Arial"/>
                <a:sym typeface="Arial"/>
              </a:endParaRPr>
            </a:p>
          </p:txBody>
        </p:sp>
        <p:cxnSp>
          <p:nvCxnSpPr>
            <p:cNvPr id="1226" name="Google Shape;1226;p38"/>
            <p:cNvCxnSpPr>
              <a:endCxn id="1223" idx="1"/>
            </p:cNvCxnSpPr>
            <p:nvPr/>
          </p:nvCxnSpPr>
          <p:spPr>
            <a:xfrm rot="10800000" flipH="1">
              <a:off x="8123527" y="5073829"/>
              <a:ext cx="249300" cy="341400"/>
            </a:xfrm>
            <a:prstGeom prst="straightConnector1">
              <a:avLst/>
            </a:prstGeom>
            <a:noFill/>
            <a:ln w="15875" cap="flat" cmpd="sng">
              <a:solidFill>
                <a:schemeClr val="accent1"/>
              </a:solidFill>
              <a:prstDash val="solid"/>
              <a:miter lim="800000"/>
              <a:headEnd type="none" w="sm" len="sm"/>
              <a:tailEnd type="none" w="sm" len="sm"/>
            </a:ln>
          </p:spPr>
        </p:cxnSp>
        <p:cxnSp>
          <p:nvCxnSpPr>
            <p:cNvPr id="1227" name="Google Shape;1227;p38"/>
            <p:cNvCxnSpPr>
              <a:endCxn id="1224" idx="1"/>
            </p:cNvCxnSpPr>
            <p:nvPr/>
          </p:nvCxnSpPr>
          <p:spPr>
            <a:xfrm rot="10800000" flipH="1">
              <a:off x="7766527" y="4740909"/>
              <a:ext cx="606300" cy="174300"/>
            </a:xfrm>
            <a:prstGeom prst="straightConnector1">
              <a:avLst/>
            </a:prstGeom>
            <a:noFill/>
            <a:ln w="15875" cap="flat" cmpd="sng">
              <a:solidFill>
                <a:schemeClr val="accent1"/>
              </a:solidFill>
              <a:prstDash val="solid"/>
              <a:miter lim="800000"/>
              <a:headEnd type="none" w="sm" len="sm"/>
              <a:tailEnd type="none" w="sm" len="sm"/>
            </a:ln>
          </p:spPr>
        </p:cxnSp>
        <p:cxnSp>
          <p:nvCxnSpPr>
            <p:cNvPr id="1228" name="Google Shape;1228;p38"/>
            <p:cNvCxnSpPr>
              <a:endCxn id="1225" idx="1"/>
            </p:cNvCxnSpPr>
            <p:nvPr/>
          </p:nvCxnSpPr>
          <p:spPr>
            <a:xfrm rot="10800000" flipH="1">
              <a:off x="6995227" y="4028815"/>
              <a:ext cx="1377600" cy="725400"/>
            </a:xfrm>
            <a:prstGeom prst="straightConnector1">
              <a:avLst/>
            </a:prstGeom>
            <a:noFill/>
            <a:ln w="15875" cap="flat" cmpd="sng">
              <a:solidFill>
                <a:schemeClr val="accent1"/>
              </a:solidFill>
              <a:prstDash val="solid"/>
              <a:miter lim="800000"/>
              <a:headEnd type="none" w="sm" len="sm"/>
              <a:tailEnd type="none" w="sm" len="sm"/>
            </a:ln>
          </p:spPr>
        </p:cxn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7" name="Google Shape;1237;p39"/>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モータ</a:t>
            </a:r>
            <a:endParaRPr sz="2889" b="1" i="0" u="none" strike="noStrike" cap="none">
              <a:solidFill>
                <a:schemeClr val="lt1"/>
              </a:solidFill>
              <a:latin typeface="Arial"/>
              <a:ea typeface="Arial"/>
              <a:cs typeface="Arial"/>
              <a:sym typeface="Arial"/>
            </a:endParaRPr>
          </a:p>
        </p:txBody>
      </p:sp>
      <p:sp>
        <p:nvSpPr>
          <p:cNvPr id="1238" name="Google Shape;1238;p39"/>
          <p:cNvSpPr/>
          <p:nvPr/>
        </p:nvSpPr>
        <p:spPr>
          <a:xfrm>
            <a:off x="5121047" y="90387"/>
            <a:ext cx="28777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D8D8D8"/>
                </a:solidFill>
                <a:latin typeface="Arial"/>
                <a:ea typeface="Arial"/>
                <a:cs typeface="Arial"/>
                <a:sym typeface="Arial"/>
              </a:rPr>
              <a:t>電気エネルギーを動力に変換する</a:t>
            </a:r>
            <a:endParaRPr sz="1400" b="1" i="0" u="none" strike="noStrike" cap="none">
              <a:solidFill>
                <a:srgbClr val="D8D8D8"/>
              </a:solidFill>
              <a:latin typeface="Arial"/>
              <a:ea typeface="Arial"/>
              <a:cs typeface="Arial"/>
              <a:sym typeface="Arial"/>
            </a:endParaRPr>
          </a:p>
        </p:txBody>
      </p:sp>
      <p:sp>
        <p:nvSpPr>
          <p:cNvPr id="1239" name="Google Shape;1239;p39"/>
          <p:cNvSpPr txBox="1"/>
          <p:nvPr/>
        </p:nvSpPr>
        <p:spPr>
          <a:xfrm>
            <a:off x="3167895" y="583952"/>
            <a:ext cx="371578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rgbClr val="3F3F3F"/>
                </a:solidFill>
                <a:latin typeface="Arial"/>
                <a:ea typeface="Arial"/>
                <a:cs typeface="Arial"/>
                <a:sym typeface="Arial"/>
              </a:rPr>
              <a:t>【モータの種類と特長】</a:t>
            </a:r>
            <a:endParaRPr sz="1400" b="0" i="0" u="none" strike="noStrike" cap="none" dirty="0">
              <a:solidFill>
                <a:srgbClr val="000000"/>
              </a:solidFill>
              <a:latin typeface="Arial"/>
              <a:ea typeface="Arial"/>
              <a:cs typeface="Arial"/>
              <a:sym typeface="Arial"/>
            </a:endParaRPr>
          </a:p>
        </p:txBody>
      </p:sp>
      <p:graphicFrame>
        <p:nvGraphicFramePr>
          <p:cNvPr id="1240" name="Google Shape;1240;p39"/>
          <p:cNvGraphicFramePr/>
          <p:nvPr/>
        </p:nvGraphicFramePr>
        <p:xfrm>
          <a:off x="439708" y="1045617"/>
          <a:ext cx="9026575" cy="5454475"/>
        </p:xfrm>
        <a:graphic>
          <a:graphicData uri="http://schemas.openxmlformats.org/drawingml/2006/table">
            <a:tbl>
              <a:tblPr firstRow="1" bandRow="1">
                <a:noFill/>
                <a:tableStyleId>{C44A46A0-D524-4287-85C5-2AEEE268A3E5}</a:tableStyleId>
              </a:tblPr>
              <a:tblGrid>
                <a:gridCol w="1989450">
                  <a:extLst>
                    <a:ext uri="{9D8B030D-6E8A-4147-A177-3AD203B41FA5}">
                      <a16:colId xmlns:a16="http://schemas.microsoft.com/office/drawing/2014/main" val="20000"/>
                    </a:ext>
                  </a:extLst>
                </a:gridCol>
                <a:gridCol w="2450600">
                  <a:extLst>
                    <a:ext uri="{9D8B030D-6E8A-4147-A177-3AD203B41FA5}">
                      <a16:colId xmlns:a16="http://schemas.microsoft.com/office/drawing/2014/main" val="20001"/>
                    </a:ext>
                  </a:extLst>
                </a:gridCol>
                <a:gridCol w="2230350">
                  <a:extLst>
                    <a:ext uri="{9D8B030D-6E8A-4147-A177-3AD203B41FA5}">
                      <a16:colId xmlns:a16="http://schemas.microsoft.com/office/drawing/2014/main" val="20002"/>
                    </a:ext>
                  </a:extLst>
                </a:gridCol>
                <a:gridCol w="2356175">
                  <a:extLst>
                    <a:ext uri="{9D8B030D-6E8A-4147-A177-3AD203B41FA5}">
                      <a16:colId xmlns:a16="http://schemas.microsoft.com/office/drawing/2014/main" val="20003"/>
                    </a:ext>
                  </a:extLst>
                </a:gridCol>
              </a:tblGrid>
              <a:tr h="490575">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3F3F3F"/>
                          </a:solidFill>
                          <a:latin typeface="Arial"/>
                          <a:ea typeface="Arial"/>
                          <a:cs typeface="Arial"/>
                          <a:sym typeface="Arial"/>
                        </a:rPr>
                        <a:t>モータ名</a:t>
                      </a:r>
                      <a:endParaRPr sz="18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accent2"/>
                          </a:solidFill>
                          <a:latin typeface="Arial"/>
                          <a:ea typeface="Arial"/>
                          <a:cs typeface="Arial"/>
                          <a:sym typeface="Arial"/>
                        </a:rPr>
                        <a:t>長所</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002060"/>
                          </a:solidFill>
                          <a:latin typeface="Arial"/>
                          <a:ea typeface="Arial"/>
                          <a:cs typeface="Arial"/>
                          <a:sym typeface="Arial"/>
                        </a:rPr>
                        <a:t>短所</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EFFB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3F3F3F"/>
                          </a:solidFill>
                          <a:latin typeface="Arial"/>
                          <a:ea typeface="Arial"/>
                          <a:cs typeface="Arial"/>
                          <a:sym typeface="Arial"/>
                        </a:rPr>
                        <a:t>使用例</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1217750">
                <a:tc>
                  <a:txBody>
                    <a:bodyPr/>
                    <a:lstStyle/>
                    <a:p>
                      <a:pPr marL="0" marR="0" lvl="0" indent="0" algn="ctr" rtl="0">
                        <a:lnSpc>
                          <a:spcPct val="100000"/>
                        </a:lnSpc>
                        <a:spcBef>
                          <a:spcPts val="0"/>
                        </a:spcBef>
                        <a:spcAft>
                          <a:spcPts val="0"/>
                        </a:spcAft>
                        <a:buClr>
                          <a:srgbClr val="3F3F3F"/>
                        </a:buClr>
                        <a:buSzPts val="1800"/>
                        <a:buFont typeface="Calibri"/>
                        <a:buNone/>
                      </a:pPr>
                      <a:r>
                        <a:rPr lang="ja-JP" sz="1800" b="1" u="none" strike="noStrike" cap="none">
                          <a:solidFill>
                            <a:srgbClr val="3F3F3F"/>
                          </a:solidFill>
                          <a:latin typeface="Arial"/>
                          <a:ea typeface="Arial"/>
                          <a:cs typeface="Arial"/>
                          <a:sym typeface="Arial"/>
                        </a:rPr>
                        <a:t>DCモータ</a:t>
                      </a:r>
                      <a:endParaRPr sz="1800" b="1" u="none" strike="noStrike" cap="none">
                        <a:solidFill>
                          <a:srgbClr val="3F3F3F"/>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・起動トルクが大きい</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chemeClr val="accent2"/>
                          </a:solidFill>
                          <a:latin typeface="Arial"/>
                          <a:ea typeface="Arial"/>
                          <a:cs typeface="Arial"/>
                          <a:sym typeface="Arial"/>
                        </a:rPr>
                        <a:t>　</a:t>
                      </a:r>
                      <a:r>
                        <a:rPr lang="ja-JP" sz="1400" b="1" u="none" strike="noStrike" cap="none">
                          <a:solidFill>
                            <a:schemeClr val="accent2"/>
                          </a:solidFill>
                          <a:latin typeface="Arial"/>
                          <a:ea typeface="Arial"/>
                          <a:cs typeface="Arial"/>
                          <a:sym typeface="Arial"/>
                        </a:rPr>
                        <a:t>→パワフル</a:t>
                      </a:r>
                      <a:endParaRPr sz="1400" b="1"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・駆動が容易</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・速度調整が容易</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600"/>
                        <a:buFont typeface="Calibri"/>
                        <a:buNone/>
                      </a:pPr>
                      <a:r>
                        <a:rPr lang="ja-JP" sz="1600" b="1" u="none" strike="noStrike" cap="none">
                          <a:solidFill>
                            <a:srgbClr val="3F3F3F"/>
                          </a:solidFill>
                          <a:latin typeface="Arial"/>
                          <a:ea typeface="Arial"/>
                          <a:cs typeface="Arial"/>
                          <a:sym typeface="Arial"/>
                        </a:rPr>
                        <a:t>　</a:t>
                      </a:r>
                      <a:r>
                        <a:rPr lang="ja-JP" sz="1400" b="1" u="none" strike="noStrike" cap="none">
                          <a:solidFill>
                            <a:schemeClr val="accent2"/>
                          </a:solidFill>
                          <a:latin typeface="Arial"/>
                          <a:ea typeface="Arial"/>
                          <a:cs typeface="Arial"/>
                          <a:sym typeface="Arial"/>
                        </a:rPr>
                        <a:t>→使いやすい</a:t>
                      </a:r>
                      <a:endParaRPr sz="1600" b="1" u="none" strike="noStrike" cap="none">
                        <a:solidFill>
                          <a:schemeClr val="accent2"/>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・ブラシの交換が</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　必要</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EFFB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solidFill>
                            <a:srgbClr val="3F3F3F"/>
                          </a:solidFill>
                          <a:latin typeface="Arial"/>
                          <a:ea typeface="Arial"/>
                          <a:cs typeface="Arial"/>
                          <a:sym typeface="Arial"/>
                        </a:rPr>
                        <a:t>シェーバー／ミシン／</a:t>
                      </a:r>
                      <a:endParaRPr sz="1200" b="1"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1" u="none" strike="noStrike" cap="none">
                          <a:solidFill>
                            <a:srgbClr val="3F3F3F"/>
                          </a:solidFill>
                          <a:latin typeface="Arial"/>
                          <a:ea typeface="Arial"/>
                          <a:cs typeface="Arial"/>
                          <a:sym typeface="Arial"/>
                        </a:rPr>
                        <a:t>新型の扇風機</a:t>
                      </a:r>
                      <a:endParaRPr sz="1400" u="none" strike="noStrike" cap="none">
                        <a:latin typeface="Arial"/>
                        <a:ea typeface="Arial"/>
                        <a:cs typeface="Arial"/>
                        <a:sym typeface="Arial"/>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121775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3F3F3F"/>
                          </a:solidFill>
                          <a:latin typeface="Arial"/>
                          <a:ea typeface="Arial"/>
                          <a:cs typeface="Arial"/>
                          <a:sym typeface="Arial"/>
                        </a:rPr>
                        <a:t>ステッピング</a:t>
                      </a:r>
                      <a:endParaRPr sz="1800" b="1"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3F3F3F"/>
                          </a:solidFill>
                          <a:latin typeface="Arial"/>
                          <a:ea typeface="Arial"/>
                          <a:cs typeface="Arial"/>
                          <a:sym typeface="Arial"/>
                        </a:rPr>
                        <a:t>モータ</a:t>
                      </a:r>
                      <a:endParaRPr sz="1800" b="1" u="none" strike="noStrike" cap="none">
                        <a:solidFill>
                          <a:srgbClr val="3F3F3F"/>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・細かい位置決めが</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　可能</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600"/>
                        <a:buFont typeface="Calibri"/>
                        <a:buNone/>
                      </a:pPr>
                      <a:r>
                        <a:rPr lang="ja-JP" sz="1600" b="1" u="none" strike="noStrike" cap="none">
                          <a:solidFill>
                            <a:srgbClr val="3F3F3F"/>
                          </a:solidFill>
                          <a:latin typeface="Arial"/>
                          <a:ea typeface="Arial"/>
                          <a:cs typeface="Arial"/>
                          <a:sym typeface="Arial"/>
                        </a:rPr>
                        <a:t>　</a:t>
                      </a:r>
                      <a:r>
                        <a:rPr lang="ja-JP" sz="1400" b="1" u="none" strike="noStrike" cap="none">
                          <a:solidFill>
                            <a:schemeClr val="accent2"/>
                          </a:solidFill>
                          <a:latin typeface="Arial"/>
                          <a:ea typeface="Arial"/>
                          <a:cs typeface="Arial"/>
                          <a:sym typeface="Arial"/>
                        </a:rPr>
                        <a:t>→精度が高い</a:t>
                      </a:r>
                      <a:endParaRPr sz="1600" b="1" u="none" strike="noStrike" cap="none">
                        <a:solidFill>
                          <a:schemeClr val="accent2"/>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・エネルギー変換</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　効率が悪い</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EFFB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solidFill>
                            <a:srgbClr val="3F3F3F"/>
                          </a:solidFill>
                          <a:latin typeface="Arial"/>
                          <a:ea typeface="Arial"/>
                          <a:cs typeface="Arial"/>
                          <a:sym typeface="Arial"/>
                        </a:rPr>
                        <a:t>プリンタ／デジカメ</a:t>
                      </a:r>
                      <a:endParaRPr sz="1400" u="none" strike="noStrike" cap="none">
                        <a:latin typeface="Arial"/>
                        <a:ea typeface="Arial"/>
                        <a:cs typeface="Arial"/>
                        <a:sym typeface="Arial"/>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1217750">
                <a:tc>
                  <a:txBody>
                    <a:bodyPr/>
                    <a:lstStyle/>
                    <a:p>
                      <a:pPr marL="0" marR="0" lvl="0" indent="0" algn="ctr" rtl="0">
                        <a:lnSpc>
                          <a:spcPct val="100000"/>
                        </a:lnSpc>
                        <a:spcBef>
                          <a:spcPts val="0"/>
                        </a:spcBef>
                        <a:spcAft>
                          <a:spcPts val="0"/>
                        </a:spcAft>
                        <a:buClr>
                          <a:srgbClr val="3F3F3F"/>
                        </a:buClr>
                        <a:buSzPts val="1800"/>
                        <a:buFont typeface="Calibri"/>
                        <a:buNone/>
                      </a:pPr>
                      <a:r>
                        <a:rPr lang="ja-JP" sz="1800" b="1" u="none" strike="noStrike" cap="none">
                          <a:solidFill>
                            <a:srgbClr val="3F3F3F"/>
                          </a:solidFill>
                          <a:latin typeface="Arial"/>
                          <a:ea typeface="Arial"/>
                          <a:cs typeface="Arial"/>
                          <a:sym typeface="Arial"/>
                        </a:rPr>
                        <a:t>ACモータ</a:t>
                      </a:r>
                      <a:endParaRPr sz="1800" b="1" u="none" strike="noStrike" cap="none">
                        <a:solidFill>
                          <a:srgbClr val="3F3F3F"/>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・起動トルクが大きい</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chemeClr val="accent2"/>
                        </a:buClr>
                        <a:buSzPts val="1400"/>
                        <a:buFont typeface="Calibri"/>
                        <a:buNone/>
                      </a:pPr>
                      <a:r>
                        <a:rPr lang="ja-JP" sz="1400" b="1" u="none" strike="noStrike" cap="none">
                          <a:solidFill>
                            <a:schemeClr val="accent2"/>
                          </a:solidFill>
                          <a:latin typeface="Arial"/>
                          <a:ea typeface="Arial"/>
                          <a:cs typeface="Arial"/>
                          <a:sym typeface="Arial"/>
                        </a:rPr>
                        <a:t>　→パワフル</a:t>
                      </a:r>
                      <a:endParaRPr sz="1400" b="1" u="none" strike="noStrike" cap="none">
                        <a:solidFill>
                          <a:schemeClr val="accent2"/>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・ブラシの交換が</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　必要</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・回転方向が一定</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EFFB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solidFill>
                            <a:srgbClr val="3F3F3F"/>
                          </a:solidFill>
                          <a:latin typeface="Arial"/>
                          <a:ea typeface="Arial"/>
                          <a:cs typeface="Arial"/>
                          <a:sym typeface="Arial"/>
                        </a:rPr>
                        <a:t>従来の扇風機</a:t>
                      </a:r>
                      <a:endParaRPr sz="1400" u="none" strike="noStrike" cap="none">
                        <a:latin typeface="Arial"/>
                        <a:ea typeface="Arial"/>
                        <a:cs typeface="Arial"/>
                        <a:sym typeface="Arial"/>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121775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3F3F3F"/>
                          </a:solidFill>
                          <a:latin typeface="Arial"/>
                          <a:ea typeface="Arial"/>
                          <a:cs typeface="Arial"/>
                          <a:sym typeface="Arial"/>
                        </a:rPr>
                        <a:t>インダクション</a:t>
                      </a:r>
                      <a:endParaRPr sz="1800" b="1"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3F3F3F"/>
                          </a:solidFill>
                          <a:latin typeface="Arial"/>
                          <a:ea typeface="Arial"/>
                          <a:cs typeface="Arial"/>
                          <a:sym typeface="Arial"/>
                        </a:rPr>
                        <a:t>モータ</a:t>
                      </a:r>
                      <a:endParaRPr sz="1800" b="1" u="none" strike="noStrike" cap="none">
                        <a:solidFill>
                          <a:srgbClr val="3F3F3F"/>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・構造が簡単</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chemeClr val="accent2"/>
                          </a:solidFill>
                          <a:latin typeface="Arial"/>
                          <a:ea typeface="Arial"/>
                          <a:cs typeface="Arial"/>
                          <a:sym typeface="Arial"/>
                        </a:rPr>
                        <a:t>　</a:t>
                      </a:r>
                      <a:r>
                        <a:rPr lang="ja-JP" sz="1400" b="1" u="none" strike="noStrike" cap="none">
                          <a:solidFill>
                            <a:schemeClr val="accent2"/>
                          </a:solidFill>
                          <a:latin typeface="Arial"/>
                          <a:ea typeface="Arial"/>
                          <a:cs typeface="Arial"/>
                          <a:sym typeface="Arial"/>
                        </a:rPr>
                        <a:t>→使いやすい</a:t>
                      </a:r>
                      <a:endParaRPr sz="1600" b="1"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・長寿命</a:t>
                      </a:r>
                      <a:endParaRPr sz="1600" b="1" u="none" strike="noStrike" cap="none">
                        <a:solidFill>
                          <a:srgbClr val="3F3F3F"/>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・細かい速度制御が難しい</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・小型化が難しい</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EFFB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solidFill>
                            <a:srgbClr val="3F3F3F"/>
                          </a:solidFill>
                          <a:latin typeface="Arial"/>
                          <a:ea typeface="Arial"/>
                          <a:cs typeface="Arial"/>
                          <a:sym typeface="Arial"/>
                        </a:rPr>
                        <a:t>洗濯機／換気扇</a:t>
                      </a:r>
                      <a:endParaRPr sz="1400" u="none" strike="noStrike" cap="none">
                        <a:latin typeface="Arial"/>
                        <a:ea typeface="Arial"/>
                        <a:cs typeface="Arial"/>
                        <a:sym typeface="Arial"/>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241" name="Google Shape;1241;p39" descr="http://illustrain.com/img/work/2016/illustrain02-kaden16.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66285">
            <a:off x="7839075" y="4300654"/>
            <a:ext cx="952499" cy="952499"/>
          </a:xfrm>
          <a:prstGeom prst="rect">
            <a:avLst/>
          </a:prstGeom>
          <a:noFill/>
          <a:ln>
            <a:noFill/>
          </a:ln>
        </p:spPr>
      </p:pic>
      <p:pic>
        <p:nvPicPr>
          <p:cNvPr id="1242" name="Google Shape;1242;p39" descr="http://illustrain.com/img/work/2016/illustrain02-kaden03.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98758" y="1931127"/>
            <a:ext cx="808282" cy="808282"/>
          </a:xfrm>
          <a:prstGeom prst="rect">
            <a:avLst/>
          </a:prstGeom>
          <a:noFill/>
          <a:ln>
            <a:noFill/>
          </a:ln>
        </p:spPr>
      </p:pic>
      <p:pic>
        <p:nvPicPr>
          <p:cNvPr id="1243" name="Google Shape;1243;p39" descr="http://illustrain.com/img/work/2016/illustrain02-kaden13.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16603" y="2982721"/>
            <a:ext cx="997441" cy="997441"/>
          </a:xfrm>
          <a:prstGeom prst="rect">
            <a:avLst/>
          </a:prstGeom>
          <a:noFill/>
          <a:ln>
            <a:noFill/>
          </a:ln>
        </p:spPr>
      </p:pic>
      <p:pic>
        <p:nvPicPr>
          <p:cNvPr id="1244" name="Google Shape;1244;p39" descr="http://illustrain.com/img/work/2016/illustrain04-kaden02.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920708" y="5553450"/>
            <a:ext cx="789232" cy="7892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9" name="Google Shape;129;p6"/>
          <p:cNvSpPr txBox="1"/>
          <p:nvPr/>
        </p:nvSpPr>
        <p:spPr>
          <a:xfrm>
            <a:off x="1108367" y="3730361"/>
            <a:ext cx="8571632"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ja-JP" sz="3200" b="1" i="0" u="none" strike="noStrike" cap="none">
                <a:solidFill>
                  <a:schemeClr val="lt1"/>
                </a:solidFill>
                <a:latin typeface="Arial"/>
                <a:ea typeface="Arial"/>
                <a:cs typeface="Arial"/>
                <a:sym typeface="Arial"/>
              </a:rPr>
              <a:t>捨てたくなる自動分別ゴミ箱を作ろう</a:t>
            </a:r>
            <a:endParaRPr sz="1400" b="0" i="0" u="none" strike="noStrike" cap="none">
              <a:solidFill>
                <a:srgbClr val="000000"/>
              </a:solidFill>
              <a:latin typeface="Arial"/>
              <a:ea typeface="Arial"/>
              <a:cs typeface="Arial"/>
              <a:sym typeface="Arial"/>
            </a:endParaRPr>
          </a:p>
        </p:txBody>
      </p:sp>
      <p:sp>
        <p:nvSpPr>
          <p:cNvPr id="131" name="Google Shape;131;p6"/>
          <p:cNvSpPr txBox="1"/>
          <p:nvPr/>
        </p:nvSpPr>
        <p:spPr>
          <a:xfrm>
            <a:off x="959361" y="2883000"/>
            <a:ext cx="8720638" cy="707846"/>
          </a:xfrm>
          <a:prstGeom prst="rect">
            <a:avLst/>
          </a:prstGeom>
          <a:noFill/>
          <a:ln>
            <a:noFill/>
          </a:ln>
        </p:spPr>
        <p:txBody>
          <a:bodyPr spcFirstLastPara="1" wrap="square" lIns="91425" tIns="45700" rIns="91425" bIns="45700" anchor="t" anchorCtr="0">
            <a:spAutoFit/>
          </a:bodyPr>
          <a:lstStyle/>
          <a:p>
            <a:pPr algn="r">
              <a:buSzPts val="2000"/>
            </a:pPr>
            <a:r>
              <a:rPr lang="ja-JP" altLang="en-US" sz="2000" b="1" i="0" u="sng" strike="noStrike" cap="none">
                <a:solidFill>
                  <a:srgbClr val="1E4E79"/>
                </a:solidFill>
                <a:latin typeface="Arial"/>
                <a:ea typeface="Arial"/>
                <a:cs typeface="Arial"/>
                <a:sym typeface="Arial"/>
              </a:rPr>
              <a:t>生徒向け開発ハンドブック</a:t>
            </a:r>
            <a:endParaRPr lang="en-US" altLang="ja-JP" sz="2000" b="1" i="0" u="sng" strike="noStrike" cap="none" dirty="0">
              <a:solidFill>
                <a:srgbClr val="1E4E79"/>
              </a:solidFill>
              <a:latin typeface="Arial"/>
              <a:ea typeface="Arial"/>
              <a:cs typeface="Arial"/>
              <a:sym typeface="Arial"/>
            </a:endParaRPr>
          </a:p>
          <a:p>
            <a:pPr algn="r">
              <a:buSzPts val="2000"/>
            </a:pPr>
            <a:r>
              <a:rPr lang="en" altLang="ja-JP" sz="2000" b="1" i="0" u="none" strike="noStrike" cap="none" dirty="0">
                <a:solidFill>
                  <a:srgbClr val="002060"/>
                </a:solidFill>
                <a:latin typeface="Arial"/>
                <a:ea typeface="Arial"/>
                <a:cs typeface="Arial"/>
                <a:sym typeface="Arial"/>
              </a:rPr>
              <a:t>THK</a:t>
            </a:r>
            <a:r>
              <a:rPr lang="ja-JP" altLang="en-US" sz="2000" b="1" i="0" u="none" strike="noStrike" cap="none">
                <a:solidFill>
                  <a:srgbClr val="002060"/>
                </a:solidFill>
                <a:latin typeface="Arial"/>
                <a:ea typeface="Arial"/>
                <a:cs typeface="Arial"/>
                <a:sym typeface="Arial"/>
              </a:rPr>
              <a:t>ものづくり</a:t>
            </a:r>
            <a:r>
              <a:rPr lang="ja-JP" altLang="en-US" sz="2000" b="1">
                <a:solidFill>
                  <a:srgbClr val="002060"/>
                </a:solidFill>
              </a:rPr>
              <a:t>探究</a:t>
            </a:r>
            <a:r>
              <a:rPr lang="ja-JP" altLang="en-US" sz="2000" b="1" i="0" u="none" strike="noStrike" cap="none">
                <a:solidFill>
                  <a:srgbClr val="002060"/>
                </a:solidFill>
                <a:latin typeface="Arial"/>
                <a:ea typeface="Arial"/>
                <a:cs typeface="Arial"/>
                <a:sym typeface="Arial"/>
              </a:rPr>
              <a:t>教材</a:t>
            </a:r>
            <a:endParaRPr lang="ja-JP" altLang="en-US" sz="1400" b="0" i="0" u="none" strike="noStrike" cap="none">
              <a:solidFill>
                <a:srgbClr val="000000"/>
              </a:solidFill>
              <a:latin typeface="Arial"/>
              <a:ea typeface="Arial"/>
              <a:cs typeface="Arial"/>
              <a:sym typeface="Arial"/>
            </a:endParaRPr>
          </a:p>
        </p:txBody>
      </p:sp>
      <p:sp>
        <p:nvSpPr>
          <p:cNvPr id="2" name="Google Shape;36;p1">
            <a:extLst>
              <a:ext uri="{FF2B5EF4-FFF2-40B4-BE49-F238E27FC236}">
                <a16:creationId xmlns:a16="http://schemas.microsoft.com/office/drawing/2014/main" id="{641A3030-C698-0A40-D834-2CD7F34E7E9A}"/>
              </a:ext>
            </a:extLst>
          </p:cNvPr>
          <p:cNvSpPr txBox="1"/>
          <p:nvPr/>
        </p:nvSpPr>
        <p:spPr>
          <a:xfrm>
            <a:off x="166256" y="152981"/>
            <a:ext cx="316835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757070"/>
                </a:solidFill>
                <a:latin typeface="Arial"/>
                <a:ea typeface="Arial"/>
                <a:cs typeface="Arial"/>
                <a:sym typeface="Arial"/>
              </a:rPr>
              <a:t>THK共育プロジェクト</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4" name="Google Shape;1254;p40"/>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LED</a:t>
            </a:r>
            <a:endParaRPr sz="1400" b="0" i="0" u="none" strike="noStrike" cap="none">
              <a:solidFill>
                <a:srgbClr val="000000"/>
              </a:solidFill>
              <a:latin typeface="Arial"/>
              <a:ea typeface="Arial"/>
              <a:cs typeface="Arial"/>
              <a:sym typeface="Arial"/>
            </a:endParaRPr>
          </a:p>
        </p:txBody>
      </p:sp>
      <p:sp>
        <p:nvSpPr>
          <p:cNvPr id="1256" name="Google Shape;1256;p40"/>
          <p:cNvSpPr/>
          <p:nvPr/>
        </p:nvSpPr>
        <p:spPr>
          <a:xfrm>
            <a:off x="5754234" y="90387"/>
            <a:ext cx="28777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D8D8D8"/>
                </a:solidFill>
                <a:latin typeface="Arial"/>
                <a:ea typeface="Arial"/>
                <a:cs typeface="Arial"/>
                <a:sym typeface="Arial"/>
              </a:rPr>
              <a:t>電気エネルギーを動力に変換する</a:t>
            </a:r>
            <a:endParaRPr sz="1400" b="1" i="0" u="none" strike="noStrike" cap="none">
              <a:solidFill>
                <a:srgbClr val="D8D8D8"/>
              </a:solidFill>
              <a:latin typeface="Arial"/>
              <a:ea typeface="Arial"/>
              <a:cs typeface="Arial"/>
              <a:sym typeface="Arial"/>
            </a:endParaRPr>
          </a:p>
        </p:txBody>
      </p:sp>
      <p:grpSp>
        <p:nvGrpSpPr>
          <p:cNvPr id="1258" name="Google Shape;1258;p40"/>
          <p:cNvGrpSpPr/>
          <p:nvPr/>
        </p:nvGrpSpPr>
        <p:grpSpPr>
          <a:xfrm>
            <a:off x="335152" y="889562"/>
            <a:ext cx="9118116" cy="5418985"/>
            <a:chOff x="335152" y="999290"/>
            <a:chExt cx="9118116" cy="5418985"/>
          </a:xfrm>
        </p:grpSpPr>
        <p:sp>
          <p:nvSpPr>
            <p:cNvPr id="1259" name="Google Shape;1259;p40"/>
            <p:cNvSpPr txBox="1"/>
            <p:nvPr/>
          </p:nvSpPr>
          <p:spPr>
            <a:xfrm>
              <a:off x="335152" y="999290"/>
              <a:ext cx="6151043" cy="31547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C55A11"/>
                  </a:solidFill>
                  <a:latin typeface="Arial"/>
                  <a:ea typeface="Arial"/>
                  <a:cs typeface="Arial"/>
                  <a:sym typeface="Arial"/>
                </a:rPr>
                <a:t>p型半導体</a:t>
              </a:r>
              <a:r>
                <a:rPr lang="ja-JP" sz="1600" b="0" i="0" u="none" strike="noStrike" cap="none">
                  <a:solidFill>
                    <a:schemeClr val="dk1"/>
                  </a:solidFill>
                  <a:latin typeface="Arial"/>
                  <a:ea typeface="Arial"/>
                  <a:cs typeface="Arial"/>
                  <a:sym typeface="Arial"/>
                </a:rPr>
                <a:t>は正孔　　を、</a:t>
              </a:r>
              <a:r>
                <a:rPr lang="ja-JP" sz="1600" b="1" i="0" u="none" strike="noStrike" cap="none">
                  <a:solidFill>
                    <a:srgbClr val="2E75B5"/>
                  </a:solidFill>
                  <a:latin typeface="Arial"/>
                  <a:ea typeface="Arial"/>
                  <a:cs typeface="Arial"/>
                  <a:sym typeface="Arial"/>
                </a:rPr>
                <a:t>n型半導体</a:t>
              </a:r>
              <a:r>
                <a:rPr lang="ja-JP" sz="1600" b="0" i="0" u="none" strike="noStrike" cap="none">
                  <a:solidFill>
                    <a:schemeClr val="dk1"/>
                  </a:solidFill>
                  <a:latin typeface="Arial"/>
                  <a:ea typeface="Arial"/>
                  <a:cs typeface="Arial"/>
                  <a:sym typeface="Arial"/>
                </a:rPr>
                <a:t>は電子　　を多く持ちます。</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LED素子に電流を流すと、正孔と電子はそれぞれ</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P型n型半導体の接合面に向かって動き、勢いよく衝突する。</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衝突により、お互いが持っていた余分なエネルギーが</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光として放出される。</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白熱電球や蛍光灯は、</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電気を一旦熱に変えてから光を発生させる仕組みのため、</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最初に熱を発生させるための電力を必要とします。</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それに対してLEDは、</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流れる電気そのものを直接光に変換する仕組みなので、</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エネルギー変換効率がとても良いです。</a:t>
              </a:r>
              <a:endParaRPr sz="1400" b="0" i="0" u="none" strike="noStrike" cap="none">
                <a:solidFill>
                  <a:srgbClr val="000000"/>
                </a:solidFill>
                <a:latin typeface="Arial"/>
                <a:ea typeface="Arial"/>
                <a:cs typeface="Arial"/>
                <a:sym typeface="Arial"/>
              </a:endParaRPr>
            </a:p>
          </p:txBody>
        </p:sp>
        <p:sp>
          <p:nvSpPr>
            <p:cNvPr id="1260" name="Google Shape;1260;p40"/>
            <p:cNvSpPr/>
            <p:nvPr/>
          </p:nvSpPr>
          <p:spPr>
            <a:xfrm>
              <a:off x="2071124" y="1066285"/>
              <a:ext cx="227233" cy="198567"/>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2400" b="0" i="0" u="none" strike="noStrike" cap="none" dirty="0">
                  <a:solidFill>
                    <a:srgbClr val="C55A11"/>
                  </a:solidFill>
                  <a:latin typeface="Calibri"/>
                  <a:ea typeface="Calibri"/>
                  <a:cs typeface="Calibri"/>
                  <a:sym typeface="Calibri"/>
                </a:rPr>
                <a:t>+</a:t>
              </a:r>
              <a:endParaRPr sz="2400" b="0" i="0" u="none" strike="noStrike" cap="none" dirty="0">
                <a:solidFill>
                  <a:srgbClr val="C55A11"/>
                </a:solidFill>
                <a:latin typeface="Calibri"/>
                <a:ea typeface="Calibri"/>
                <a:cs typeface="Calibri"/>
                <a:sym typeface="Calibri"/>
              </a:endParaRPr>
            </a:p>
          </p:txBody>
        </p:sp>
        <p:sp>
          <p:nvSpPr>
            <p:cNvPr id="1261" name="Google Shape;1261;p40"/>
            <p:cNvSpPr/>
            <p:nvPr/>
          </p:nvSpPr>
          <p:spPr>
            <a:xfrm>
              <a:off x="4433346" y="1067097"/>
              <a:ext cx="233678" cy="204199"/>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2400" b="0" i="0" u="none" strike="noStrike" cap="none" dirty="0">
                  <a:solidFill>
                    <a:srgbClr val="2E75B5"/>
                  </a:solidFill>
                  <a:latin typeface="Calibri"/>
                  <a:ea typeface="Calibri"/>
                  <a:cs typeface="Calibri"/>
                  <a:sym typeface="Calibri"/>
                </a:rPr>
                <a:t>-</a:t>
              </a:r>
              <a:endParaRPr sz="1400" b="0" i="0" u="none" strike="noStrike" cap="none" dirty="0">
                <a:solidFill>
                  <a:srgbClr val="2E75B5"/>
                </a:solidFill>
                <a:latin typeface="Arial"/>
                <a:ea typeface="Arial"/>
                <a:cs typeface="Arial"/>
                <a:sym typeface="Arial"/>
              </a:endParaRPr>
            </a:p>
          </p:txBody>
        </p:sp>
        <p:grpSp>
          <p:nvGrpSpPr>
            <p:cNvPr id="1262" name="Google Shape;1262;p40"/>
            <p:cNvGrpSpPr/>
            <p:nvPr/>
          </p:nvGrpSpPr>
          <p:grpSpPr>
            <a:xfrm>
              <a:off x="5936080" y="1002844"/>
              <a:ext cx="3517188" cy="3164850"/>
              <a:chOff x="5776470" y="856680"/>
              <a:chExt cx="3517188" cy="3164850"/>
            </a:xfrm>
          </p:grpSpPr>
          <p:grpSp>
            <p:nvGrpSpPr>
              <p:cNvPr id="1263" name="Google Shape;1263;p40"/>
              <p:cNvGrpSpPr/>
              <p:nvPr/>
            </p:nvGrpSpPr>
            <p:grpSpPr>
              <a:xfrm>
                <a:off x="5776470" y="1479690"/>
                <a:ext cx="3517188" cy="2157908"/>
                <a:chOff x="1381050" y="1112830"/>
                <a:chExt cx="3517188" cy="2157908"/>
              </a:xfrm>
            </p:grpSpPr>
            <p:sp>
              <p:nvSpPr>
                <p:cNvPr id="1264" name="Google Shape;1264;p40"/>
                <p:cNvSpPr txBox="1"/>
                <p:nvPr/>
              </p:nvSpPr>
              <p:spPr>
                <a:xfrm>
                  <a:off x="1624585" y="2403035"/>
                  <a:ext cx="1043842"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C55A11"/>
                      </a:solidFill>
                      <a:latin typeface="Arial"/>
                      <a:ea typeface="Arial"/>
                      <a:cs typeface="Arial"/>
                      <a:sym typeface="Arial"/>
                    </a:rPr>
                    <a:t>P型半導体</a:t>
                  </a:r>
                  <a:endParaRPr sz="1400" b="0" i="0" u="none" strike="noStrike" cap="none">
                    <a:solidFill>
                      <a:srgbClr val="000000"/>
                    </a:solidFill>
                    <a:latin typeface="Arial"/>
                    <a:ea typeface="Arial"/>
                    <a:cs typeface="Arial"/>
                    <a:sym typeface="Arial"/>
                  </a:endParaRPr>
                </a:p>
              </p:txBody>
            </p:sp>
            <p:sp>
              <p:nvSpPr>
                <p:cNvPr id="1265" name="Google Shape;1265;p40"/>
                <p:cNvSpPr txBox="1"/>
                <p:nvPr/>
              </p:nvSpPr>
              <p:spPr>
                <a:xfrm>
                  <a:off x="3833210" y="2420780"/>
                  <a:ext cx="9334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dirty="0">
                      <a:solidFill>
                        <a:srgbClr val="2E75B5"/>
                      </a:solidFill>
                      <a:latin typeface="Arial"/>
                      <a:ea typeface="Arial"/>
                      <a:cs typeface="Arial"/>
                      <a:sym typeface="Arial"/>
                    </a:rPr>
                    <a:t>N型半導体</a:t>
                  </a:r>
                  <a:endParaRPr sz="1400" b="0" i="0" u="none" strike="noStrike" cap="none" dirty="0">
                    <a:solidFill>
                      <a:srgbClr val="000000"/>
                    </a:solidFill>
                    <a:latin typeface="Arial"/>
                    <a:ea typeface="Arial"/>
                    <a:cs typeface="Arial"/>
                    <a:sym typeface="Arial"/>
                  </a:endParaRPr>
                </a:p>
              </p:txBody>
            </p:sp>
            <p:sp>
              <p:nvSpPr>
                <p:cNvPr id="1266" name="Google Shape;1266;p40"/>
                <p:cNvSpPr/>
                <p:nvPr/>
              </p:nvSpPr>
              <p:spPr>
                <a:xfrm>
                  <a:off x="2908616" y="1112830"/>
                  <a:ext cx="463781" cy="1325850"/>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7" name="Google Shape;1267;p40"/>
                <p:cNvSpPr/>
                <p:nvPr/>
              </p:nvSpPr>
              <p:spPr>
                <a:xfrm>
                  <a:off x="2390540" y="1334005"/>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68" name="Google Shape;1268;p40"/>
                <p:cNvSpPr/>
                <p:nvPr/>
              </p:nvSpPr>
              <p:spPr>
                <a:xfrm>
                  <a:off x="1990872" y="1194125"/>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69" name="Google Shape;1269;p40"/>
                <p:cNvSpPr/>
                <p:nvPr/>
              </p:nvSpPr>
              <p:spPr>
                <a:xfrm>
                  <a:off x="2454044" y="1662798"/>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70" name="Google Shape;1270;p40"/>
                <p:cNvSpPr/>
                <p:nvPr/>
              </p:nvSpPr>
              <p:spPr>
                <a:xfrm>
                  <a:off x="2454268" y="2095279"/>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71" name="Google Shape;1271;p40"/>
                <p:cNvSpPr/>
                <p:nvPr/>
              </p:nvSpPr>
              <p:spPr>
                <a:xfrm>
                  <a:off x="2637070" y="1895171"/>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72" name="Google Shape;1272;p40"/>
                <p:cNvSpPr/>
                <p:nvPr/>
              </p:nvSpPr>
              <p:spPr>
                <a:xfrm>
                  <a:off x="2111037" y="1951279"/>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73" name="Google Shape;1273;p40"/>
                <p:cNvSpPr/>
                <p:nvPr/>
              </p:nvSpPr>
              <p:spPr>
                <a:xfrm>
                  <a:off x="2088242" y="1493640"/>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74" name="Google Shape;1274;p40"/>
                <p:cNvSpPr/>
                <p:nvPr/>
              </p:nvSpPr>
              <p:spPr>
                <a:xfrm>
                  <a:off x="3050136" y="1201520"/>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75" name="Google Shape;1275;p40"/>
                <p:cNvSpPr/>
                <p:nvPr/>
              </p:nvSpPr>
              <p:spPr>
                <a:xfrm>
                  <a:off x="3177778" y="1273520"/>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76" name="Google Shape;1276;p40"/>
                <p:cNvSpPr/>
                <p:nvPr/>
              </p:nvSpPr>
              <p:spPr>
                <a:xfrm>
                  <a:off x="3541192" y="1274043"/>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77" name="Google Shape;1277;p40"/>
                <p:cNvSpPr/>
                <p:nvPr/>
              </p:nvSpPr>
              <p:spPr>
                <a:xfrm>
                  <a:off x="3881976" y="1804009"/>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78" name="Google Shape;1278;p40"/>
                <p:cNvSpPr/>
                <p:nvPr/>
              </p:nvSpPr>
              <p:spPr>
                <a:xfrm>
                  <a:off x="3578706" y="1849848"/>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79" name="Google Shape;1279;p40"/>
                <p:cNvSpPr/>
                <p:nvPr/>
              </p:nvSpPr>
              <p:spPr>
                <a:xfrm>
                  <a:off x="4059166" y="2129955"/>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80" name="Google Shape;1280;p40"/>
                <p:cNvSpPr/>
                <p:nvPr/>
              </p:nvSpPr>
              <p:spPr>
                <a:xfrm>
                  <a:off x="3800641" y="1458611"/>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81" name="Google Shape;1281;p40"/>
                <p:cNvSpPr/>
                <p:nvPr/>
              </p:nvSpPr>
              <p:spPr>
                <a:xfrm>
                  <a:off x="4122957" y="1255296"/>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82" name="Google Shape;1282;p40"/>
                <p:cNvSpPr/>
                <p:nvPr/>
              </p:nvSpPr>
              <p:spPr>
                <a:xfrm>
                  <a:off x="3570249" y="2161280"/>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83" name="Google Shape;1283;p40"/>
                <p:cNvSpPr/>
                <p:nvPr/>
              </p:nvSpPr>
              <p:spPr>
                <a:xfrm>
                  <a:off x="3008906" y="2028194"/>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84" name="Google Shape;1284;p40"/>
                <p:cNvSpPr/>
                <p:nvPr/>
              </p:nvSpPr>
              <p:spPr>
                <a:xfrm>
                  <a:off x="3121508" y="2129955"/>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85" name="Google Shape;1285;p40"/>
                <p:cNvSpPr/>
                <p:nvPr/>
              </p:nvSpPr>
              <p:spPr>
                <a:xfrm>
                  <a:off x="2935900" y="1568891"/>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86" name="Google Shape;1286;p40"/>
                <p:cNvSpPr/>
                <p:nvPr/>
              </p:nvSpPr>
              <p:spPr>
                <a:xfrm>
                  <a:off x="3067838" y="1496891"/>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287" name="Google Shape;1287;p40"/>
                <p:cNvCxnSpPr>
                  <a:stCxn id="1288" idx="3"/>
                </p:cNvCxnSpPr>
                <p:nvPr/>
              </p:nvCxnSpPr>
              <p:spPr>
                <a:xfrm>
                  <a:off x="4526440" y="1775755"/>
                  <a:ext cx="371700" cy="0"/>
                </a:xfrm>
                <a:prstGeom prst="straightConnector1">
                  <a:avLst/>
                </a:prstGeom>
                <a:noFill/>
                <a:ln w="57150" cap="flat" cmpd="sng">
                  <a:solidFill>
                    <a:srgbClr val="002060"/>
                  </a:solidFill>
                  <a:prstDash val="solid"/>
                  <a:miter lim="800000"/>
                  <a:headEnd type="none" w="sm" len="sm"/>
                  <a:tailEnd type="none" w="sm" len="sm"/>
                </a:ln>
              </p:spPr>
            </p:cxnSp>
            <p:cxnSp>
              <p:nvCxnSpPr>
                <p:cNvPr id="1289" name="Google Shape;1289;p40"/>
                <p:cNvCxnSpPr>
                  <a:endCxn id="1288" idx="1"/>
                </p:cNvCxnSpPr>
                <p:nvPr/>
              </p:nvCxnSpPr>
              <p:spPr>
                <a:xfrm>
                  <a:off x="1381050" y="1775755"/>
                  <a:ext cx="390600" cy="0"/>
                </a:xfrm>
                <a:prstGeom prst="straightConnector1">
                  <a:avLst/>
                </a:prstGeom>
                <a:noFill/>
                <a:ln w="57150" cap="flat" cmpd="sng">
                  <a:solidFill>
                    <a:srgbClr val="002060"/>
                  </a:solidFill>
                  <a:prstDash val="solid"/>
                  <a:miter lim="800000"/>
                  <a:headEnd type="none" w="sm" len="sm"/>
                  <a:tailEnd type="none" w="sm" len="sm"/>
                </a:ln>
              </p:spPr>
            </p:cxnSp>
            <p:cxnSp>
              <p:nvCxnSpPr>
                <p:cNvPr id="1290" name="Google Shape;1290;p40"/>
                <p:cNvCxnSpPr/>
                <p:nvPr/>
              </p:nvCxnSpPr>
              <p:spPr>
                <a:xfrm>
                  <a:off x="1409700" y="1752453"/>
                  <a:ext cx="0" cy="1340643"/>
                </a:xfrm>
                <a:prstGeom prst="straightConnector1">
                  <a:avLst/>
                </a:prstGeom>
                <a:noFill/>
                <a:ln w="57150" cap="flat" cmpd="sng">
                  <a:solidFill>
                    <a:srgbClr val="002060"/>
                  </a:solidFill>
                  <a:prstDash val="solid"/>
                  <a:miter lim="800000"/>
                  <a:headEnd type="none" w="sm" len="sm"/>
                  <a:tailEnd type="none" w="sm" len="sm"/>
                </a:ln>
              </p:spPr>
            </p:cxnSp>
            <p:cxnSp>
              <p:nvCxnSpPr>
                <p:cNvPr id="1291" name="Google Shape;1291;p40"/>
                <p:cNvCxnSpPr/>
                <p:nvPr/>
              </p:nvCxnSpPr>
              <p:spPr>
                <a:xfrm>
                  <a:off x="4871357" y="1752453"/>
                  <a:ext cx="0" cy="1309092"/>
                </a:xfrm>
                <a:prstGeom prst="straightConnector1">
                  <a:avLst/>
                </a:prstGeom>
                <a:noFill/>
                <a:ln w="57150" cap="flat" cmpd="sng">
                  <a:solidFill>
                    <a:srgbClr val="002060"/>
                  </a:solidFill>
                  <a:prstDash val="solid"/>
                  <a:miter lim="800000"/>
                  <a:headEnd type="none" w="sm" len="sm"/>
                  <a:tailEnd type="none" w="sm" len="sm"/>
                </a:ln>
              </p:spPr>
            </p:cxnSp>
            <p:cxnSp>
              <p:nvCxnSpPr>
                <p:cNvPr id="1292" name="Google Shape;1292;p40"/>
                <p:cNvCxnSpPr/>
                <p:nvPr/>
              </p:nvCxnSpPr>
              <p:spPr>
                <a:xfrm rot="10800000">
                  <a:off x="1381132" y="3061545"/>
                  <a:ext cx="1669005" cy="0"/>
                </a:xfrm>
                <a:prstGeom prst="straightConnector1">
                  <a:avLst/>
                </a:prstGeom>
                <a:noFill/>
                <a:ln w="57150" cap="flat" cmpd="sng">
                  <a:solidFill>
                    <a:srgbClr val="002060"/>
                  </a:solidFill>
                  <a:prstDash val="solid"/>
                  <a:miter lim="800000"/>
                  <a:headEnd type="none" w="sm" len="sm"/>
                  <a:tailEnd type="none" w="sm" len="sm"/>
                </a:ln>
              </p:spPr>
            </p:cxnSp>
            <p:cxnSp>
              <p:nvCxnSpPr>
                <p:cNvPr id="1293" name="Google Shape;1293;p40"/>
                <p:cNvCxnSpPr/>
                <p:nvPr/>
              </p:nvCxnSpPr>
              <p:spPr>
                <a:xfrm rot="10800000">
                  <a:off x="3177779" y="3061545"/>
                  <a:ext cx="1720459" cy="0"/>
                </a:xfrm>
                <a:prstGeom prst="straightConnector1">
                  <a:avLst/>
                </a:prstGeom>
                <a:noFill/>
                <a:ln w="57150" cap="flat" cmpd="sng">
                  <a:solidFill>
                    <a:srgbClr val="002060"/>
                  </a:solidFill>
                  <a:prstDash val="solid"/>
                  <a:miter lim="800000"/>
                  <a:headEnd type="none" w="sm" len="sm"/>
                  <a:tailEnd type="none" w="sm" len="sm"/>
                </a:ln>
              </p:spPr>
            </p:cxnSp>
            <p:cxnSp>
              <p:nvCxnSpPr>
                <p:cNvPr id="1294" name="Google Shape;1294;p40"/>
                <p:cNvCxnSpPr/>
                <p:nvPr/>
              </p:nvCxnSpPr>
              <p:spPr>
                <a:xfrm>
                  <a:off x="3050136" y="2838659"/>
                  <a:ext cx="0" cy="432079"/>
                </a:xfrm>
                <a:prstGeom prst="straightConnector1">
                  <a:avLst/>
                </a:prstGeom>
                <a:noFill/>
                <a:ln w="57150" cap="flat" cmpd="sng">
                  <a:solidFill>
                    <a:srgbClr val="002060"/>
                  </a:solidFill>
                  <a:prstDash val="solid"/>
                  <a:miter lim="800000"/>
                  <a:headEnd type="none" w="sm" len="sm"/>
                  <a:tailEnd type="none" w="sm" len="sm"/>
                </a:ln>
              </p:spPr>
            </p:cxnSp>
            <p:cxnSp>
              <p:nvCxnSpPr>
                <p:cNvPr id="1295" name="Google Shape;1295;p40"/>
                <p:cNvCxnSpPr/>
                <p:nvPr/>
              </p:nvCxnSpPr>
              <p:spPr>
                <a:xfrm>
                  <a:off x="3177778" y="2969288"/>
                  <a:ext cx="0" cy="195943"/>
                </a:xfrm>
                <a:prstGeom prst="straightConnector1">
                  <a:avLst/>
                </a:prstGeom>
                <a:noFill/>
                <a:ln w="57150" cap="flat" cmpd="sng">
                  <a:solidFill>
                    <a:srgbClr val="002060"/>
                  </a:solidFill>
                  <a:prstDash val="solid"/>
                  <a:miter lim="800000"/>
                  <a:headEnd type="none" w="sm" len="sm"/>
                  <a:tailEnd type="none" w="sm" len="sm"/>
                </a:ln>
              </p:spPr>
            </p:cxnSp>
            <p:sp>
              <p:nvSpPr>
                <p:cNvPr id="1288" name="Google Shape;1288;p40"/>
                <p:cNvSpPr/>
                <p:nvPr/>
              </p:nvSpPr>
              <p:spPr>
                <a:xfrm>
                  <a:off x="1771650" y="1112830"/>
                  <a:ext cx="2754790" cy="1325850"/>
                </a:xfrm>
                <a:prstGeom prst="roundRect">
                  <a:avLst>
                    <a:gd name="adj" fmla="val 16667"/>
                  </a:avLst>
                </a:prstGeom>
                <a:no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6" name="Google Shape;1296;p40"/>
                <p:cNvSpPr/>
                <p:nvPr/>
              </p:nvSpPr>
              <p:spPr>
                <a:xfrm>
                  <a:off x="4109357" y="1622805"/>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sp>
            <p:nvSpPr>
              <p:cNvPr id="1297" name="Google Shape;1297;p40"/>
              <p:cNvSpPr/>
              <p:nvPr/>
            </p:nvSpPr>
            <p:spPr>
              <a:xfrm>
                <a:off x="7048726" y="3713794"/>
                <a:ext cx="135709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LED素子</a:t>
                </a:r>
                <a:endParaRPr sz="1400" b="1" i="0" u="none" strike="noStrike" cap="none">
                  <a:solidFill>
                    <a:srgbClr val="3F3F3F"/>
                  </a:solidFill>
                  <a:latin typeface="Arial"/>
                  <a:ea typeface="Arial"/>
                  <a:cs typeface="Arial"/>
                  <a:sym typeface="Arial"/>
                </a:endParaRPr>
              </a:p>
            </p:txBody>
          </p:sp>
          <p:sp>
            <p:nvSpPr>
              <p:cNvPr id="1298" name="Google Shape;1298;p40"/>
              <p:cNvSpPr/>
              <p:nvPr/>
            </p:nvSpPr>
            <p:spPr>
              <a:xfrm>
                <a:off x="7232643" y="2790003"/>
                <a:ext cx="60785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ja-JP" sz="1050" b="1" i="0" u="none" strike="noStrike" cap="none">
                    <a:solidFill>
                      <a:srgbClr val="3A3838"/>
                    </a:solidFill>
                    <a:latin typeface="Arial"/>
                    <a:ea typeface="Arial"/>
                    <a:cs typeface="Arial"/>
                    <a:sym typeface="Arial"/>
                  </a:rPr>
                  <a:t>接合面</a:t>
                </a:r>
                <a:endParaRPr sz="1050" b="1" i="0" u="none" strike="noStrike" cap="none">
                  <a:solidFill>
                    <a:srgbClr val="3A3838"/>
                  </a:solidFill>
                  <a:latin typeface="Arial"/>
                  <a:ea typeface="Arial"/>
                  <a:cs typeface="Arial"/>
                  <a:sym typeface="Arial"/>
                </a:endParaRPr>
              </a:p>
            </p:txBody>
          </p:sp>
          <p:pic>
            <p:nvPicPr>
              <p:cNvPr id="1299" name="Google Shape;1299;p40" descr="ぶつかる｜シルエット イラストの無料ダウンロードサイト「シルエットAC」"/>
              <p:cNvPicPr preferRelativeResize="0"/>
              <p:nvPr/>
            </p:nvPicPr>
            <p:blipFill rotWithShape="1">
              <a:blip r:embed="rId3" cstate="screen">
                <a:clrChange>
                  <a:clrFrom>
                    <a:srgbClr val="FE6565"/>
                  </a:clrFrom>
                  <a:clrTo>
                    <a:srgbClr val="FE6565">
                      <a:alpha val="0"/>
                    </a:srgbClr>
                  </a:clrTo>
                </a:clrChange>
                <a:alphaModFix/>
                <a:extLst>
                  <a:ext uri="{28A0092B-C50C-407E-A947-70E740481C1C}">
                    <a14:useLocalDpi xmlns:a14="http://schemas.microsoft.com/office/drawing/2010/main"/>
                  </a:ext>
                </a:extLst>
              </a:blip>
              <a:srcRect/>
              <a:stretch/>
            </p:blipFill>
            <p:spPr>
              <a:xfrm flipH="1">
                <a:off x="7589555" y="1495960"/>
                <a:ext cx="169542" cy="127251"/>
              </a:xfrm>
              <a:prstGeom prst="rect">
                <a:avLst/>
              </a:prstGeom>
              <a:noFill/>
              <a:ln>
                <a:noFill/>
              </a:ln>
            </p:spPr>
          </p:pic>
          <p:pic>
            <p:nvPicPr>
              <p:cNvPr id="1300" name="Google Shape;1300;p40" descr="ぶつかる｜シルエット イラストの無料ダウンロードサイト「シルエットAC」"/>
              <p:cNvPicPr preferRelativeResize="0"/>
              <p:nvPr/>
            </p:nvPicPr>
            <p:blipFill rotWithShape="1">
              <a:blip r:embed="rId4" cstate="screen">
                <a:clrChange>
                  <a:clrFrom>
                    <a:srgbClr val="FE6565"/>
                  </a:clrFrom>
                  <a:clrTo>
                    <a:srgbClr val="FE6565">
                      <a:alpha val="0"/>
                    </a:srgbClr>
                  </a:clrTo>
                </a:clrChange>
                <a:alphaModFix/>
                <a:extLst>
                  <a:ext uri="{28A0092B-C50C-407E-A947-70E740481C1C}">
                    <a14:useLocalDpi xmlns:a14="http://schemas.microsoft.com/office/drawing/2010/main"/>
                  </a:ext>
                </a:extLst>
              </a:blip>
              <a:srcRect/>
              <a:stretch/>
            </p:blipFill>
            <p:spPr>
              <a:xfrm rot="16200000" flipH="1">
                <a:off x="7318991" y="1810328"/>
                <a:ext cx="149109" cy="111915"/>
              </a:xfrm>
              <a:prstGeom prst="rect">
                <a:avLst/>
              </a:prstGeom>
              <a:noFill/>
              <a:ln>
                <a:noFill/>
              </a:ln>
            </p:spPr>
          </p:pic>
          <p:pic>
            <p:nvPicPr>
              <p:cNvPr id="1301" name="Google Shape;1301;p40" descr="ぶつかる｜シルエット イラストの無料ダウンロードサイト「シルエットAC」"/>
              <p:cNvPicPr preferRelativeResize="0"/>
              <p:nvPr/>
            </p:nvPicPr>
            <p:blipFill rotWithShape="1">
              <a:blip r:embed="rId5" cstate="screen">
                <a:clrChange>
                  <a:clrFrom>
                    <a:srgbClr val="FD6565"/>
                  </a:clrFrom>
                  <a:clrTo>
                    <a:srgbClr val="FD6565">
                      <a:alpha val="0"/>
                    </a:srgbClr>
                  </a:clrTo>
                </a:clrChange>
                <a:alphaModFix/>
                <a:extLst>
                  <a:ext uri="{28A0092B-C50C-407E-A947-70E740481C1C}">
                    <a14:useLocalDpi xmlns:a14="http://schemas.microsoft.com/office/drawing/2010/main"/>
                  </a:ext>
                </a:extLst>
              </a:blip>
              <a:srcRect/>
              <a:stretch/>
            </p:blipFill>
            <p:spPr>
              <a:xfrm rot="152678" flipH="1">
                <a:off x="7510983" y="2356093"/>
                <a:ext cx="182984" cy="137340"/>
              </a:xfrm>
              <a:prstGeom prst="rect">
                <a:avLst/>
              </a:prstGeom>
              <a:noFill/>
              <a:ln>
                <a:noFill/>
              </a:ln>
            </p:spPr>
          </p:pic>
          <p:cxnSp>
            <p:nvCxnSpPr>
              <p:cNvPr id="1302" name="Google Shape;1302;p40"/>
              <p:cNvCxnSpPr/>
              <p:nvPr/>
            </p:nvCxnSpPr>
            <p:spPr>
              <a:xfrm>
                <a:off x="8095280" y="2545002"/>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03" name="Google Shape;1303;p40"/>
              <p:cNvCxnSpPr/>
              <p:nvPr/>
            </p:nvCxnSpPr>
            <p:spPr>
              <a:xfrm>
                <a:off x="8095280" y="2568815"/>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04" name="Google Shape;1304;p40"/>
              <p:cNvCxnSpPr/>
              <p:nvPr/>
            </p:nvCxnSpPr>
            <p:spPr>
              <a:xfrm>
                <a:off x="8095280" y="2616796"/>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05" name="Google Shape;1305;p40"/>
              <p:cNvCxnSpPr/>
              <p:nvPr/>
            </p:nvCxnSpPr>
            <p:spPr>
              <a:xfrm>
                <a:off x="8095280" y="2652871"/>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06" name="Google Shape;1306;p40"/>
              <p:cNvCxnSpPr/>
              <p:nvPr/>
            </p:nvCxnSpPr>
            <p:spPr>
              <a:xfrm>
                <a:off x="8582102" y="2517068"/>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07" name="Google Shape;1307;p40"/>
              <p:cNvCxnSpPr/>
              <p:nvPr/>
            </p:nvCxnSpPr>
            <p:spPr>
              <a:xfrm>
                <a:off x="8582102" y="2540881"/>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08" name="Google Shape;1308;p40"/>
              <p:cNvCxnSpPr/>
              <p:nvPr/>
            </p:nvCxnSpPr>
            <p:spPr>
              <a:xfrm>
                <a:off x="8582102" y="2588862"/>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09" name="Google Shape;1309;p40"/>
              <p:cNvCxnSpPr/>
              <p:nvPr/>
            </p:nvCxnSpPr>
            <p:spPr>
              <a:xfrm>
                <a:off x="8582102" y="2624937"/>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10" name="Google Shape;1310;p40"/>
              <p:cNvCxnSpPr/>
              <p:nvPr/>
            </p:nvCxnSpPr>
            <p:spPr>
              <a:xfrm>
                <a:off x="8630917" y="2002951"/>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11" name="Google Shape;1311;p40"/>
              <p:cNvCxnSpPr/>
              <p:nvPr/>
            </p:nvCxnSpPr>
            <p:spPr>
              <a:xfrm>
                <a:off x="8630917" y="2026764"/>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12" name="Google Shape;1312;p40"/>
              <p:cNvCxnSpPr/>
              <p:nvPr/>
            </p:nvCxnSpPr>
            <p:spPr>
              <a:xfrm>
                <a:off x="8630917" y="207474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13" name="Google Shape;1313;p40"/>
              <p:cNvCxnSpPr/>
              <p:nvPr/>
            </p:nvCxnSpPr>
            <p:spPr>
              <a:xfrm>
                <a:off x="8630917" y="2110820"/>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14" name="Google Shape;1314;p40"/>
              <p:cNvCxnSpPr/>
              <p:nvPr/>
            </p:nvCxnSpPr>
            <p:spPr>
              <a:xfrm>
                <a:off x="8630917" y="1629530"/>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15" name="Google Shape;1315;p40"/>
              <p:cNvCxnSpPr/>
              <p:nvPr/>
            </p:nvCxnSpPr>
            <p:spPr>
              <a:xfrm>
                <a:off x="8630917" y="1653343"/>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16" name="Google Shape;1316;p40"/>
              <p:cNvCxnSpPr/>
              <p:nvPr/>
            </p:nvCxnSpPr>
            <p:spPr>
              <a:xfrm>
                <a:off x="8630917" y="1701324"/>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17" name="Google Shape;1317;p40"/>
              <p:cNvCxnSpPr/>
              <p:nvPr/>
            </p:nvCxnSpPr>
            <p:spPr>
              <a:xfrm>
                <a:off x="8630917" y="1737399"/>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18" name="Google Shape;1318;p40"/>
              <p:cNvCxnSpPr/>
              <p:nvPr/>
            </p:nvCxnSpPr>
            <p:spPr>
              <a:xfrm>
                <a:off x="8061942" y="1654671"/>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19" name="Google Shape;1319;p40"/>
              <p:cNvCxnSpPr/>
              <p:nvPr/>
            </p:nvCxnSpPr>
            <p:spPr>
              <a:xfrm>
                <a:off x="8061942" y="1678484"/>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20" name="Google Shape;1320;p40"/>
              <p:cNvCxnSpPr/>
              <p:nvPr/>
            </p:nvCxnSpPr>
            <p:spPr>
              <a:xfrm>
                <a:off x="8061942" y="172646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21" name="Google Shape;1321;p40"/>
              <p:cNvCxnSpPr/>
              <p:nvPr/>
            </p:nvCxnSpPr>
            <p:spPr>
              <a:xfrm>
                <a:off x="8061942" y="1762540"/>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22" name="Google Shape;1322;p40"/>
              <p:cNvCxnSpPr/>
              <p:nvPr/>
            </p:nvCxnSpPr>
            <p:spPr>
              <a:xfrm>
                <a:off x="8321236" y="1836687"/>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23" name="Google Shape;1323;p40"/>
              <p:cNvCxnSpPr/>
              <p:nvPr/>
            </p:nvCxnSpPr>
            <p:spPr>
              <a:xfrm>
                <a:off x="8321236" y="1860500"/>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24" name="Google Shape;1324;p40"/>
              <p:cNvCxnSpPr/>
              <p:nvPr/>
            </p:nvCxnSpPr>
            <p:spPr>
              <a:xfrm>
                <a:off x="8321236" y="1908481"/>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25" name="Google Shape;1325;p40"/>
              <p:cNvCxnSpPr/>
              <p:nvPr/>
            </p:nvCxnSpPr>
            <p:spPr>
              <a:xfrm>
                <a:off x="8321236" y="1944556"/>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26" name="Google Shape;1326;p40"/>
              <p:cNvCxnSpPr/>
              <p:nvPr/>
            </p:nvCxnSpPr>
            <p:spPr>
              <a:xfrm>
                <a:off x="8104194" y="2240363"/>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27" name="Google Shape;1327;p40"/>
              <p:cNvCxnSpPr/>
              <p:nvPr/>
            </p:nvCxnSpPr>
            <p:spPr>
              <a:xfrm>
                <a:off x="8104194" y="2264176"/>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28" name="Google Shape;1328;p40"/>
              <p:cNvCxnSpPr/>
              <p:nvPr/>
            </p:nvCxnSpPr>
            <p:spPr>
              <a:xfrm>
                <a:off x="8104194" y="2312157"/>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29" name="Google Shape;1329;p40"/>
              <p:cNvCxnSpPr/>
              <p:nvPr/>
            </p:nvCxnSpPr>
            <p:spPr>
              <a:xfrm>
                <a:off x="8104194" y="2348232"/>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30" name="Google Shape;1330;p40"/>
              <p:cNvCxnSpPr/>
              <p:nvPr/>
            </p:nvCxnSpPr>
            <p:spPr>
              <a:xfrm>
                <a:off x="8401511" y="219289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31" name="Google Shape;1331;p40"/>
              <p:cNvCxnSpPr/>
              <p:nvPr/>
            </p:nvCxnSpPr>
            <p:spPr>
              <a:xfrm>
                <a:off x="8401511" y="221670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32" name="Google Shape;1332;p40"/>
              <p:cNvCxnSpPr/>
              <p:nvPr/>
            </p:nvCxnSpPr>
            <p:spPr>
              <a:xfrm>
                <a:off x="8401511" y="226468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33" name="Google Shape;1333;p40"/>
              <p:cNvCxnSpPr/>
              <p:nvPr/>
            </p:nvCxnSpPr>
            <p:spPr>
              <a:xfrm>
                <a:off x="8401511" y="2300764"/>
                <a:ext cx="66675" cy="0"/>
              </a:xfrm>
              <a:prstGeom prst="straightConnector1">
                <a:avLst/>
              </a:prstGeom>
              <a:noFill/>
              <a:ln w="9525" cap="flat" cmpd="sng">
                <a:solidFill>
                  <a:srgbClr val="7F7F7F"/>
                </a:solidFill>
                <a:prstDash val="solid"/>
                <a:miter lim="800000"/>
                <a:headEnd type="none" w="sm" len="sm"/>
                <a:tailEnd type="none" w="sm" len="sm"/>
              </a:ln>
            </p:spPr>
          </p:cxnSp>
          <p:grpSp>
            <p:nvGrpSpPr>
              <p:cNvPr id="1334" name="Google Shape;1334;p40"/>
              <p:cNvGrpSpPr/>
              <p:nvPr/>
            </p:nvGrpSpPr>
            <p:grpSpPr>
              <a:xfrm rot="10800000">
                <a:off x="6719285" y="2483301"/>
                <a:ext cx="133350" cy="107869"/>
                <a:chOff x="4586288" y="3133725"/>
                <a:chExt cx="133350" cy="107869"/>
              </a:xfrm>
            </p:grpSpPr>
            <p:cxnSp>
              <p:nvCxnSpPr>
                <p:cNvPr id="1335" name="Google Shape;1335;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36" name="Google Shape;1336;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37" name="Google Shape;1337;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38" name="Google Shape;1338;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grpSp>
            <p:nvGrpSpPr>
              <p:cNvPr id="1339" name="Google Shape;1339;p40"/>
              <p:cNvGrpSpPr/>
              <p:nvPr/>
            </p:nvGrpSpPr>
            <p:grpSpPr>
              <a:xfrm rot="10800000">
                <a:off x="6374748" y="2336204"/>
                <a:ext cx="133350" cy="107869"/>
                <a:chOff x="4586288" y="3133725"/>
                <a:chExt cx="133350" cy="107869"/>
              </a:xfrm>
            </p:grpSpPr>
            <p:cxnSp>
              <p:nvCxnSpPr>
                <p:cNvPr id="1340" name="Google Shape;1340;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41" name="Google Shape;1341;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42" name="Google Shape;1342;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43" name="Google Shape;1343;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grpSp>
            <p:nvGrpSpPr>
              <p:cNvPr id="1344" name="Google Shape;1344;p40"/>
              <p:cNvGrpSpPr/>
              <p:nvPr/>
            </p:nvGrpSpPr>
            <p:grpSpPr>
              <a:xfrm rot="10800000">
                <a:off x="6916484" y="2288708"/>
                <a:ext cx="133350" cy="107869"/>
                <a:chOff x="4586288" y="3133725"/>
                <a:chExt cx="133350" cy="107869"/>
              </a:xfrm>
            </p:grpSpPr>
            <p:cxnSp>
              <p:nvCxnSpPr>
                <p:cNvPr id="1345" name="Google Shape;1345;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46" name="Google Shape;1346;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47" name="Google Shape;1347;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48" name="Google Shape;1348;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grpSp>
            <p:nvGrpSpPr>
              <p:cNvPr id="1349" name="Google Shape;1349;p40"/>
              <p:cNvGrpSpPr/>
              <p:nvPr/>
            </p:nvGrpSpPr>
            <p:grpSpPr>
              <a:xfrm rot="10800000">
                <a:off x="6719285" y="2057793"/>
                <a:ext cx="133350" cy="107869"/>
                <a:chOff x="4586288" y="3133725"/>
                <a:chExt cx="133350" cy="107869"/>
              </a:xfrm>
            </p:grpSpPr>
            <p:cxnSp>
              <p:nvCxnSpPr>
                <p:cNvPr id="1350" name="Google Shape;1350;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51" name="Google Shape;1351;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52" name="Google Shape;1352;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53" name="Google Shape;1353;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grpSp>
            <p:nvGrpSpPr>
              <p:cNvPr id="1354" name="Google Shape;1354;p40"/>
              <p:cNvGrpSpPr/>
              <p:nvPr/>
            </p:nvGrpSpPr>
            <p:grpSpPr>
              <a:xfrm rot="10800000">
                <a:off x="6350312" y="1883617"/>
                <a:ext cx="133350" cy="107869"/>
                <a:chOff x="4586288" y="3133725"/>
                <a:chExt cx="133350" cy="107869"/>
              </a:xfrm>
            </p:grpSpPr>
            <p:cxnSp>
              <p:nvCxnSpPr>
                <p:cNvPr id="1355" name="Google Shape;1355;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56" name="Google Shape;1356;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57" name="Google Shape;1357;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58" name="Google Shape;1358;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grpSp>
            <p:nvGrpSpPr>
              <p:cNvPr id="1359" name="Google Shape;1359;p40"/>
              <p:cNvGrpSpPr/>
              <p:nvPr/>
            </p:nvGrpSpPr>
            <p:grpSpPr>
              <a:xfrm rot="10800000">
                <a:off x="6659350" y="1732845"/>
                <a:ext cx="133350" cy="107869"/>
                <a:chOff x="4586288" y="3133725"/>
                <a:chExt cx="133350" cy="107869"/>
              </a:xfrm>
            </p:grpSpPr>
            <p:cxnSp>
              <p:nvCxnSpPr>
                <p:cNvPr id="1360" name="Google Shape;1360;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61" name="Google Shape;1361;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62" name="Google Shape;1362;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63" name="Google Shape;1363;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grpSp>
            <p:nvGrpSpPr>
              <p:cNvPr id="1364" name="Google Shape;1364;p40"/>
              <p:cNvGrpSpPr/>
              <p:nvPr/>
            </p:nvGrpSpPr>
            <p:grpSpPr>
              <a:xfrm rot="10800000">
                <a:off x="6263347" y="1583071"/>
                <a:ext cx="133350" cy="107869"/>
                <a:chOff x="4586288" y="3133725"/>
                <a:chExt cx="133350" cy="107869"/>
              </a:xfrm>
            </p:grpSpPr>
            <p:cxnSp>
              <p:nvCxnSpPr>
                <p:cNvPr id="1365" name="Google Shape;1365;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66" name="Google Shape;1366;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67" name="Google Shape;1367;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68" name="Google Shape;1368;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pic>
            <p:nvPicPr>
              <p:cNvPr id="1369" name="Google Shape;1369;p40" descr="電球と歯車"/>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302812" y="1000662"/>
                <a:ext cx="458346" cy="458346"/>
              </a:xfrm>
              <a:prstGeom prst="rect">
                <a:avLst/>
              </a:prstGeom>
              <a:noFill/>
              <a:ln>
                <a:noFill/>
              </a:ln>
            </p:spPr>
          </p:pic>
          <p:pic>
            <p:nvPicPr>
              <p:cNvPr id="1370" name="Google Shape;1370;p40" descr="電球と歯車"/>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311029" y="1019722"/>
                <a:ext cx="441911" cy="441911"/>
              </a:xfrm>
              <a:prstGeom prst="rect">
                <a:avLst/>
              </a:prstGeom>
              <a:noFill/>
              <a:ln>
                <a:noFill/>
              </a:ln>
            </p:spPr>
          </p:pic>
          <p:sp>
            <p:nvSpPr>
              <p:cNvPr id="1371" name="Google Shape;1371;p40"/>
              <p:cNvSpPr/>
              <p:nvPr/>
            </p:nvSpPr>
            <p:spPr>
              <a:xfrm rot="1051376">
                <a:off x="7485782" y="856680"/>
                <a:ext cx="7232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FFC000"/>
                    </a:solidFill>
                    <a:latin typeface="Arial"/>
                    <a:ea typeface="Arial"/>
                    <a:cs typeface="Arial"/>
                    <a:sym typeface="Arial"/>
                  </a:rPr>
                  <a:t>ピカッ</a:t>
                </a:r>
                <a:endParaRPr sz="1400" b="1" i="0" u="none" strike="noStrike" cap="none">
                  <a:solidFill>
                    <a:srgbClr val="FFC000"/>
                  </a:solidFill>
                  <a:latin typeface="Arial"/>
                  <a:ea typeface="Arial"/>
                  <a:cs typeface="Arial"/>
                  <a:sym typeface="Arial"/>
                </a:endParaRPr>
              </a:p>
            </p:txBody>
          </p:sp>
        </p:grpSp>
        <p:sp>
          <p:nvSpPr>
            <p:cNvPr id="1372" name="Google Shape;1372;p40"/>
            <p:cNvSpPr/>
            <p:nvPr/>
          </p:nvSpPr>
          <p:spPr>
            <a:xfrm>
              <a:off x="1131094" y="4459587"/>
              <a:ext cx="7416427" cy="1958688"/>
            </a:xfrm>
            <a:prstGeom prst="roundRect">
              <a:avLst>
                <a:gd name="adj" fmla="val 16667"/>
              </a:avLst>
            </a:prstGeom>
            <a:gradFill>
              <a:gsLst>
                <a:gs pos="0">
                  <a:schemeClr val="lt1"/>
                </a:gs>
                <a:gs pos="93000">
                  <a:schemeClr val="lt1"/>
                </a:gs>
                <a:gs pos="100000">
                  <a:srgbClr val="DAE8FE"/>
                </a:gs>
              </a:gsLst>
              <a:lin ang="54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73" name="Google Shape;1373;p40"/>
            <p:cNvGrpSpPr/>
            <p:nvPr/>
          </p:nvGrpSpPr>
          <p:grpSpPr>
            <a:xfrm>
              <a:off x="1719430" y="4581347"/>
              <a:ext cx="6184144" cy="1784028"/>
              <a:chOff x="1874460" y="4729519"/>
              <a:chExt cx="6184144" cy="1784028"/>
            </a:xfrm>
          </p:grpSpPr>
          <p:sp>
            <p:nvSpPr>
              <p:cNvPr id="1374" name="Google Shape;1374;p40"/>
              <p:cNvSpPr txBox="1"/>
              <p:nvPr/>
            </p:nvSpPr>
            <p:spPr>
              <a:xfrm>
                <a:off x="5398239" y="6144215"/>
                <a:ext cx="266036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323F4F"/>
                    </a:solidFill>
                    <a:latin typeface="Arial"/>
                    <a:ea typeface="Arial"/>
                    <a:cs typeface="Arial"/>
                    <a:sym typeface="Arial"/>
                  </a:rPr>
                  <a:t>LED</a:t>
                </a:r>
                <a:endParaRPr sz="1800" b="1" i="0" u="none" strike="noStrike" cap="none">
                  <a:solidFill>
                    <a:srgbClr val="323F4F"/>
                  </a:solidFill>
                  <a:latin typeface="Arial"/>
                  <a:ea typeface="Arial"/>
                  <a:cs typeface="Arial"/>
                  <a:sym typeface="Arial"/>
                </a:endParaRPr>
              </a:p>
            </p:txBody>
          </p:sp>
          <p:grpSp>
            <p:nvGrpSpPr>
              <p:cNvPr id="1375" name="Google Shape;1375;p40"/>
              <p:cNvGrpSpPr/>
              <p:nvPr/>
            </p:nvGrpSpPr>
            <p:grpSpPr>
              <a:xfrm>
                <a:off x="1874460" y="4729519"/>
                <a:ext cx="5369742" cy="1771425"/>
                <a:chOff x="1874460" y="4729519"/>
                <a:chExt cx="5369742" cy="1771425"/>
              </a:xfrm>
            </p:grpSpPr>
            <p:pic>
              <p:nvPicPr>
                <p:cNvPr id="1376" name="Google Shape;1376;p40" descr="フリーイラスト, フリーイラスト, CC0 イラスト, ベクター, EPS, 照明器具, 蛍光灯, 電球, 白熱電球"/>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358823" y="4729519"/>
                  <a:ext cx="1735681" cy="1410085"/>
                </a:xfrm>
                <a:prstGeom prst="rect">
                  <a:avLst/>
                </a:prstGeom>
                <a:noFill/>
                <a:ln>
                  <a:noFill/>
                </a:ln>
              </p:spPr>
            </p:pic>
            <p:grpSp>
              <p:nvGrpSpPr>
                <p:cNvPr id="1377" name="Google Shape;1377;p40"/>
                <p:cNvGrpSpPr/>
                <p:nvPr/>
              </p:nvGrpSpPr>
              <p:grpSpPr>
                <a:xfrm>
                  <a:off x="6267069" y="4950433"/>
                  <a:ext cx="977133" cy="1183486"/>
                  <a:chOff x="5886450" y="4689878"/>
                  <a:chExt cx="1543084" cy="1885661"/>
                </a:xfrm>
              </p:grpSpPr>
              <p:pic>
                <p:nvPicPr>
                  <p:cNvPr id="1378" name="Google Shape;1378;p40" descr="無料イラスト, ベクター, SVG, ダイオード, 発光ダイオード（LE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886450" y="4689879"/>
                    <a:ext cx="382745" cy="1885660"/>
                  </a:xfrm>
                  <a:prstGeom prst="rect">
                    <a:avLst/>
                  </a:prstGeom>
                  <a:noFill/>
                  <a:ln>
                    <a:noFill/>
                  </a:ln>
                </p:spPr>
              </p:pic>
              <p:pic>
                <p:nvPicPr>
                  <p:cNvPr id="1379" name="Google Shape;1379;p40" descr="無料イラスト, ベクター, SVG, ダイオード, 発光ダイオード（LE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275246" y="4689879"/>
                    <a:ext cx="382745" cy="1885660"/>
                  </a:xfrm>
                  <a:prstGeom prst="rect">
                    <a:avLst/>
                  </a:prstGeom>
                  <a:noFill/>
                  <a:ln>
                    <a:noFill/>
                  </a:ln>
                </p:spPr>
              </p:pic>
              <p:pic>
                <p:nvPicPr>
                  <p:cNvPr id="1380" name="Google Shape;1380;p40" descr="無料イラスト, ベクター, SVG, ダイオード, 発光ダイオード（LE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669549" y="4689879"/>
                    <a:ext cx="382745" cy="1885660"/>
                  </a:xfrm>
                  <a:prstGeom prst="rect">
                    <a:avLst/>
                  </a:prstGeom>
                  <a:noFill/>
                  <a:ln>
                    <a:noFill/>
                  </a:ln>
                </p:spPr>
              </p:pic>
              <p:pic>
                <p:nvPicPr>
                  <p:cNvPr id="1381" name="Google Shape;1381;p40" descr="無料イラスト, ベクター, SVG, ダイオード, 発光ダイオード（LE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046789" y="4689878"/>
                    <a:ext cx="382745" cy="1885660"/>
                  </a:xfrm>
                  <a:prstGeom prst="rect">
                    <a:avLst/>
                  </a:prstGeom>
                  <a:noFill/>
                  <a:ln>
                    <a:noFill/>
                  </a:ln>
                </p:spPr>
              </p:pic>
            </p:grpSp>
            <p:sp>
              <p:nvSpPr>
                <p:cNvPr id="1382" name="Google Shape;1382;p40"/>
                <p:cNvSpPr txBox="1"/>
                <p:nvPr/>
              </p:nvSpPr>
              <p:spPr>
                <a:xfrm>
                  <a:off x="4615158" y="5283869"/>
                  <a:ext cx="859133"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ja-JP" sz="5400" b="0" i="0" u="none" strike="noStrike" cap="none">
                      <a:solidFill>
                        <a:srgbClr val="1F4E79"/>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83" name="Google Shape;1383;p40"/>
                <p:cNvSpPr txBox="1"/>
                <p:nvPr/>
              </p:nvSpPr>
              <p:spPr>
                <a:xfrm>
                  <a:off x="3733464" y="4963380"/>
                  <a:ext cx="2660365" cy="3441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1F4E79"/>
                      </a:solidFill>
                      <a:latin typeface="Arial"/>
                      <a:ea typeface="Arial"/>
                      <a:cs typeface="Arial"/>
                      <a:sym typeface="Arial"/>
                    </a:rPr>
                    <a:t>効率</a:t>
                  </a:r>
                  <a:endParaRPr sz="1400" b="0" i="0" u="none" strike="noStrike" cap="none">
                    <a:solidFill>
                      <a:srgbClr val="000000"/>
                    </a:solidFill>
                    <a:latin typeface="Arial"/>
                    <a:ea typeface="Arial"/>
                    <a:cs typeface="Arial"/>
                    <a:sym typeface="Arial"/>
                  </a:endParaRPr>
                </a:p>
              </p:txBody>
            </p:sp>
            <p:sp>
              <p:nvSpPr>
                <p:cNvPr id="1384" name="Google Shape;1384;p40"/>
                <p:cNvSpPr txBox="1"/>
                <p:nvPr/>
              </p:nvSpPr>
              <p:spPr>
                <a:xfrm>
                  <a:off x="1874460" y="6193167"/>
                  <a:ext cx="266036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323F4F"/>
                      </a:solidFill>
                      <a:latin typeface="Arial"/>
                      <a:ea typeface="Arial"/>
                      <a:cs typeface="Arial"/>
                      <a:sym typeface="Arial"/>
                    </a:rPr>
                    <a:t>白熱電球　蛍光灯</a:t>
                  </a:r>
                  <a:endParaRPr sz="1400" b="0" i="0" u="none" strike="noStrike" cap="none">
                    <a:solidFill>
                      <a:srgbClr val="000000"/>
                    </a:solidFill>
                    <a:latin typeface="Arial"/>
                    <a:ea typeface="Arial"/>
                    <a:cs typeface="Arial"/>
                    <a:sym typeface="Arial"/>
                  </a:endParaRPr>
                </a:p>
              </p:txBody>
            </p:sp>
          </p:gr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2" name="Google Shape;1392;p41"/>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ブザー</a:t>
            </a:r>
            <a:endParaRPr sz="2889" b="1" i="0" u="none" strike="noStrike" cap="none">
              <a:solidFill>
                <a:schemeClr val="lt1"/>
              </a:solidFill>
              <a:latin typeface="Arial"/>
              <a:ea typeface="Arial"/>
              <a:cs typeface="Arial"/>
              <a:sym typeface="Arial"/>
            </a:endParaRPr>
          </a:p>
        </p:txBody>
      </p:sp>
      <p:sp>
        <p:nvSpPr>
          <p:cNvPr id="1393" name="Google Shape;1393;p41"/>
          <p:cNvSpPr/>
          <p:nvPr/>
        </p:nvSpPr>
        <p:spPr>
          <a:xfrm>
            <a:off x="7047047" y="90387"/>
            <a:ext cx="12618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D8D8D8"/>
                </a:solidFill>
                <a:latin typeface="Arial"/>
                <a:ea typeface="Arial"/>
                <a:cs typeface="Arial"/>
                <a:sym typeface="Arial"/>
              </a:rPr>
              <a:t>発音の仕組み</a:t>
            </a:r>
            <a:endParaRPr sz="1400" b="0" i="0" u="none" strike="noStrike" cap="none">
              <a:solidFill>
                <a:srgbClr val="000000"/>
              </a:solidFill>
              <a:latin typeface="Arial"/>
              <a:ea typeface="Arial"/>
              <a:cs typeface="Arial"/>
              <a:sym typeface="Arial"/>
            </a:endParaRPr>
          </a:p>
        </p:txBody>
      </p:sp>
      <p:sp>
        <p:nvSpPr>
          <p:cNvPr id="1397" name="Google Shape;1397;p41"/>
          <p:cNvSpPr/>
          <p:nvPr/>
        </p:nvSpPr>
        <p:spPr>
          <a:xfrm rot="2791882" flipH="1">
            <a:off x="2507331" y="5310759"/>
            <a:ext cx="1184073" cy="1275007"/>
          </a:xfrm>
          <a:prstGeom prst="arc">
            <a:avLst>
              <a:gd name="adj1" fmla="val 15996553"/>
              <a:gd name="adj2" fmla="val 18706856"/>
            </a:avLst>
          </a:prstGeom>
          <a:noFill/>
          <a:ln w="19050" cap="flat" cmpd="sng">
            <a:solidFill>
              <a:srgbClr val="FF0000"/>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8" name="Google Shape;1398;p41"/>
          <p:cNvSpPr/>
          <p:nvPr/>
        </p:nvSpPr>
        <p:spPr>
          <a:xfrm>
            <a:off x="5165327" y="4474367"/>
            <a:ext cx="4015576" cy="2793535"/>
          </a:xfrm>
          <a:prstGeom prst="arc">
            <a:avLst>
              <a:gd name="adj1" fmla="val 12744555"/>
              <a:gd name="adj2" fmla="val 19663612"/>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0" name="Google Shape;1400;p41"/>
          <p:cNvSpPr txBox="1"/>
          <p:nvPr/>
        </p:nvSpPr>
        <p:spPr>
          <a:xfrm>
            <a:off x="303479" y="647846"/>
            <a:ext cx="469872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ある電圧をかけると</a:t>
            </a:r>
            <a:r>
              <a:rPr lang="ja-JP" sz="1600" b="1" i="0" u="none" strike="noStrike" cap="none">
                <a:solidFill>
                  <a:schemeClr val="dk1"/>
                </a:solidFill>
                <a:latin typeface="Arial"/>
                <a:ea typeface="Arial"/>
                <a:cs typeface="Arial"/>
                <a:sym typeface="Arial"/>
              </a:rPr>
              <a:t>圧電セラミックス</a:t>
            </a:r>
            <a:r>
              <a:rPr lang="ja-JP" sz="1600" b="0" i="0" u="none" strike="noStrike" cap="none">
                <a:solidFill>
                  <a:schemeClr val="dk1"/>
                </a:solidFill>
                <a:latin typeface="Arial"/>
                <a:ea typeface="Arial"/>
                <a:cs typeface="Arial"/>
                <a:sym typeface="Arial"/>
              </a:rPr>
              <a:t>は伸びるが</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金属板</a:t>
            </a:r>
            <a:r>
              <a:rPr lang="ja-JP" sz="1600" b="0" i="0" u="none" strike="noStrike" cap="none">
                <a:solidFill>
                  <a:schemeClr val="dk1"/>
                </a:solidFill>
                <a:latin typeface="Arial"/>
                <a:ea typeface="Arial"/>
                <a:cs typeface="Arial"/>
                <a:sym typeface="Arial"/>
              </a:rPr>
              <a:t>は伸縮しないため、圧電振動板は山なりに</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曲がる。</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逆の電圧をかけると圧電セラミックスは縮むため</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圧電振動板は縮む。</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これを交互に繰り返すと音波が発生します。</a:t>
            </a:r>
            <a:endParaRPr sz="1400" b="0" i="0" u="none" strike="noStrike" cap="none">
              <a:solidFill>
                <a:srgbClr val="000000"/>
              </a:solidFill>
              <a:latin typeface="Arial"/>
              <a:ea typeface="Arial"/>
              <a:cs typeface="Arial"/>
              <a:sym typeface="Arial"/>
            </a:endParaRPr>
          </a:p>
        </p:txBody>
      </p:sp>
      <p:grpSp>
        <p:nvGrpSpPr>
          <p:cNvPr id="1401" name="Google Shape;1401;p41"/>
          <p:cNvGrpSpPr/>
          <p:nvPr/>
        </p:nvGrpSpPr>
        <p:grpSpPr>
          <a:xfrm>
            <a:off x="5997747" y="682017"/>
            <a:ext cx="3183154" cy="1315913"/>
            <a:chOff x="914599" y="1009052"/>
            <a:chExt cx="3699527" cy="1410864"/>
          </a:xfrm>
        </p:grpSpPr>
        <p:cxnSp>
          <p:nvCxnSpPr>
            <p:cNvPr id="1402" name="Google Shape;1402;p41"/>
            <p:cNvCxnSpPr/>
            <p:nvPr/>
          </p:nvCxnSpPr>
          <p:spPr>
            <a:xfrm rot="10800000">
              <a:off x="2389984" y="1009052"/>
              <a:ext cx="0" cy="1378735"/>
            </a:xfrm>
            <a:prstGeom prst="straightConnector1">
              <a:avLst/>
            </a:prstGeom>
            <a:noFill/>
            <a:ln w="28575" cap="flat" cmpd="sng">
              <a:solidFill>
                <a:srgbClr val="757070"/>
              </a:solidFill>
              <a:prstDash val="solid"/>
              <a:miter lim="800000"/>
              <a:headEnd type="none" w="sm" len="sm"/>
              <a:tailEnd type="none" w="sm" len="sm"/>
            </a:ln>
          </p:spPr>
        </p:cxnSp>
        <p:grpSp>
          <p:nvGrpSpPr>
            <p:cNvPr id="1403" name="Google Shape;1403;p41"/>
            <p:cNvGrpSpPr/>
            <p:nvPr/>
          </p:nvGrpSpPr>
          <p:grpSpPr>
            <a:xfrm>
              <a:off x="1590403" y="1615634"/>
              <a:ext cx="2529621" cy="120284"/>
              <a:chOff x="1304925" y="2789377"/>
              <a:chExt cx="2943225" cy="139951"/>
            </a:xfrm>
          </p:grpSpPr>
          <p:cxnSp>
            <p:nvCxnSpPr>
              <p:cNvPr id="1404" name="Google Shape;1404;p41"/>
              <p:cNvCxnSpPr/>
              <p:nvPr/>
            </p:nvCxnSpPr>
            <p:spPr>
              <a:xfrm>
                <a:off x="1304925" y="2929328"/>
                <a:ext cx="2943225" cy="0"/>
              </a:xfrm>
              <a:prstGeom prst="straightConnector1">
                <a:avLst/>
              </a:prstGeom>
              <a:noFill/>
              <a:ln w="165100" cap="flat" cmpd="sng">
                <a:solidFill>
                  <a:srgbClr val="FFC000"/>
                </a:solidFill>
                <a:prstDash val="solid"/>
                <a:miter lim="800000"/>
                <a:headEnd type="none" w="sm" len="sm"/>
                <a:tailEnd type="none" w="sm" len="sm"/>
              </a:ln>
            </p:spPr>
          </p:cxnSp>
          <p:cxnSp>
            <p:nvCxnSpPr>
              <p:cNvPr id="1405" name="Google Shape;1405;p41"/>
              <p:cNvCxnSpPr/>
              <p:nvPr/>
            </p:nvCxnSpPr>
            <p:spPr>
              <a:xfrm>
                <a:off x="1670893" y="2789377"/>
                <a:ext cx="2211288" cy="0"/>
              </a:xfrm>
              <a:prstGeom prst="straightConnector1">
                <a:avLst/>
              </a:prstGeom>
              <a:noFill/>
              <a:ln w="165100" cap="flat" cmpd="sng">
                <a:solidFill>
                  <a:srgbClr val="AEABAB"/>
                </a:solidFill>
                <a:prstDash val="solid"/>
                <a:miter lim="800000"/>
                <a:headEnd type="none" w="sm" len="sm"/>
                <a:tailEnd type="none" w="sm" len="sm"/>
              </a:ln>
            </p:spPr>
          </p:cxnSp>
        </p:grpSp>
        <p:cxnSp>
          <p:nvCxnSpPr>
            <p:cNvPr id="1406" name="Google Shape;1406;p41"/>
            <p:cNvCxnSpPr/>
            <p:nvPr/>
          </p:nvCxnSpPr>
          <p:spPr>
            <a:xfrm rot="10800000">
              <a:off x="1148325" y="1020583"/>
              <a:ext cx="1241659" cy="0"/>
            </a:xfrm>
            <a:prstGeom prst="straightConnector1">
              <a:avLst/>
            </a:prstGeom>
            <a:noFill/>
            <a:ln w="28575" cap="flat" cmpd="sng">
              <a:solidFill>
                <a:srgbClr val="757070"/>
              </a:solidFill>
              <a:prstDash val="solid"/>
              <a:miter lim="800000"/>
              <a:headEnd type="none" w="sm" len="sm"/>
              <a:tailEnd type="none" w="sm" len="sm"/>
            </a:ln>
          </p:spPr>
        </p:cxnSp>
        <p:cxnSp>
          <p:nvCxnSpPr>
            <p:cNvPr id="1407" name="Google Shape;1407;p41"/>
            <p:cNvCxnSpPr/>
            <p:nvPr/>
          </p:nvCxnSpPr>
          <p:spPr>
            <a:xfrm rot="10800000">
              <a:off x="1145696" y="2375019"/>
              <a:ext cx="1244288" cy="0"/>
            </a:xfrm>
            <a:prstGeom prst="straightConnector1">
              <a:avLst/>
            </a:prstGeom>
            <a:noFill/>
            <a:ln w="28575" cap="flat" cmpd="sng">
              <a:solidFill>
                <a:srgbClr val="757070"/>
              </a:solidFill>
              <a:prstDash val="solid"/>
              <a:miter lim="800000"/>
              <a:headEnd type="none" w="sm" len="sm"/>
              <a:tailEnd type="none" w="sm" len="sm"/>
            </a:ln>
          </p:spPr>
        </p:cxnSp>
        <p:cxnSp>
          <p:nvCxnSpPr>
            <p:cNvPr id="1408" name="Google Shape;1408;p41"/>
            <p:cNvCxnSpPr/>
            <p:nvPr/>
          </p:nvCxnSpPr>
          <p:spPr>
            <a:xfrm>
              <a:off x="1158968" y="1017310"/>
              <a:ext cx="0" cy="598324"/>
            </a:xfrm>
            <a:prstGeom prst="straightConnector1">
              <a:avLst/>
            </a:prstGeom>
            <a:noFill/>
            <a:ln w="28575" cap="flat" cmpd="sng">
              <a:solidFill>
                <a:srgbClr val="757070"/>
              </a:solidFill>
              <a:prstDash val="solid"/>
              <a:miter lim="800000"/>
              <a:headEnd type="none" w="sm" len="sm"/>
              <a:tailEnd type="none" w="sm" len="sm"/>
            </a:ln>
          </p:spPr>
        </p:cxnSp>
        <p:cxnSp>
          <p:nvCxnSpPr>
            <p:cNvPr id="1409" name="Google Shape;1409;p41"/>
            <p:cNvCxnSpPr/>
            <p:nvPr/>
          </p:nvCxnSpPr>
          <p:spPr>
            <a:xfrm>
              <a:off x="1158967" y="1774186"/>
              <a:ext cx="2" cy="598787"/>
            </a:xfrm>
            <a:prstGeom prst="straightConnector1">
              <a:avLst/>
            </a:prstGeom>
            <a:noFill/>
            <a:ln w="28575" cap="flat" cmpd="sng">
              <a:solidFill>
                <a:srgbClr val="757070"/>
              </a:solidFill>
              <a:prstDash val="solid"/>
              <a:miter lim="800000"/>
              <a:headEnd type="none" w="sm" len="sm"/>
              <a:tailEnd type="none" w="sm" len="sm"/>
            </a:ln>
          </p:spPr>
        </p:cxnSp>
        <p:cxnSp>
          <p:nvCxnSpPr>
            <p:cNvPr id="1410" name="Google Shape;1410;p41"/>
            <p:cNvCxnSpPr/>
            <p:nvPr/>
          </p:nvCxnSpPr>
          <p:spPr>
            <a:xfrm rot="10800000">
              <a:off x="914599" y="1774187"/>
              <a:ext cx="492831" cy="0"/>
            </a:xfrm>
            <a:prstGeom prst="straightConnector1">
              <a:avLst/>
            </a:prstGeom>
            <a:noFill/>
            <a:ln w="28575" cap="flat" cmpd="sng">
              <a:solidFill>
                <a:srgbClr val="757070"/>
              </a:solidFill>
              <a:prstDash val="solid"/>
              <a:miter lim="800000"/>
              <a:headEnd type="none" w="sm" len="sm"/>
              <a:tailEnd type="none" w="sm" len="sm"/>
            </a:ln>
          </p:spPr>
        </p:cxnSp>
        <p:cxnSp>
          <p:nvCxnSpPr>
            <p:cNvPr id="1411" name="Google Shape;1411;p41"/>
            <p:cNvCxnSpPr/>
            <p:nvPr/>
          </p:nvCxnSpPr>
          <p:spPr>
            <a:xfrm rot="10800000">
              <a:off x="1034564" y="1615634"/>
              <a:ext cx="252900" cy="0"/>
            </a:xfrm>
            <a:prstGeom prst="straightConnector1">
              <a:avLst/>
            </a:prstGeom>
            <a:noFill/>
            <a:ln w="28575" cap="flat" cmpd="sng">
              <a:solidFill>
                <a:srgbClr val="757070"/>
              </a:solidFill>
              <a:prstDash val="solid"/>
              <a:miter lim="800000"/>
              <a:headEnd type="none" w="sm" len="sm"/>
              <a:tailEnd type="none" w="sm" len="sm"/>
            </a:ln>
          </p:spPr>
        </p:cxnSp>
        <p:cxnSp>
          <p:nvCxnSpPr>
            <p:cNvPr id="1412" name="Google Shape;1412;p41"/>
            <p:cNvCxnSpPr/>
            <p:nvPr/>
          </p:nvCxnSpPr>
          <p:spPr>
            <a:xfrm rot="10800000">
              <a:off x="3029145" y="1797350"/>
              <a:ext cx="308164" cy="330306"/>
            </a:xfrm>
            <a:prstGeom prst="straightConnector1">
              <a:avLst/>
            </a:prstGeom>
            <a:noFill/>
            <a:ln w="28575" cap="flat" cmpd="sng">
              <a:solidFill>
                <a:schemeClr val="dk1"/>
              </a:solidFill>
              <a:prstDash val="solid"/>
              <a:miter lim="800000"/>
              <a:headEnd type="none" w="sm" len="sm"/>
              <a:tailEnd type="triangle" w="med" len="med"/>
            </a:ln>
          </p:spPr>
        </p:cxnSp>
        <p:cxnSp>
          <p:nvCxnSpPr>
            <p:cNvPr id="1413" name="Google Shape;1413;p41"/>
            <p:cNvCxnSpPr/>
            <p:nvPr/>
          </p:nvCxnSpPr>
          <p:spPr>
            <a:xfrm flipH="1">
              <a:off x="3029145" y="1273517"/>
              <a:ext cx="345290" cy="275451"/>
            </a:xfrm>
            <a:prstGeom prst="straightConnector1">
              <a:avLst/>
            </a:prstGeom>
            <a:noFill/>
            <a:ln w="28575" cap="flat" cmpd="sng">
              <a:solidFill>
                <a:schemeClr val="dk1"/>
              </a:solidFill>
              <a:prstDash val="solid"/>
              <a:miter lim="800000"/>
              <a:headEnd type="none" w="sm" len="sm"/>
              <a:tailEnd type="triangle" w="med" len="med"/>
            </a:ln>
          </p:spPr>
        </p:cxnSp>
        <p:sp>
          <p:nvSpPr>
            <p:cNvPr id="1414" name="Google Shape;1414;p41"/>
            <p:cNvSpPr/>
            <p:nvPr/>
          </p:nvSpPr>
          <p:spPr>
            <a:xfrm>
              <a:off x="2795920" y="1032553"/>
              <a:ext cx="1818206" cy="280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3F3F3F"/>
                  </a:solidFill>
                  <a:latin typeface="Arial"/>
                  <a:ea typeface="Arial"/>
                  <a:cs typeface="Arial"/>
                  <a:sym typeface="Arial"/>
                </a:rPr>
                <a:t>圧電セラミックス</a:t>
              </a:r>
              <a:endParaRPr sz="1400" b="0" i="0" u="none" strike="noStrike" cap="none">
                <a:solidFill>
                  <a:srgbClr val="000000"/>
                </a:solidFill>
                <a:latin typeface="Arial"/>
                <a:ea typeface="Arial"/>
                <a:cs typeface="Arial"/>
                <a:sym typeface="Arial"/>
              </a:endParaRPr>
            </a:p>
          </p:txBody>
        </p:sp>
        <p:sp>
          <p:nvSpPr>
            <p:cNvPr id="1415" name="Google Shape;1415;p41"/>
            <p:cNvSpPr/>
            <p:nvPr/>
          </p:nvSpPr>
          <p:spPr>
            <a:xfrm>
              <a:off x="3072003" y="2139472"/>
              <a:ext cx="1048007" cy="280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3F3F3F"/>
                  </a:solidFill>
                  <a:latin typeface="Arial"/>
                  <a:ea typeface="Arial"/>
                  <a:cs typeface="Arial"/>
                  <a:sym typeface="Arial"/>
                </a:rPr>
                <a:t>金属板</a:t>
              </a:r>
              <a:endParaRPr sz="1400" b="0" i="0" u="none" strike="noStrike" cap="none">
                <a:solidFill>
                  <a:srgbClr val="000000"/>
                </a:solidFill>
                <a:latin typeface="Arial"/>
                <a:ea typeface="Arial"/>
                <a:cs typeface="Arial"/>
                <a:sym typeface="Arial"/>
              </a:endParaRPr>
            </a:p>
          </p:txBody>
        </p:sp>
      </p:grpSp>
      <p:sp>
        <p:nvSpPr>
          <p:cNvPr id="1416" name="Google Shape;1416;p41"/>
          <p:cNvSpPr/>
          <p:nvPr/>
        </p:nvSpPr>
        <p:spPr>
          <a:xfrm>
            <a:off x="597817" y="2539959"/>
            <a:ext cx="3626877" cy="1867352"/>
          </a:xfrm>
          <a:prstGeom prst="roundRect">
            <a:avLst>
              <a:gd name="adj" fmla="val 16667"/>
            </a:avLst>
          </a:prstGeom>
          <a:solidFill>
            <a:schemeClr val="lt1"/>
          </a:solidFill>
          <a:ln w="28575"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7" name="Google Shape;1417;p41"/>
          <p:cNvSpPr/>
          <p:nvPr/>
        </p:nvSpPr>
        <p:spPr>
          <a:xfrm>
            <a:off x="597817" y="4722636"/>
            <a:ext cx="3626877" cy="1764478"/>
          </a:xfrm>
          <a:prstGeom prst="roundRect">
            <a:avLst>
              <a:gd name="adj" fmla="val 16667"/>
            </a:avLst>
          </a:prstGeom>
          <a:solidFill>
            <a:schemeClr val="lt1"/>
          </a:solidFill>
          <a:ln w="28575"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8" name="Google Shape;1418;p41"/>
          <p:cNvSpPr/>
          <p:nvPr/>
        </p:nvSpPr>
        <p:spPr>
          <a:xfrm>
            <a:off x="4964451" y="3096673"/>
            <a:ext cx="4281872" cy="3005721"/>
          </a:xfrm>
          <a:prstGeom prst="roundRect">
            <a:avLst>
              <a:gd name="adj" fmla="val 11671"/>
            </a:avLst>
          </a:prstGeom>
          <a:solidFill>
            <a:schemeClr val="lt1"/>
          </a:solidFill>
          <a:ln w="28575"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419" name="Google Shape;1419;p41"/>
          <p:cNvCxnSpPr/>
          <p:nvPr/>
        </p:nvCxnSpPr>
        <p:spPr>
          <a:xfrm rot="10800000">
            <a:off x="2283760" y="2826127"/>
            <a:ext cx="0" cy="1378735"/>
          </a:xfrm>
          <a:prstGeom prst="straightConnector1">
            <a:avLst/>
          </a:prstGeom>
          <a:noFill/>
          <a:ln w="28575" cap="flat" cmpd="sng">
            <a:solidFill>
              <a:srgbClr val="757070"/>
            </a:solidFill>
            <a:prstDash val="solid"/>
            <a:miter lim="800000"/>
            <a:headEnd type="none" w="sm" len="sm"/>
            <a:tailEnd type="none" w="sm" len="sm"/>
          </a:ln>
        </p:spPr>
      </p:cxnSp>
      <p:cxnSp>
        <p:nvCxnSpPr>
          <p:cNvPr id="1420" name="Google Shape;1420;p41"/>
          <p:cNvCxnSpPr/>
          <p:nvPr/>
        </p:nvCxnSpPr>
        <p:spPr>
          <a:xfrm rot="10800000">
            <a:off x="1045900" y="2837659"/>
            <a:ext cx="1237860" cy="0"/>
          </a:xfrm>
          <a:prstGeom prst="straightConnector1">
            <a:avLst/>
          </a:prstGeom>
          <a:noFill/>
          <a:ln w="28575" cap="flat" cmpd="sng">
            <a:solidFill>
              <a:srgbClr val="757070"/>
            </a:solidFill>
            <a:prstDash val="solid"/>
            <a:miter lim="800000"/>
            <a:headEnd type="none" w="sm" len="sm"/>
            <a:tailEnd type="none" w="sm" len="sm"/>
          </a:ln>
        </p:spPr>
      </p:cxnSp>
      <p:cxnSp>
        <p:nvCxnSpPr>
          <p:cNvPr id="1421" name="Google Shape;1421;p41"/>
          <p:cNvCxnSpPr/>
          <p:nvPr/>
        </p:nvCxnSpPr>
        <p:spPr>
          <a:xfrm rot="10800000">
            <a:off x="1043271" y="4192095"/>
            <a:ext cx="1240489" cy="0"/>
          </a:xfrm>
          <a:prstGeom prst="straightConnector1">
            <a:avLst/>
          </a:prstGeom>
          <a:noFill/>
          <a:ln w="28575" cap="flat" cmpd="sng">
            <a:solidFill>
              <a:srgbClr val="757070"/>
            </a:solidFill>
            <a:prstDash val="solid"/>
            <a:miter lim="800000"/>
            <a:headEnd type="none" w="sm" len="sm"/>
            <a:tailEnd type="none" w="sm" len="sm"/>
          </a:ln>
        </p:spPr>
      </p:cxnSp>
      <p:cxnSp>
        <p:nvCxnSpPr>
          <p:cNvPr id="1422" name="Google Shape;1422;p41"/>
          <p:cNvCxnSpPr/>
          <p:nvPr/>
        </p:nvCxnSpPr>
        <p:spPr>
          <a:xfrm>
            <a:off x="1056543" y="2834385"/>
            <a:ext cx="0" cy="598324"/>
          </a:xfrm>
          <a:prstGeom prst="straightConnector1">
            <a:avLst/>
          </a:prstGeom>
          <a:noFill/>
          <a:ln w="28575" cap="flat" cmpd="sng">
            <a:solidFill>
              <a:srgbClr val="757070"/>
            </a:solidFill>
            <a:prstDash val="solid"/>
            <a:miter lim="800000"/>
            <a:headEnd type="none" w="sm" len="sm"/>
            <a:tailEnd type="none" w="sm" len="sm"/>
          </a:ln>
        </p:spPr>
      </p:cxnSp>
      <p:cxnSp>
        <p:nvCxnSpPr>
          <p:cNvPr id="1423" name="Google Shape;1423;p41"/>
          <p:cNvCxnSpPr/>
          <p:nvPr/>
        </p:nvCxnSpPr>
        <p:spPr>
          <a:xfrm>
            <a:off x="1056542" y="3591261"/>
            <a:ext cx="2" cy="598787"/>
          </a:xfrm>
          <a:prstGeom prst="straightConnector1">
            <a:avLst/>
          </a:prstGeom>
          <a:noFill/>
          <a:ln w="28575" cap="flat" cmpd="sng">
            <a:solidFill>
              <a:srgbClr val="757070"/>
            </a:solidFill>
            <a:prstDash val="solid"/>
            <a:miter lim="800000"/>
            <a:headEnd type="none" w="sm" len="sm"/>
            <a:tailEnd type="none" w="sm" len="sm"/>
          </a:ln>
        </p:spPr>
      </p:cxnSp>
      <p:cxnSp>
        <p:nvCxnSpPr>
          <p:cNvPr id="1424" name="Google Shape;1424;p41"/>
          <p:cNvCxnSpPr/>
          <p:nvPr/>
        </p:nvCxnSpPr>
        <p:spPr>
          <a:xfrm rot="10800000">
            <a:off x="812174" y="3591262"/>
            <a:ext cx="492831" cy="0"/>
          </a:xfrm>
          <a:prstGeom prst="straightConnector1">
            <a:avLst/>
          </a:prstGeom>
          <a:noFill/>
          <a:ln w="28575" cap="flat" cmpd="sng">
            <a:solidFill>
              <a:srgbClr val="757070"/>
            </a:solidFill>
            <a:prstDash val="solid"/>
            <a:miter lim="800000"/>
            <a:headEnd type="none" w="sm" len="sm"/>
            <a:tailEnd type="none" w="sm" len="sm"/>
          </a:ln>
        </p:spPr>
      </p:cxnSp>
      <p:cxnSp>
        <p:nvCxnSpPr>
          <p:cNvPr id="1425" name="Google Shape;1425;p41"/>
          <p:cNvCxnSpPr/>
          <p:nvPr/>
        </p:nvCxnSpPr>
        <p:spPr>
          <a:xfrm rot="10800000">
            <a:off x="932139" y="3432710"/>
            <a:ext cx="252900" cy="0"/>
          </a:xfrm>
          <a:prstGeom prst="straightConnector1">
            <a:avLst/>
          </a:prstGeom>
          <a:noFill/>
          <a:ln w="28575" cap="flat" cmpd="sng">
            <a:solidFill>
              <a:srgbClr val="757070"/>
            </a:solidFill>
            <a:prstDash val="solid"/>
            <a:miter lim="800000"/>
            <a:headEnd type="none" w="sm" len="sm"/>
            <a:tailEnd type="none" w="sm" len="sm"/>
          </a:ln>
        </p:spPr>
      </p:cxnSp>
      <p:pic>
        <p:nvPicPr>
          <p:cNvPr id="1426" name="Google Shape;1426;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53913" y="3166097"/>
            <a:ext cx="2295033" cy="728331"/>
          </a:xfrm>
          <a:prstGeom prst="rect">
            <a:avLst/>
          </a:prstGeom>
          <a:noFill/>
          <a:ln>
            <a:noFill/>
          </a:ln>
        </p:spPr>
      </p:pic>
      <p:cxnSp>
        <p:nvCxnSpPr>
          <p:cNvPr id="1427" name="Google Shape;1427;p41"/>
          <p:cNvCxnSpPr/>
          <p:nvPr/>
        </p:nvCxnSpPr>
        <p:spPr>
          <a:xfrm rot="10800000">
            <a:off x="1284013" y="2835796"/>
            <a:ext cx="577939" cy="0"/>
          </a:xfrm>
          <a:prstGeom prst="straightConnector1">
            <a:avLst/>
          </a:prstGeom>
          <a:noFill/>
          <a:ln w="57150" cap="flat" cmpd="sng">
            <a:solidFill>
              <a:srgbClr val="3A3838"/>
            </a:solidFill>
            <a:prstDash val="solid"/>
            <a:miter lim="800000"/>
            <a:headEnd type="none" w="sm" len="sm"/>
            <a:tailEnd type="triangle" w="med" len="med"/>
          </a:ln>
        </p:spPr>
      </p:cxnSp>
      <p:cxnSp>
        <p:nvCxnSpPr>
          <p:cNvPr id="1428" name="Google Shape;1428;p41"/>
          <p:cNvCxnSpPr/>
          <p:nvPr/>
        </p:nvCxnSpPr>
        <p:spPr>
          <a:xfrm>
            <a:off x="1466073" y="4190048"/>
            <a:ext cx="577939" cy="0"/>
          </a:xfrm>
          <a:prstGeom prst="straightConnector1">
            <a:avLst/>
          </a:prstGeom>
          <a:noFill/>
          <a:ln w="57150" cap="flat" cmpd="sng">
            <a:solidFill>
              <a:srgbClr val="3A3838"/>
            </a:solidFill>
            <a:prstDash val="solid"/>
            <a:miter lim="800000"/>
            <a:headEnd type="none" w="sm" len="sm"/>
            <a:tailEnd type="triangle" w="med" len="med"/>
          </a:ln>
        </p:spPr>
      </p:cxnSp>
      <p:grpSp>
        <p:nvGrpSpPr>
          <p:cNvPr id="1429" name="Google Shape;1429;p41"/>
          <p:cNvGrpSpPr/>
          <p:nvPr/>
        </p:nvGrpSpPr>
        <p:grpSpPr>
          <a:xfrm>
            <a:off x="1764052" y="1978588"/>
            <a:ext cx="2144202" cy="1719658"/>
            <a:chOff x="1537282" y="1711477"/>
            <a:chExt cx="2494789" cy="2000828"/>
          </a:xfrm>
        </p:grpSpPr>
        <p:sp>
          <p:nvSpPr>
            <p:cNvPr id="1430" name="Google Shape;1430;p41"/>
            <p:cNvSpPr/>
            <p:nvPr/>
          </p:nvSpPr>
          <p:spPr>
            <a:xfrm rot="7700234">
              <a:off x="2334122" y="1970153"/>
              <a:ext cx="1377717" cy="1483475"/>
            </a:xfrm>
            <a:prstGeom prst="arc">
              <a:avLst>
                <a:gd name="adj1" fmla="val 16200000"/>
                <a:gd name="adj2" fmla="val 18416212"/>
              </a:avLst>
            </a:prstGeom>
            <a:noFill/>
            <a:ln w="19050" cap="flat" cmpd="sng">
              <a:solidFill>
                <a:srgbClr val="FF000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1" name="Google Shape;1431;p41"/>
            <p:cNvSpPr/>
            <p:nvPr/>
          </p:nvSpPr>
          <p:spPr>
            <a:xfrm rot="-10116721">
              <a:off x="1670178" y="1945272"/>
              <a:ext cx="1377717" cy="1483475"/>
            </a:xfrm>
            <a:prstGeom prst="arc">
              <a:avLst>
                <a:gd name="adj1" fmla="val 16200000"/>
                <a:gd name="adj2" fmla="val 18416212"/>
              </a:avLst>
            </a:prstGeom>
            <a:noFill/>
            <a:ln w="19050" cap="flat" cmpd="sng">
              <a:solidFill>
                <a:srgbClr val="FF0000"/>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432" name="Google Shape;1432;p41"/>
          <p:cNvSpPr txBox="1"/>
          <p:nvPr/>
        </p:nvSpPr>
        <p:spPr>
          <a:xfrm>
            <a:off x="957337" y="2404016"/>
            <a:ext cx="2218533"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1E4E79"/>
                </a:solidFill>
                <a:latin typeface="Arial"/>
                <a:ea typeface="Arial"/>
                <a:cs typeface="Arial"/>
                <a:sym typeface="Arial"/>
              </a:rPr>
              <a:t>①電圧をかけると…</a:t>
            </a:r>
            <a:endParaRPr sz="1400" b="1" i="0" u="none" strike="noStrike" cap="none">
              <a:solidFill>
                <a:srgbClr val="1E4E79"/>
              </a:solidFill>
              <a:latin typeface="Arial"/>
              <a:ea typeface="Arial"/>
              <a:cs typeface="Arial"/>
              <a:sym typeface="Arial"/>
            </a:endParaRPr>
          </a:p>
        </p:txBody>
      </p:sp>
      <p:sp>
        <p:nvSpPr>
          <p:cNvPr id="1433" name="Google Shape;1433;p41"/>
          <p:cNvSpPr txBox="1"/>
          <p:nvPr/>
        </p:nvSpPr>
        <p:spPr>
          <a:xfrm>
            <a:off x="957337" y="4575763"/>
            <a:ext cx="2138286"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1E4E79"/>
                </a:solidFill>
                <a:latin typeface="Arial"/>
                <a:ea typeface="Arial"/>
                <a:cs typeface="Arial"/>
                <a:sym typeface="Arial"/>
              </a:rPr>
              <a:t>②逆の電圧をかけると…</a:t>
            </a:r>
            <a:endParaRPr sz="1400" b="1" i="0" u="none" strike="noStrike" cap="none">
              <a:solidFill>
                <a:srgbClr val="1E4E79"/>
              </a:solidFill>
              <a:latin typeface="Arial"/>
              <a:ea typeface="Arial"/>
              <a:cs typeface="Arial"/>
              <a:sym typeface="Arial"/>
            </a:endParaRPr>
          </a:p>
        </p:txBody>
      </p:sp>
      <p:cxnSp>
        <p:nvCxnSpPr>
          <p:cNvPr id="1434" name="Google Shape;1434;p41"/>
          <p:cNvCxnSpPr/>
          <p:nvPr/>
        </p:nvCxnSpPr>
        <p:spPr>
          <a:xfrm rot="10800000">
            <a:off x="2283760" y="4950204"/>
            <a:ext cx="0" cy="1378735"/>
          </a:xfrm>
          <a:prstGeom prst="straightConnector1">
            <a:avLst/>
          </a:prstGeom>
          <a:noFill/>
          <a:ln w="28575" cap="flat" cmpd="sng">
            <a:solidFill>
              <a:srgbClr val="757070"/>
            </a:solidFill>
            <a:prstDash val="solid"/>
            <a:miter lim="800000"/>
            <a:headEnd type="none" w="sm" len="sm"/>
            <a:tailEnd type="none" w="sm" len="sm"/>
          </a:ln>
        </p:spPr>
      </p:cxnSp>
      <p:cxnSp>
        <p:nvCxnSpPr>
          <p:cNvPr id="1435" name="Google Shape;1435;p41"/>
          <p:cNvCxnSpPr/>
          <p:nvPr/>
        </p:nvCxnSpPr>
        <p:spPr>
          <a:xfrm rot="10800000">
            <a:off x="1045900" y="4961736"/>
            <a:ext cx="1237860" cy="0"/>
          </a:xfrm>
          <a:prstGeom prst="straightConnector1">
            <a:avLst/>
          </a:prstGeom>
          <a:noFill/>
          <a:ln w="28575" cap="flat" cmpd="sng">
            <a:solidFill>
              <a:srgbClr val="757070"/>
            </a:solidFill>
            <a:prstDash val="solid"/>
            <a:miter lim="800000"/>
            <a:headEnd type="none" w="sm" len="sm"/>
            <a:tailEnd type="none" w="sm" len="sm"/>
          </a:ln>
        </p:spPr>
      </p:cxnSp>
      <p:cxnSp>
        <p:nvCxnSpPr>
          <p:cNvPr id="1436" name="Google Shape;1436;p41"/>
          <p:cNvCxnSpPr/>
          <p:nvPr/>
        </p:nvCxnSpPr>
        <p:spPr>
          <a:xfrm rot="10800000">
            <a:off x="1043271" y="6314125"/>
            <a:ext cx="1240489" cy="0"/>
          </a:xfrm>
          <a:prstGeom prst="straightConnector1">
            <a:avLst/>
          </a:prstGeom>
          <a:noFill/>
          <a:ln w="28575" cap="flat" cmpd="sng">
            <a:solidFill>
              <a:srgbClr val="757070"/>
            </a:solidFill>
            <a:prstDash val="solid"/>
            <a:miter lim="800000"/>
            <a:headEnd type="none" w="sm" len="sm"/>
            <a:tailEnd type="none" w="sm" len="sm"/>
          </a:ln>
        </p:spPr>
      </p:cxnSp>
      <p:cxnSp>
        <p:nvCxnSpPr>
          <p:cNvPr id="1437" name="Google Shape;1437;p41"/>
          <p:cNvCxnSpPr/>
          <p:nvPr/>
        </p:nvCxnSpPr>
        <p:spPr>
          <a:xfrm>
            <a:off x="1056543" y="4958462"/>
            <a:ext cx="0" cy="598324"/>
          </a:xfrm>
          <a:prstGeom prst="straightConnector1">
            <a:avLst/>
          </a:prstGeom>
          <a:noFill/>
          <a:ln w="28575" cap="flat" cmpd="sng">
            <a:solidFill>
              <a:srgbClr val="757070"/>
            </a:solidFill>
            <a:prstDash val="solid"/>
            <a:miter lim="800000"/>
            <a:headEnd type="none" w="sm" len="sm"/>
            <a:tailEnd type="none" w="sm" len="sm"/>
          </a:ln>
        </p:spPr>
      </p:cxnSp>
      <p:cxnSp>
        <p:nvCxnSpPr>
          <p:cNvPr id="1438" name="Google Shape;1438;p41"/>
          <p:cNvCxnSpPr/>
          <p:nvPr/>
        </p:nvCxnSpPr>
        <p:spPr>
          <a:xfrm>
            <a:off x="1056542" y="5715338"/>
            <a:ext cx="2" cy="598787"/>
          </a:xfrm>
          <a:prstGeom prst="straightConnector1">
            <a:avLst/>
          </a:prstGeom>
          <a:noFill/>
          <a:ln w="28575" cap="flat" cmpd="sng">
            <a:solidFill>
              <a:srgbClr val="757070"/>
            </a:solidFill>
            <a:prstDash val="solid"/>
            <a:miter lim="800000"/>
            <a:headEnd type="none" w="sm" len="sm"/>
            <a:tailEnd type="none" w="sm" len="sm"/>
          </a:ln>
        </p:spPr>
      </p:cxnSp>
      <p:cxnSp>
        <p:nvCxnSpPr>
          <p:cNvPr id="1439" name="Google Shape;1439;p41"/>
          <p:cNvCxnSpPr/>
          <p:nvPr/>
        </p:nvCxnSpPr>
        <p:spPr>
          <a:xfrm rot="10800000">
            <a:off x="806444" y="5552971"/>
            <a:ext cx="492831" cy="0"/>
          </a:xfrm>
          <a:prstGeom prst="straightConnector1">
            <a:avLst/>
          </a:prstGeom>
          <a:noFill/>
          <a:ln w="28575" cap="flat" cmpd="sng">
            <a:solidFill>
              <a:srgbClr val="757070"/>
            </a:solidFill>
            <a:prstDash val="solid"/>
            <a:miter lim="800000"/>
            <a:headEnd type="none" w="sm" len="sm"/>
            <a:tailEnd type="none" w="sm" len="sm"/>
          </a:ln>
        </p:spPr>
      </p:cxnSp>
      <p:cxnSp>
        <p:nvCxnSpPr>
          <p:cNvPr id="1440" name="Google Shape;1440;p41"/>
          <p:cNvCxnSpPr/>
          <p:nvPr/>
        </p:nvCxnSpPr>
        <p:spPr>
          <a:xfrm rot="10800000">
            <a:off x="932170" y="5705476"/>
            <a:ext cx="252900" cy="0"/>
          </a:xfrm>
          <a:prstGeom prst="straightConnector1">
            <a:avLst/>
          </a:prstGeom>
          <a:noFill/>
          <a:ln w="28575" cap="flat" cmpd="sng">
            <a:solidFill>
              <a:srgbClr val="757070"/>
            </a:solidFill>
            <a:prstDash val="solid"/>
            <a:miter lim="800000"/>
            <a:headEnd type="none" w="sm" len="sm"/>
            <a:tailEnd type="none" w="sm" len="sm"/>
          </a:ln>
        </p:spPr>
      </p:cxnSp>
      <p:cxnSp>
        <p:nvCxnSpPr>
          <p:cNvPr id="1441" name="Google Shape;1441;p41"/>
          <p:cNvCxnSpPr/>
          <p:nvPr/>
        </p:nvCxnSpPr>
        <p:spPr>
          <a:xfrm>
            <a:off x="1645025" y="4961736"/>
            <a:ext cx="577939" cy="0"/>
          </a:xfrm>
          <a:prstGeom prst="straightConnector1">
            <a:avLst/>
          </a:prstGeom>
          <a:noFill/>
          <a:ln w="57150" cap="flat" cmpd="sng">
            <a:solidFill>
              <a:srgbClr val="3A3838"/>
            </a:solidFill>
            <a:prstDash val="solid"/>
            <a:miter lim="800000"/>
            <a:headEnd type="none" w="sm" len="sm"/>
            <a:tailEnd type="triangle" w="med" len="med"/>
          </a:ln>
        </p:spPr>
      </p:cxnSp>
      <p:cxnSp>
        <p:nvCxnSpPr>
          <p:cNvPr id="1442" name="Google Shape;1442;p41"/>
          <p:cNvCxnSpPr/>
          <p:nvPr/>
        </p:nvCxnSpPr>
        <p:spPr>
          <a:xfrm rot="10800000">
            <a:off x="1284012" y="6317398"/>
            <a:ext cx="577939" cy="0"/>
          </a:xfrm>
          <a:prstGeom prst="straightConnector1">
            <a:avLst/>
          </a:prstGeom>
          <a:noFill/>
          <a:ln w="57150" cap="flat" cmpd="sng">
            <a:solidFill>
              <a:srgbClr val="3A3838"/>
            </a:solidFill>
            <a:prstDash val="solid"/>
            <a:miter lim="800000"/>
            <a:headEnd type="none" w="sm" len="sm"/>
            <a:tailEnd type="triangle" w="med" len="med"/>
          </a:ln>
        </p:spPr>
      </p:cxnSp>
      <p:grpSp>
        <p:nvGrpSpPr>
          <p:cNvPr id="1443" name="Google Shape;1443;p41"/>
          <p:cNvGrpSpPr/>
          <p:nvPr/>
        </p:nvGrpSpPr>
        <p:grpSpPr>
          <a:xfrm>
            <a:off x="5463223" y="4116987"/>
            <a:ext cx="1240489" cy="1378735"/>
            <a:chOff x="5523467" y="5054513"/>
            <a:chExt cx="1240489" cy="1378735"/>
          </a:xfrm>
        </p:grpSpPr>
        <p:cxnSp>
          <p:nvCxnSpPr>
            <p:cNvPr id="1444" name="Google Shape;1444;p41"/>
            <p:cNvCxnSpPr/>
            <p:nvPr/>
          </p:nvCxnSpPr>
          <p:spPr>
            <a:xfrm rot="10800000">
              <a:off x="6763956" y="5054513"/>
              <a:ext cx="0" cy="1378735"/>
            </a:xfrm>
            <a:prstGeom prst="straightConnector1">
              <a:avLst/>
            </a:prstGeom>
            <a:noFill/>
            <a:ln w="28575" cap="flat" cmpd="sng">
              <a:solidFill>
                <a:srgbClr val="757070"/>
              </a:solidFill>
              <a:prstDash val="solid"/>
              <a:miter lim="800000"/>
              <a:headEnd type="none" w="sm" len="sm"/>
              <a:tailEnd type="none" w="sm" len="sm"/>
            </a:ln>
          </p:spPr>
        </p:cxnSp>
        <p:cxnSp>
          <p:nvCxnSpPr>
            <p:cNvPr id="1445" name="Google Shape;1445;p41"/>
            <p:cNvCxnSpPr/>
            <p:nvPr/>
          </p:nvCxnSpPr>
          <p:spPr>
            <a:xfrm rot="10800000">
              <a:off x="5526096" y="5066045"/>
              <a:ext cx="1237860" cy="0"/>
            </a:xfrm>
            <a:prstGeom prst="straightConnector1">
              <a:avLst/>
            </a:prstGeom>
            <a:noFill/>
            <a:ln w="28575" cap="flat" cmpd="sng">
              <a:solidFill>
                <a:srgbClr val="757070"/>
              </a:solidFill>
              <a:prstDash val="solid"/>
              <a:miter lim="800000"/>
              <a:headEnd type="none" w="sm" len="sm"/>
              <a:tailEnd type="none" w="sm" len="sm"/>
            </a:ln>
          </p:spPr>
        </p:cxnSp>
        <p:cxnSp>
          <p:nvCxnSpPr>
            <p:cNvPr id="1446" name="Google Shape;1446;p41"/>
            <p:cNvCxnSpPr/>
            <p:nvPr/>
          </p:nvCxnSpPr>
          <p:spPr>
            <a:xfrm rot="10800000">
              <a:off x="5523467" y="6418434"/>
              <a:ext cx="1240489" cy="0"/>
            </a:xfrm>
            <a:prstGeom prst="straightConnector1">
              <a:avLst/>
            </a:prstGeom>
            <a:noFill/>
            <a:ln w="28575" cap="flat" cmpd="sng">
              <a:solidFill>
                <a:srgbClr val="757070"/>
              </a:solidFill>
              <a:prstDash val="solid"/>
              <a:miter lim="800000"/>
              <a:headEnd type="none" w="sm" len="sm"/>
              <a:tailEnd type="none" w="sm" len="sm"/>
            </a:ln>
          </p:spPr>
        </p:cxnSp>
        <p:cxnSp>
          <p:nvCxnSpPr>
            <p:cNvPr id="1447" name="Google Shape;1447;p41"/>
            <p:cNvCxnSpPr/>
            <p:nvPr/>
          </p:nvCxnSpPr>
          <p:spPr>
            <a:xfrm>
              <a:off x="5536739" y="5062771"/>
              <a:ext cx="0" cy="598324"/>
            </a:xfrm>
            <a:prstGeom prst="straightConnector1">
              <a:avLst/>
            </a:prstGeom>
            <a:noFill/>
            <a:ln w="28575" cap="flat" cmpd="sng">
              <a:solidFill>
                <a:srgbClr val="757070"/>
              </a:solidFill>
              <a:prstDash val="solid"/>
              <a:miter lim="800000"/>
              <a:headEnd type="none" w="sm" len="sm"/>
              <a:tailEnd type="none" w="sm" len="sm"/>
            </a:ln>
          </p:spPr>
        </p:cxnSp>
        <p:cxnSp>
          <p:nvCxnSpPr>
            <p:cNvPr id="1448" name="Google Shape;1448;p41"/>
            <p:cNvCxnSpPr/>
            <p:nvPr/>
          </p:nvCxnSpPr>
          <p:spPr>
            <a:xfrm>
              <a:off x="5536738" y="5819647"/>
              <a:ext cx="2" cy="598787"/>
            </a:xfrm>
            <a:prstGeom prst="straightConnector1">
              <a:avLst/>
            </a:prstGeom>
            <a:noFill/>
            <a:ln w="28575" cap="flat" cmpd="sng">
              <a:solidFill>
                <a:srgbClr val="757070"/>
              </a:solidFill>
              <a:prstDash val="solid"/>
              <a:miter lim="800000"/>
              <a:headEnd type="none" w="sm" len="sm"/>
              <a:tailEnd type="none" w="sm" len="sm"/>
            </a:ln>
          </p:spPr>
        </p:cxnSp>
      </p:grpSp>
      <p:grpSp>
        <p:nvGrpSpPr>
          <p:cNvPr id="1449" name="Google Shape;1449;p41"/>
          <p:cNvGrpSpPr/>
          <p:nvPr/>
        </p:nvGrpSpPr>
        <p:grpSpPr>
          <a:xfrm>
            <a:off x="5980361" y="4678638"/>
            <a:ext cx="2529621" cy="120284"/>
            <a:chOff x="1304925" y="2789377"/>
            <a:chExt cx="2943225" cy="139951"/>
          </a:xfrm>
        </p:grpSpPr>
        <p:cxnSp>
          <p:nvCxnSpPr>
            <p:cNvPr id="1450" name="Google Shape;1450;p41"/>
            <p:cNvCxnSpPr/>
            <p:nvPr/>
          </p:nvCxnSpPr>
          <p:spPr>
            <a:xfrm>
              <a:off x="1304925" y="2929328"/>
              <a:ext cx="2943225" cy="0"/>
            </a:xfrm>
            <a:prstGeom prst="straightConnector1">
              <a:avLst/>
            </a:prstGeom>
            <a:noFill/>
            <a:ln w="165100" cap="flat" cmpd="sng">
              <a:solidFill>
                <a:srgbClr val="FFC000"/>
              </a:solidFill>
              <a:prstDash val="solid"/>
              <a:miter lim="800000"/>
              <a:headEnd type="none" w="sm" len="sm"/>
              <a:tailEnd type="none" w="sm" len="sm"/>
            </a:ln>
          </p:spPr>
        </p:cxnSp>
        <p:cxnSp>
          <p:nvCxnSpPr>
            <p:cNvPr id="1451" name="Google Shape;1451;p41"/>
            <p:cNvCxnSpPr/>
            <p:nvPr/>
          </p:nvCxnSpPr>
          <p:spPr>
            <a:xfrm>
              <a:off x="1670893" y="2789377"/>
              <a:ext cx="2211288" cy="0"/>
            </a:xfrm>
            <a:prstGeom prst="straightConnector1">
              <a:avLst/>
            </a:prstGeom>
            <a:noFill/>
            <a:ln w="165100" cap="flat" cmpd="sng">
              <a:solidFill>
                <a:srgbClr val="AEABAB"/>
              </a:solidFill>
              <a:prstDash val="solid"/>
              <a:miter lim="800000"/>
              <a:headEnd type="none" w="sm" len="sm"/>
              <a:tailEnd type="none" w="sm" len="sm"/>
            </a:ln>
          </p:spPr>
        </p:cxnSp>
      </p:grpSp>
      <p:cxnSp>
        <p:nvCxnSpPr>
          <p:cNvPr id="1452" name="Google Shape;1452;p41"/>
          <p:cNvCxnSpPr/>
          <p:nvPr/>
        </p:nvCxnSpPr>
        <p:spPr>
          <a:xfrm>
            <a:off x="7242544" y="4379476"/>
            <a:ext cx="0" cy="680819"/>
          </a:xfrm>
          <a:prstGeom prst="straightConnector1">
            <a:avLst/>
          </a:prstGeom>
          <a:noFill/>
          <a:ln w="38100" cap="flat" cmpd="sng">
            <a:solidFill>
              <a:srgbClr val="171616"/>
            </a:solidFill>
            <a:prstDash val="solid"/>
            <a:miter lim="800000"/>
            <a:headEnd type="triangle" w="med" len="med"/>
            <a:tailEnd type="triangle" w="med" len="med"/>
          </a:ln>
        </p:spPr>
      </p:cxnSp>
      <p:sp>
        <p:nvSpPr>
          <p:cNvPr id="1453" name="Google Shape;1453;p41"/>
          <p:cNvSpPr/>
          <p:nvPr/>
        </p:nvSpPr>
        <p:spPr>
          <a:xfrm rot="10800000">
            <a:off x="5222678" y="2252923"/>
            <a:ext cx="4015576" cy="2793535"/>
          </a:xfrm>
          <a:prstGeom prst="arc">
            <a:avLst>
              <a:gd name="adj1" fmla="val 12783883"/>
              <a:gd name="adj2" fmla="val 19663612"/>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54" name="Google Shape;1454;p4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15328" y="5295466"/>
            <a:ext cx="2295033" cy="806929"/>
          </a:xfrm>
          <a:prstGeom prst="rect">
            <a:avLst/>
          </a:prstGeom>
          <a:noFill/>
          <a:ln>
            <a:noFill/>
          </a:ln>
        </p:spPr>
      </p:pic>
      <p:sp>
        <p:nvSpPr>
          <p:cNvPr id="1455" name="Google Shape;1455;p41"/>
          <p:cNvSpPr/>
          <p:nvPr/>
        </p:nvSpPr>
        <p:spPr>
          <a:xfrm flipH="1">
            <a:off x="1779115" y="5328286"/>
            <a:ext cx="1184110" cy="1274966"/>
          </a:xfrm>
          <a:prstGeom prst="arc">
            <a:avLst>
              <a:gd name="adj1" fmla="val 16200000"/>
              <a:gd name="adj2" fmla="val 18610945"/>
            </a:avLst>
          </a:prstGeom>
          <a:noFill/>
          <a:ln w="19050" cap="flat" cmpd="sng">
            <a:solidFill>
              <a:srgbClr val="FF000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456" name="Google Shape;1456;p41"/>
          <p:cNvGrpSpPr/>
          <p:nvPr/>
        </p:nvGrpSpPr>
        <p:grpSpPr>
          <a:xfrm>
            <a:off x="6815328" y="3647680"/>
            <a:ext cx="854431" cy="675189"/>
            <a:chOff x="6792268" y="3562096"/>
            <a:chExt cx="854431" cy="675189"/>
          </a:xfrm>
        </p:grpSpPr>
        <p:sp>
          <p:nvSpPr>
            <p:cNvPr id="1457" name="Google Shape;1457;p41"/>
            <p:cNvSpPr/>
            <p:nvPr/>
          </p:nvSpPr>
          <p:spPr>
            <a:xfrm>
              <a:off x="6792268" y="4093755"/>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8" name="Google Shape;1458;p41"/>
            <p:cNvSpPr/>
            <p:nvPr/>
          </p:nvSpPr>
          <p:spPr>
            <a:xfrm>
              <a:off x="6792268" y="3926972"/>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9" name="Google Shape;1459;p41"/>
            <p:cNvSpPr/>
            <p:nvPr/>
          </p:nvSpPr>
          <p:spPr>
            <a:xfrm>
              <a:off x="6792268" y="3764549"/>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0" name="Google Shape;1460;p41"/>
            <p:cNvSpPr/>
            <p:nvPr/>
          </p:nvSpPr>
          <p:spPr>
            <a:xfrm>
              <a:off x="6792268" y="3643442"/>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1" name="Google Shape;1461;p41"/>
            <p:cNvSpPr/>
            <p:nvPr/>
          </p:nvSpPr>
          <p:spPr>
            <a:xfrm>
              <a:off x="6792268" y="3562096"/>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462" name="Google Shape;1462;p41"/>
          <p:cNvGrpSpPr/>
          <p:nvPr/>
        </p:nvGrpSpPr>
        <p:grpSpPr>
          <a:xfrm rot="10800000">
            <a:off x="6815328" y="5147717"/>
            <a:ext cx="854431" cy="675189"/>
            <a:chOff x="6792268" y="3562096"/>
            <a:chExt cx="854431" cy="675189"/>
          </a:xfrm>
        </p:grpSpPr>
        <p:sp>
          <p:nvSpPr>
            <p:cNvPr id="1463" name="Google Shape;1463;p41"/>
            <p:cNvSpPr/>
            <p:nvPr/>
          </p:nvSpPr>
          <p:spPr>
            <a:xfrm>
              <a:off x="6792268" y="4093755"/>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4" name="Google Shape;1464;p41"/>
            <p:cNvSpPr/>
            <p:nvPr/>
          </p:nvSpPr>
          <p:spPr>
            <a:xfrm>
              <a:off x="6792268" y="3926972"/>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5" name="Google Shape;1465;p41"/>
            <p:cNvSpPr/>
            <p:nvPr/>
          </p:nvSpPr>
          <p:spPr>
            <a:xfrm>
              <a:off x="6792268" y="3764549"/>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6" name="Google Shape;1466;p41"/>
            <p:cNvSpPr/>
            <p:nvPr/>
          </p:nvSpPr>
          <p:spPr>
            <a:xfrm>
              <a:off x="6792268" y="3643442"/>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7" name="Google Shape;1467;p41"/>
            <p:cNvSpPr/>
            <p:nvPr/>
          </p:nvSpPr>
          <p:spPr>
            <a:xfrm>
              <a:off x="6792268" y="3562096"/>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468" name="Google Shape;1468;p41"/>
          <p:cNvSpPr txBox="1"/>
          <p:nvPr/>
        </p:nvSpPr>
        <p:spPr>
          <a:xfrm>
            <a:off x="5326192" y="2880209"/>
            <a:ext cx="2925895"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1E4E79"/>
                </a:solidFill>
                <a:latin typeface="Arial"/>
                <a:ea typeface="Arial"/>
                <a:cs typeface="Arial"/>
                <a:sym typeface="Arial"/>
              </a:rPr>
              <a:t>③電圧の向きが交互に変わると…</a:t>
            </a:r>
            <a:endParaRPr sz="1400" b="1" i="0" u="none" strike="noStrike" cap="none">
              <a:solidFill>
                <a:srgbClr val="1E4E79"/>
              </a:solidFill>
              <a:latin typeface="Arial"/>
              <a:ea typeface="Arial"/>
              <a:cs typeface="Arial"/>
              <a:sym typeface="Arial"/>
            </a:endParaRPr>
          </a:p>
        </p:txBody>
      </p:sp>
      <p:sp>
        <p:nvSpPr>
          <p:cNvPr id="1469" name="Google Shape;1469;p41"/>
          <p:cNvSpPr/>
          <p:nvPr/>
        </p:nvSpPr>
        <p:spPr>
          <a:xfrm flipH="1">
            <a:off x="7992363" y="3584594"/>
            <a:ext cx="530754" cy="593208"/>
          </a:xfrm>
          <a:prstGeom prst="lightningBolt">
            <a:avLst/>
          </a:prstGeom>
          <a:solidFill>
            <a:srgbClr val="FFFF00"/>
          </a:solidFill>
          <a:ln w="12700"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0" name="Google Shape;1470;p41"/>
          <p:cNvSpPr/>
          <p:nvPr/>
        </p:nvSpPr>
        <p:spPr>
          <a:xfrm rot="2641426" flipH="1">
            <a:off x="8360889" y="3704574"/>
            <a:ext cx="356289" cy="593208"/>
          </a:xfrm>
          <a:prstGeom prst="lightningBolt">
            <a:avLst/>
          </a:prstGeom>
          <a:solidFill>
            <a:srgbClr val="FFFF00"/>
          </a:solidFill>
          <a:ln w="12700"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1" name="Google Shape;1471;p41"/>
          <p:cNvSpPr txBox="1"/>
          <p:nvPr/>
        </p:nvSpPr>
        <p:spPr>
          <a:xfrm rot="558157">
            <a:off x="7885863" y="3390755"/>
            <a:ext cx="1525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1E4E79"/>
                </a:solidFill>
                <a:latin typeface="Arial"/>
                <a:ea typeface="Arial"/>
                <a:cs typeface="Arial"/>
                <a:sym typeface="Arial"/>
              </a:rPr>
              <a:t>ﾋﾞｰｰｰｰｰｰｰ</a:t>
            </a:r>
            <a:endParaRPr sz="1400" b="0" i="0" u="none" strike="noStrike" cap="none">
              <a:solidFill>
                <a:srgbClr val="000000"/>
              </a:solidFill>
              <a:latin typeface="Arial"/>
              <a:ea typeface="Arial"/>
              <a:cs typeface="Arial"/>
              <a:sym typeface="Arial"/>
            </a:endParaRPr>
          </a:p>
        </p:txBody>
      </p:sp>
      <p:sp>
        <p:nvSpPr>
          <p:cNvPr id="1472" name="Google Shape;1472;p41"/>
          <p:cNvSpPr txBox="1"/>
          <p:nvPr/>
        </p:nvSpPr>
        <p:spPr>
          <a:xfrm>
            <a:off x="7847298" y="4132705"/>
            <a:ext cx="15250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音波発生!!</a:t>
            </a:r>
            <a:endParaRPr sz="1400" b="1" i="0" u="none" strike="noStrike" cap="none">
              <a:solidFill>
                <a:srgbClr val="FF0000"/>
              </a:solidFill>
              <a:latin typeface="Arial"/>
              <a:ea typeface="Arial"/>
              <a:cs typeface="Arial"/>
              <a:sym typeface="Arial"/>
            </a:endParaRPr>
          </a:p>
        </p:txBody>
      </p:sp>
      <p:sp>
        <p:nvSpPr>
          <p:cNvPr id="1473" name="Google Shape;1473;p41"/>
          <p:cNvSpPr/>
          <p:nvPr/>
        </p:nvSpPr>
        <p:spPr>
          <a:xfrm>
            <a:off x="6824151" y="2025259"/>
            <a:ext cx="10823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圧電振動板</a:t>
            </a:r>
            <a:endParaRPr sz="1400" b="1" i="0" u="none" strike="noStrike" cap="none">
              <a:solidFill>
                <a:srgbClr val="3F3F3F"/>
              </a:solidFill>
              <a:latin typeface="Arial"/>
              <a:ea typeface="Arial"/>
              <a:cs typeface="Arial"/>
              <a:sym typeface="Arial"/>
            </a:endParaRPr>
          </a:p>
        </p:txBody>
      </p:sp>
      <p:sp>
        <p:nvSpPr>
          <p:cNvPr id="1475" name="Google Shape;1475;p41"/>
          <p:cNvSpPr/>
          <p:nvPr/>
        </p:nvSpPr>
        <p:spPr>
          <a:xfrm>
            <a:off x="4477707" y="4184394"/>
            <a:ext cx="343530" cy="707358"/>
          </a:xfrm>
          <a:prstGeom prst="rightArrow">
            <a:avLst>
              <a:gd name="adj1" fmla="val 50000"/>
              <a:gd name="adj2" fmla="val 50000"/>
            </a:avLst>
          </a:prstGeom>
          <a:solidFill>
            <a:srgbClr val="CEE0FE"/>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6" name="Google Shape;1476;p41"/>
          <p:cNvSpPr/>
          <p:nvPr/>
        </p:nvSpPr>
        <p:spPr>
          <a:xfrm>
            <a:off x="5363569" y="4671113"/>
            <a:ext cx="240790" cy="240790"/>
          </a:xfrm>
          <a:prstGeom prst="ellipse">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7" name="Google Shape;1477;p41"/>
          <p:cNvSpPr/>
          <p:nvPr/>
        </p:nvSpPr>
        <p:spPr>
          <a:xfrm>
            <a:off x="5382235" y="4764273"/>
            <a:ext cx="211120" cy="57373"/>
          </a:xfrm>
          <a:custGeom>
            <a:avLst/>
            <a:gdLst/>
            <a:ahLst/>
            <a:cxnLst/>
            <a:rect l="l" t="t" r="r" b="b"/>
            <a:pathLst>
              <a:path w="402671" h="151104" extrusionOk="0">
                <a:moveTo>
                  <a:pt x="0" y="142633"/>
                </a:moveTo>
                <a:cubicBezTo>
                  <a:pt x="50334" y="70627"/>
                  <a:pt x="100668" y="-1378"/>
                  <a:pt x="142613" y="20"/>
                </a:cubicBezTo>
                <a:cubicBezTo>
                  <a:pt x="184558" y="1418"/>
                  <a:pt x="208327" y="148226"/>
                  <a:pt x="251670" y="151022"/>
                </a:cubicBezTo>
                <a:cubicBezTo>
                  <a:pt x="295013" y="153818"/>
                  <a:pt x="348842" y="85308"/>
                  <a:pt x="402671" y="16798"/>
                </a:cubicBez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5" name="Google Shape;1485;p42"/>
          <p:cNvSpPr txBox="1"/>
          <p:nvPr/>
        </p:nvSpPr>
        <p:spPr>
          <a:xfrm>
            <a:off x="1021824" y="486514"/>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情報とコンピュータ</a:t>
            </a:r>
            <a:endParaRPr sz="2889" b="1" i="0" u="none" strike="noStrike" cap="none">
              <a:solidFill>
                <a:schemeClr val="lt1"/>
              </a:solidFill>
              <a:latin typeface="Arial"/>
              <a:ea typeface="Arial"/>
              <a:cs typeface="Arial"/>
              <a:sym typeface="Arial"/>
            </a:endParaRPr>
          </a:p>
        </p:txBody>
      </p:sp>
      <p:sp>
        <p:nvSpPr>
          <p:cNvPr id="1486" name="Google Shape;1486;p42"/>
          <p:cNvSpPr txBox="1"/>
          <p:nvPr/>
        </p:nvSpPr>
        <p:spPr>
          <a:xfrm>
            <a:off x="1608325" y="3440430"/>
            <a:ext cx="6689351"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コンピュータの例・構成　　　　　</a:t>
            </a:r>
            <a:endParaRPr sz="20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コンピュータによる機器の自動化　　</a:t>
            </a:r>
            <a:endParaRPr sz="20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コンピュータによる処理のしくみ　　</a:t>
            </a:r>
            <a:endParaRPr sz="20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プログラミング言語</a:t>
            </a:r>
            <a:endParaRPr sz="2000" b="0" i="0" u="none" strike="noStrike" cap="none">
              <a:solidFill>
                <a:srgbClr val="002060"/>
              </a:solidFill>
              <a:latin typeface="Arial"/>
              <a:ea typeface="Arial"/>
              <a:cs typeface="Arial"/>
              <a:sym typeface="Arial"/>
            </a:endParaRPr>
          </a:p>
        </p:txBody>
      </p:sp>
      <p:sp>
        <p:nvSpPr>
          <p:cNvPr id="1487" name="Google Shape;1487;p42"/>
          <p:cNvSpPr txBox="1"/>
          <p:nvPr/>
        </p:nvSpPr>
        <p:spPr>
          <a:xfrm>
            <a:off x="756980" y="1407186"/>
            <a:ext cx="8392041" cy="164348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400"/>
              <a:buFont typeface="Arial"/>
              <a:buNone/>
            </a:pPr>
            <a:r>
              <a:rPr lang="ja-JP" sz="2400" b="1" i="0" u="none" strike="noStrike" cap="none">
                <a:solidFill>
                  <a:srgbClr val="002060"/>
                </a:solidFill>
                <a:latin typeface="Arial"/>
                <a:ea typeface="Arial"/>
                <a:cs typeface="Arial"/>
                <a:sym typeface="Arial"/>
              </a:rPr>
              <a:t>★コンピュータの構成と仕組みを学ぶ</a:t>
            </a:r>
            <a:endParaRPr sz="2400" b="1"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　私たちの生活では、コンピュータが欠かせない存在となっています。</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分別機に使用されているコンピュータを例に、基本的な構成や情報処理</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の仕組みを理解しましょう。</a:t>
            </a:r>
            <a:endParaRPr sz="2000" b="0" i="0" u="none" strike="noStrike" cap="none">
              <a:solidFill>
                <a:srgbClr val="00206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pic>
        <p:nvPicPr>
          <p:cNvPr id="1493" name="Google Shape;1493;p43"/>
          <p:cNvPicPr preferRelativeResize="0"/>
          <p:nvPr/>
        </p:nvPicPr>
        <p:blipFill rotWithShape="1">
          <a:blip r:embed="rId3">
            <a:alphaModFix amt="16000"/>
          </a:blip>
          <a:srcRect/>
          <a:stretch/>
        </p:blipFill>
        <p:spPr>
          <a:xfrm>
            <a:off x="6814521" y="2610693"/>
            <a:ext cx="2892759" cy="2984385"/>
          </a:xfrm>
          <a:prstGeom prst="rect">
            <a:avLst/>
          </a:prstGeom>
          <a:noFill/>
          <a:ln>
            <a:noFill/>
          </a:ln>
        </p:spPr>
      </p:pic>
      <p:sp>
        <p:nvSpPr>
          <p:cNvPr id="1496" name="Google Shape;1496;p43"/>
          <p:cNvSpPr txBox="1"/>
          <p:nvPr/>
        </p:nvSpPr>
        <p:spPr>
          <a:xfrm>
            <a:off x="1476985" y="-46977"/>
            <a:ext cx="8054942"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コンピュータの例</a:t>
            </a:r>
            <a:endParaRPr sz="2889" b="1" i="0" u="none" strike="noStrike" cap="none">
              <a:solidFill>
                <a:schemeClr val="lt1"/>
              </a:solidFill>
              <a:latin typeface="Arial"/>
              <a:ea typeface="Arial"/>
              <a:cs typeface="Arial"/>
              <a:sym typeface="Arial"/>
            </a:endParaRPr>
          </a:p>
        </p:txBody>
      </p:sp>
      <p:sp>
        <p:nvSpPr>
          <p:cNvPr id="1497" name="Google Shape;1497;p43"/>
          <p:cNvSpPr txBox="1"/>
          <p:nvPr/>
        </p:nvSpPr>
        <p:spPr>
          <a:xfrm>
            <a:off x="518514" y="533342"/>
            <a:ext cx="9321783" cy="156962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コンピュータは人(キーボード・音声など）や、他の装置（コンピュータ、</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センサなど）から</a:t>
            </a:r>
            <a:r>
              <a:rPr lang="ja-JP" sz="2000" b="1" i="0" u="none" strike="noStrike" cap="none">
                <a:solidFill>
                  <a:srgbClr val="002060"/>
                </a:solidFill>
                <a:latin typeface="Arial"/>
                <a:ea typeface="Arial"/>
                <a:cs typeface="Arial"/>
                <a:sym typeface="Arial"/>
              </a:rPr>
              <a:t>入力</a:t>
            </a:r>
            <a:r>
              <a:rPr lang="ja-JP" sz="2000" b="0" i="0" u="none" strike="noStrike" cap="none">
                <a:solidFill>
                  <a:srgbClr val="002060"/>
                </a:solidFill>
                <a:latin typeface="Arial"/>
                <a:ea typeface="Arial"/>
                <a:cs typeface="Arial"/>
                <a:sym typeface="Arial"/>
              </a:rPr>
              <a:t>されたデータを</a:t>
            </a:r>
            <a:r>
              <a:rPr lang="ja-JP" sz="2000" b="1" i="0" u="none" strike="noStrike" cap="none">
                <a:solidFill>
                  <a:srgbClr val="002060"/>
                </a:solidFill>
                <a:latin typeface="Arial"/>
                <a:ea typeface="Arial"/>
                <a:cs typeface="Arial"/>
                <a:sym typeface="Arial"/>
              </a:rPr>
              <a:t>記憶</a:t>
            </a:r>
            <a:r>
              <a:rPr lang="ja-JP" sz="2000" b="0" i="0" u="none" strike="noStrike" cap="none">
                <a:solidFill>
                  <a:srgbClr val="002060"/>
                </a:solidFill>
                <a:latin typeface="Arial"/>
                <a:ea typeface="Arial"/>
                <a:cs typeface="Arial"/>
                <a:sym typeface="Arial"/>
              </a:rPr>
              <a:t>し、</a:t>
            </a:r>
            <a:r>
              <a:rPr lang="ja-JP" sz="2000" b="1" i="0" u="none" strike="noStrike" cap="none">
                <a:solidFill>
                  <a:srgbClr val="002060"/>
                </a:solidFill>
                <a:latin typeface="Arial"/>
                <a:ea typeface="Arial"/>
                <a:cs typeface="Arial"/>
                <a:sym typeface="Arial"/>
              </a:rPr>
              <a:t>処理(演算)</a:t>
            </a:r>
            <a:r>
              <a:rPr lang="ja-JP" sz="2000" b="0" i="0" u="none" strike="noStrike" cap="none">
                <a:solidFill>
                  <a:srgbClr val="002060"/>
                </a:solidFill>
                <a:latin typeface="Arial"/>
                <a:ea typeface="Arial"/>
                <a:cs typeface="Arial"/>
                <a:sym typeface="Arial"/>
              </a:rPr>
              <a:t>し、</a:t>
            </a:r>
            <a:r>
              <a:rPr lang="ja-JP" sz="2000" b="1" i="0" u="none" strike="noStrike" cap="none">
                <a:solidFill>
                  <a:srgbClr val="002060"/>
                </a:solidFill>
                <a:latin typeface="Arial"/>
                <a:ea typeface="Arial"/>
                <a:cs typeface="Arial"/>
                <a:sym typeface="Arial"/>
              </a:rPr>
              <a:t>出力</a:t>
            </a:r>
            <a:r>
              <a:rPr lang="ja-JP" sz="2000" b="0" i="0" u="none" strike="noStrike" cap="none">
                <a:solidFill>
                  <a:srgbClr val="002060"/>
                </a:solidFill>
                <a:latin typeface="Arial"/>
                <a:ea typeface="Arial"/>
                <a:cs typeface="Arial"/>
                <a:sym typeface="Arial"/>
              </a:rPr>
              <a:t>することで、</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様々な機器の自動化に役立てられています。</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分別機では、下図のMicro:bitがその役割を持ちます。</a:t>
            </a:r>
            <a:endParaRPr sz="2000" b="0" i="0" u="none" strike="noStrike" cap="none">
              <a:solidFill>
                <a:srgbClr val="002060"/>
              </a:solidFill>
              <a:latin typeface="Arial"/>
              <a:ea typeface="Arial"/>
              <a:cs typeface="Arial"/>
              <a:sym typeface="Arial"/>
            </a:endParaRPr>
          </a:p>
        </p:txBody>
      </p:sp>
      <p:sp>
        <p:nvSpPr>
          <p:cNvPr id="1498" name="Google Shape;1498;p43"/>
          <p:cNvSpPr txBox="1"/>
          <p:nvPr/>
        </p:nvSpPr>
        <p:spPr>
          <a:xfrm>
            <a:off x="198720" y="2412645"/>
            <a:ext cx="9508559" cy="13387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0" i="0" u="none" strike="noStrike" cap="none" dirty="0">
                <a:solidFill>
                  <a:srgbClr val="002060"/>
                </a:solidFill>
                <a:latin typeface="Arial"/>
                <a:ea typeface="Arial"/>
                <a:cs typeface="Arial"/>
                <a:sym typeface="Arial"/>
              </a:rPr>
              <a:t>Micro:bitはイギリスで開発された</a:t>
            </a:r>
            <a:r>
              <a:rPr lang="ja-JP" sz="1800" b="1" i="0" u="none" strike="noStrike" cap="none" dirty="0">
                <a:solidFill>
                  <a:srgbClr val="002060"/>
                </a:solidFill>
                <a:latin typeface="Arial"/>
                <a:ea typeface="Arial"/>
                <a:cs typeface="Arial"/>
                <a:sym typeface="Arial"/>
              </a:rPr>
              <a:t>教育向けマイコン</a:t>
            </a:r>
            <a:r>
              <a:rPr lang="ja-JP" sz="1800" b="0" i="0" u="none" strike="noStrike" cap="none" dirty="0">
                <a:solidFill>
                  <a:srgbClr val="002060"/>
                </a:solidFill>
                <a:latin typeface="Arial"/>
                <a:ea typeface="Arial"/>
                <a:cs typeface="Arial"/>
                <a:sym typeface="Arial"/>
              </a:rPr>
              <a:t>で、パソコンやタブレットなどで簡単にプログラミングが行えます。マイコン</a:t>
            </a:r>
            <a:r>
              <a:rPr lang="ja-JP" sz="1800" b="0" i="0" u="none" strike="noStrike" cap="none" baseline="30000" dirty="0">
                <a:solidFill>
                  <a:srgbClr val="002060"/>
                </a:solidFill>
                <a:latin typeface="Arial"/>
                <a:ea typeface="Arial"/>
                <a:cs typeface="Arial"/>
                <a:sym typeface="Arial"/>
              </a:rPr>
              <a:t>※1</a:t>
            </a:r>
            <a:r>
              <a:rPr lang="ja-JP" sz="1800" b="0" i="0" u="none" strike="noStrike" cap="none" dirty="0">
                <a:solidFill>
                  <a:srgbClr val="002060"/>
                </a:solidFill>
                <a:latin typeface="Arial"/>
                <a:ea typeface="Arial"/>
                <a:cs typeface="Arial"/>
                <a:sym typeface="Arial"/>
              </a:rPr>
              <a:t>は電気部品(モータやセンサ等)をプログラムで制御する小さなコンピュータで、身の回りの電気製品には必ず搭載されています。</a:t>
            </a:r>
            <a:endParaRPr sz="1800" b="0" i="0" u="none" strike="noStrike" cap="none" dirty="0">
              <a:solidFill>
                <a:srgbClr val="002060"/>
              </a:solidFill>
              <a:latin typeface="Arial"/>
              <a:ea typeface="Arial"/>
              <a:cs typeface="Arial"/>
              <a:sym typeface="Arial"/>
            </a:endParaRPr>
          </a:p>
        </p:txBody>
      </p:sp>
      <p:pic>
        <p:nvPicPr>
          <p:cNvPr id="1499" name="Google Shape;1499;p43"/>
          <p:cNvPicPr preferRelativeResize="0"/>
          <p:nvPr/>
        </p:nvPicPr>
        <p:blipFill rotWithShape="1">
          <a:blip r:embed="rId4">
            <a:alphaModFix/>
          </a:blip>
          <a:srcRect/>
          <a:stretch/>
        </p:blipFill>
        <p:spPr>
          <a:xfrm>
            <a:off x="345314" y="3711656"/>
            <a:ext cx="6219825" cy="2705100"/>
          </a:xfrm>
          <a:prstGeom prst="rect">
            <a:avLst/>
          </a:prstGeom>
          <a:noFill/>
          <a:ln>
            <a:noFill/>
          </a:ln>
        </p:spPr>
      </p:pic>
      <p:sp>
        <p:nvSpPr>
          <p:cNvPr id="1500" name="Google Shape;1500;p43"/>
          <p:cNvSpPr/>
          <p:nvPr/>
        </p:nvSpPr>
        <p:spPr>
          <a:xfrm>
            <a:off x="510777" y="6293880"/>
            <a:ext cx="41949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https://microbit.org/new-microbit/</a:t>
            </a:r>
            <a:r>
              <a:rPr lang="ja-JP" sz="1800" b="0" i="0" u="none" strike="noStrike" cap="none">
                <a:solidFill>
                  <a:schemeClr val="dk1"/>
                </a:solidFill>
                <a:latin typeface="Arial"/>
                <a:ea typeface="Arial"/>
                <a:cs typeface="Arial"/>
                <a:sym typeface="Arial"/>
              </a:rPr>
              <a:t>　より</a:t>
            </a:r>
            <a:endParaRPr sz="1400" b="0" i="0" u="none" strike="noStrike" cap="none">
              <a:solidFill>
                <a:srgbClr val="000000"/>
              </a:solidFill>
              <a:latin typeface="Arial"/>
              <a:ea typeface="Arial"/>
              <a:cs typeface="Arial"/>
              <a:sym typeface="Arial"/>
            </a:endParaRPr>
          </a:p>
        </p:txBody>
      </p:sp>
      <p:sp>
        <p:nvSpPr>
          <p:cNvPr id="1501" name="Google Shape;1501;p43"/>
          <p:cNvSpPr txBox="1"/>
          <p:nvPr/>
        </p:nvSpPr>
        <p:spPr>
          <a:xfrm>
            <a:off x="6814521" y="6089987"/>
            <a:ext cx="28927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※1</a:t>
            </a:r>
            <a:r>
              <a:rPr lang="ja-JP" altLang="en-US" sz="1400" b="0" i="0" u="none" strike="noStrike" cap="none" dirty="0">
                <a:solidFill>
                  <a:schemeClr val="dk1"/>
                </a:solidFill>
                <a:latin typeface="Arial"/>
                <a:ea typeface="Arial"/>
                <a:cs typeface="Arial"/>
                <a:sym typeface="Arial"/>
              </a:rPr>
              <a:t>　</a:t>
            </a:r>
            <a:r>
              <a:rPr lang="ja-JP" sz="1400" b="0" i="0" u="none" strike="noStrike" cap="none" dirty="0">
                <a:solidFill>
                  <a:schemeClr val="dk1"/>
                </a:solidFill>
                <a:latin typeface="Arial"/>
                <a:ea typeface="Arial"/>
                <a:cs typeface="Arial"/>
                <a:sym typeface="Arial"/>
              </a:rPr>
              <a:t>マイクロコンピュータの略</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9" name="Google Shape;1509;p44"/>
          <p:cNvSpPr txBox="1"/>
          <p:nvPr/>
        </p:nvSpPr>
        <p:spPr>
          <a:xfrm>
            <a:off x="1476985" y="-46977"/>
            <a:ext cx="8054942"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コンピュータの構成例</a:t>
            </a:r>
            <a:endParaRPr sz="2889" b="1" i="0" u="none" strike="noStrike" cap="none">
              <a:solidFill>
                <a:schemeClr val="lt1"/>
              </a:solidFill>
              <a:latin typeface="Arial"/>
              <a:ea typeface="Arial"/>
              <a:cs typeface="Arial"/>
              <a:sym typeface="Arial"/>
            </a:endParaRPr>
          </a:p>
        </p:txBody>
      </p:sp>
      <p:sp>
        <p:nvSpPr>
          <p:cNvPr id="1511" name="Google Shape;1511;p44"/>
          <p:cNvSpPr txBox="1"/>
          <p:nvPr/>
        </p:nvSpPr>
        <p:spPr>
          <a:xfrm>
            <a:off x="885781" y="3418248"/>
            <a:ext cx="3262432"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b="1" i="0" u="none" strike="noStrike" cap="none">
                <a:solidFill>
                  <a:srgbClr val="002060"/>
                </a:solidFill>
                <a:latin typeface="Arial"/>
                <a:ea typeface="Arial"/>
                <a:cs typeface="Arial"/>
                <a:sym typeface="Arial"/>
              </a:rPr>
              <a:t>メモリ</a:t>
            </a:r>
            <a:r>
              <a:rPr lang="ja-JP" b="0" i="0" u="none" strike="noStrike" cap="none">
                <a:solidFill>
                  <a:srgbClr val="002060"/>
                </a:solidFill>
                <a:latin typeface="Arial"/>
                <a:ea typeface="Arial"/>
                <a:cs typeface="Arial"/>
                <a:sym typeface="Arial"/>
              </a:rPr>
              <a:t>（プロセッサに内蔵）</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プロセッサで処理するデータを</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一時的に記憶させておく部品</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1" i="0" u="none" strike="noStrike" cap="none">
                <a:solidFill>
                  <a:srgbClr val="002060"/>
                </a:solidFill>
                <a:latin typeface="Arial"/>
                <a:ea typeface="Arial"/>
                <a:cs typeface="Arial"/>
                <a:sym typeface="Arial"/>
              </a:rPr>
              <a:t>プロセッサ</a:t>
            </a:r>
            <a:endParaRPr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データの処理やセンサなどの</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制御を行うコンピュータの</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中心部品　</a:t>
            </a:r>
            <a:endParaRPr sz="1200" b="0" i="0" u="none" strike="noStrike" cap="none">
              <a:solidFill>
                <a:srgbClr val="000000"/>
              </a:solidFill>
              <a:latin typeface="Arial"/>
              <a:ea typeface="Arial"/>
              <a:cs typeface="Arial"/>
              <a:sym typeface="Arial"/>
            </a:endParaRPr>
          </a:p>
        </p:txBody>
      </p:sp>
      <p:sp>
        <p:nvSpPr>
          <p:cNvPr id="1512" name="Google Shape;1512;p44"/>
          <p:cNvSpPr txBox="1"/>
          <p:nvPr/>
        </p:nvSpPr>
        <p:spPr>
          <a:xfrm>
            <a:off x="885781" y="2528252"/>
            <a:ext cx="3602268"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b="1" i="0" u="none" strike="noStrike" cap="none">
                <a:solidFill>
                  <a:srgbClr val="002060"/>
                </a:solidFill>
                <a:latin typeface="Arial"/>
                <a:ea typeface="Arial"/>
                <a:cs typeface="Arial"/>
                <a:sym typeface="Arial"/>
              </a:rPr>
              <a:t>アンテナ</a:t>
            </a:r>
            <a:endParaRPr b="1"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他のコンピュータ(PC)と無線通信で</a:t>
            </a:r>
            <a:endParaRPr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データの入出力を行う部品</a:t>
            </a:r>
            <a:endParaRPr sz="1200" b="0" i="0" u="none" strike="noStrike" cap="none" dirty="0">
              <a:solidFill>
                <a:srgbClr val="000000"/>
              </a:solidFill>
              <a:latin typeface="Arial"/>
              <a:ea typeface="Arial"/>
              <a:cs typeface="Arial"/>
              <a:sym typeface="Arial"/>
            </a:endParaRPr>
          </a:p>
        </p:txBody>
      </p:sp>
      <p:sp>
        <p:nvSpPr>
          <p:cNvPr id="1513" name="Google Shape;1513;p44"/>
          <p:cNvSpPr txBox="1"/>
          <p:nvPr/>
        </p:nvSpPr>
        <p:spPr>
          <a:xfrm>
            <a:off x="885781" y="1638256"/>
            <a:ext cx="454804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b="1" i="0" u="none" strike="noStrike" cap="none" dirty="0">
                <a:solidFill>
                  <a:srgbClr val="002060"/>
                </a:solidFill>
                <a:latin typeface="Arial"/>
                <a:ea typeface="Arial"/>
                <a:cs typeface="Arial"/>
                <a:sym typeface="Arial"/>
              </a:rPr>
              <a:t>USBコネクタ</a:t>
            </a:r>
            <a:br>
              <a:rPr lang="ja-JP" b="0" i="0" u="none" strike="noStrike" cap="none" dirty="0">
                <a:solidFill>
                  <a:srgbClr val="002060"/>
                </a:solidFill>
                <a:latin typeface="Arial"/>
                <a:ea typeface="Arial"/>
                <a:cs typeface="Arial"/>
                <a:sym typeface="Arial"/>
              </a:rPr>
            </a:br>
            <a:r>
              <a:rPr lang="ja-JP" b="0" i="0" u="none" strike="noStrike" cap="none" dirty="0">
                <a:solidFill>
                  <a:srgbClr val="002060"/>
                </a:solidFill>
                <a:latin typeface="Arial"/>
                <a:ea typeface="Arial"/>
                <a:cs typeface="Arial"/>
                <a:sym typeface="Arial"/>
              </a:rPr>
              <a:t>　他のコンピュータ(PC)と有線(ケーブル)通信で</a:t>
            </a:r>
            <a:endParaRPr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dirty="0">
                <a:solidFill>
                  <a:srgbClr val="002060"/>
                </a:solidFill>
                <a:latin typeface="Arial"/>
                <a:ea typeface="Arial"/>
                <a:cs typeface="Arial"/>
                <a:sym typeface="Arial"/>
              </a:rPr>
              <a:t>　データの入出力を行う部品</a:t>
            </a:r>
            <a:endParaRPr b="0" i="0" u="none" strike="noStrike" cap="none" dirty="0">
              <a:solidFill>
                <a:srgbClr val="002060"/>
              </a:solidFill>
              <a:latin typeface="Arial"/>
              <a:ea typeface="Arial"/>
              <a:cs typeface="Arial"/>
              <a:sym typeface="Arial"/>
            </a:endParaRPr>
          </a:p>
        </p:txBody>
      </p:sp>
      <p:sp>
        <p:nvSpPr>
          <p:cNvPr id="1514" name="Google Shape;1514;p44"/>
          <p:cNvSpPr txBox="1"/>
          <p:nvPr/>
        </p:nvSpPr>
        <p:spPr>
          <a:xfrm>
            <a:off x="885781" y="5539349"/>
            <a:ext cx="3467616"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b="1" i="0" u="none" strike="noStrike" cap="none">
                <a:solidFill>
                  <a:srgbClr val="002060"/>
                </a:solidFill>
                <a:latin typeface="Arial"/>
                <a:ea typeface="Arial"/>
                <a:cs typeface="Arial"/>
                <a:sym typeface="Arial"/>
              </a:rPr>
              <a:t>端子</a:t>
            </a:r>
            <a:endParaRPr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他の装置への電源供給や、センサ</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等からの電気信号入力、モータ等</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への電気信号出力を行う部品</a:t>
            </a:r>
            <a:endParaRPr b="0" i="0" u="none" strike="noStrike" cap="none">
              <a:solidFill>
                <a:srgbClr val="002060"/>
              </a:solidFill>
              <a:latin typeface="Arial"/>
              <a:ea typeface="Arial"/>
              <a:cs typeface="Arial"/>
              <a:sym typeface="Arial"/>
            </a:endParaRPr>
          </a:p>
        </p:txBody>
      </p:sp>
      <p:pic>
        <p:nvPicPr>
          <p:cNvPr id="1516" name="Google Shape;1516;p44"/>
          <p:cNvPicPr preferRelativeResize="0"/>
          <p:nvPr/>
        </p:nvPicPr>
        <p:blipFill rotWithShape="1">
          <a:blip r:embed="rId3">
            <a:alphaModFix/>
          </a:blip>
          <a:srcRect/>
          <a:stretch/>
        </p:blipFill>
        <p:spPr>
          <a:xfrm>
            <a:off x="4433341" y="2889079"/>
            <a:ext cx="4428877" cy="3727488"/>
          </a:xfrm>
          <a:prstGeom prst="rect">
            <a:avLst/>
          </a:prstGeom>
          <a:noFill/>
          <a:ln>
            <a:noFill/>
          </a:ln>
        </p:spPr>
      </p:pic>
      <p:sp>
        <p:nvSpPr>
          <p:cNvPr id="1517" name="Google Shape;1517;p44"/>
          <p:cNvSpPr/>
          <p:nvPr/>
        </p:nvSpPr>
        <p:spPr>
          <a:xfrm>
            <a:off x="5045593" y="3652108"/>
            <a:ext cx="715617" cy="659958"/>
          </a:xfrm>
          <a:prstGeom prst="rect">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518" name="Google Shape;1518;p44"/>
          <p:cNvSpPr/>
          <p:nvPr/>
        </p:nvSpPr>
        <p:spPr>
          <a:xfrm>
            <a:off x="4776564" y="2985413"/>
            <a:ext cx="984646" cy="405602"/>
          </a:xfrm>
          <a:prstGeom prst="rect">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519" name="Google Shape;1519;p44"/>
          <p:cNvSpPr/>
          <p:nvPr/>
        </p:nvSpPr>
        <p:spPr>
          <a:xfrm>
            <a:off x="6289970" y="2858235"/>
            <a:ext cx="715617" cy="659958"/>
          </a:xfrm>
          <a:prstGeom prst="rect">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520" name="Google Shape;1520;p44"/>
          <p:cNvSpPr/>
          <p:nvPr/>
        </p:nvSpPr>
        <p:spPr>
          <a:xfrm>
            <a:off x="4467941" y="5635678"/>
            <a:ext cx="4394277" cy="941133"/>
          </a:xfrm>
          <a:prstGeom prst="rect">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cxnSp>
        <p:nvCxnSpPr>
          <p:cNvPr id="1521" name="Google Shape;1521;p44"/>
          <p:cNvCxnSpPr>
            <a:cxnSpLocks/>
          </p:cNvCxnSpPr>
          <p:nvPr/>
        </p:nvCxnSpPr>
        <p:spPr>
          <a:xfrm flipV="1">
            <a:off x="4424952" y="3596663"/>
            <a:ext cx="0" cy="845554"/>
          </a:xfrm>
          <a:prstGeom prst="straightConnector1">
            <a:avLst/>
          </a:prstGeom>
          <a:noFill/>
          <a:ln w="28575" cap="flat" cmpd="sng">
            <a:solidFill>
              <a:srgbClr val="0070C0"/>
            </a:solidFill>
            <a:prstDash val="solid"/>
            <a:miter lim="800000"/>
            <a:headEnd type="none" w="sm" len="sm"/>
            <a:tailEnd type="none" w="sm" len="sm"/>
          </a:ln>
        </p:spPr>
      </p:cxnSp>
      <p:cxnSp>
        <p:nvCxnSpPr>
          <p:cNvPr id="1522" name="Google Shape;1522;p44"/>
          <p:cNvCxnSpPr>
            <a:cxnSpLocks/>
            <a:endCxn id="1517" idx="1"/>
          </p:cNvCxnSpPr>
          <p:nvPr/>
        </p:nvCxnSpPr>
        <p:spPr>
          <a:xfrm>
            <a:off x="4433293" y="3982087"/>
            <a:ext cx="612300" cy="0"/>
          </a:xfrm>
          <a:prstGeom prst="straightConnector1">
            <a:avLst/>
          </a:prstGeom>
          <a:noFill/>
          <a:ln w="28575" cap="flat" cmpd="sng">
            <a:solidFill>
              <a:srgbClr val="0070C0"/>
            </a:solidFill>
            <a:prstDash val="solid"/>
            <a:miter lim="800000"/>
            <a:headEnd type="none" w="sm" len="sm"/>
            <a:tailEnd type="none" w="sm" len="sm"/>
          </a:ln>
        </p:spPr>
      </p:cxnSp>
      <p:cxnSp>
        <p:nvCxnSpPr>
          <p:cNvPr id="1523" name="Google Shape;1523;p44"/>
          <p:cNvCxnSpPr>
            <a:cxnSpLocks/>
          </p:cNvCxnSpPr>
          <p:nvPr/>
        </p:nvCxnSpPr>
        <p:spPr>
          <a:xfrm>
            <a:off x="5268887" y="2636810"/>
            <a:ext cx="0" cy="333350"/>
          </a:xfrm>
          <a:prstGeom prst="straightConnector1">
            <a:avLst/>
          </a:prstGeom>
          <a:noFill/>
          <a:ln w="28575" cap="flat" cmpd="sng">
            <a:solidFill>
              <a:srgbClr val="0070C0"/>
            </a:solidFill>
            <a:prstDash val="solid"/>
            <a:miter lim="800000"/>
            <a:headEnd type="none" w="sm" len="sm"/>
            <a:tailEnd type="none" w="sm" len="sm"/>
          </a:ln>
        </p:spPr>
      </p:cxnSp>
      <p:cxnSp>
        <p:nvCxnSpPr>
          <p:cNvPr id="1524" name="Google Shape;1524;p44"/>
          <p:cNvCxnSpPr/>
          <p:nvPr/>
        </p:nvCxnSpPr>
        <p:spPr>
          <a:xfrm>
            <a:off x="6467766" y="1753986"/>
            <a:ext cx="0" cy="1088217"/>
          </a:xfrm>
          <a:prstGeom prst="straightConnector1">
            <a:avLst/>
          </a:prstGeom>
          <a:noFill/>
          <a:ln w="28575" cap="flat" cmpd="sng">
            <a:solidFill>
              <a:srgbClr val="0070C0"/>
            </a:solidFill>
            <a:prstDash val="solid"/>
            <a:miter lim="800000"/>
            <a:headEnd type="none" w="sm" len="sm"/>
            <a:tailEnd type="none" w="sm" len="sm"/>
          </a:ln>
        </p:spPr>
      </p:cxnSp>
      <p:cxnSp>
        <p:nvCxnSpPr>
          <p:cNvPr id="1525" name="Google Shape;1525;p44"/>
          <p:cNvCxnSpPr>
            <a:cxnSpLocks/>
          </p:cNvCxnSpPr>
          <p:nvPr/>
        </p:nvCxnSpPr>
        <p:spPr>
          <a:xfrm rot="10800000">
            <a:off x="1733154" y="5635841"/>
            <a:ext cx="2734788" cy="0"/>
          </a:xfrm>
          <a:prstGeom prst="straightConnector1">
            <a:avLst/>
          </a:prstGeom>
          <a:noFill/>
          <a:ln w="28575" cap="flat" cmpd="sng">
            <a:solidFill>
              <a:srgbClr val="0070C0"/>
            </a:solidFill>
            <a:prstDash val="solid"/>
            <a:miter lim="800000"/>
            <a:headEnd type="none" w="sm" len="sm"/>
            <a:tailEnd type="none" w="sm" len="sm"/>
          </a:ln>
        </p:spPr>
      </p:cxnSp>
      <p:cxnSp>
        <p:nvCxnSpPr>
          <p:cNvPr id="1526" name="Google Shape;1526;p44"/>
          <p:cNvCxnSpPr>
            <a:cxnSpLocks/>
          </p:cNvCxnSpPr>
          <p:nvPr/>
        </p:nvCxnSpPr>
        <p:spPr>
          <a:xfrm rot="10800000">
            <a:off x="1989553" y="2636810"/>
            <a:ext cx="3279334" cy="0"/>
          </a:xfrm>
          <a:prstGeom prst="straightConnector1">
            <a:avLst/>
          </a:prstGeom>
          <a:noFill/>
          <a:ln w="28575" cap="flat" cmpd="sng">
            <a:solidFill>
              <a:srgbClr val="0070C0"/>
            </a:solidFill>
            <a:prstDash val="solid"/>
            <a:miter lim="800000"/>
            <a:headEnd type="none" w="sm" len="sm"/>
            <a:tailEnd type="none" w="sm" len="sm"/>
          </a:ln>
        </p:spPr>
      </p:cxnSp>
      <p:cxnSp>
        <p:nvCxnSpPr>
          <p:cNvPr id="1527" name="Google Shape;1527;p44"/>
          <p:cNvCxnSpPr>
            <a:cxnSpLocks/>
          </p:cNvCxnSpPr>
          <p:nvPr/>
        </p:nvCxnSpPr>
        <p:spPr>
          <a:xfrm>
            <a:off x="3653672" y="3596663"/>
            <a:ext cx="781627" cy="0"/>
          </a:xfrm>
          <a:prstGeom prst="straightConnector1">
            <a:avLst/>
          </a:prstGeom>
          <a:noFill/>
          <a:ln w="28575" cap="flat" cmpd="sng">
            <a:solidFill>
              <a:srgbClr val="0070C0"/>
            </a:solidFill>
            <a:prstDash val="solid"/>
            <a:miter lim="800000"/>
            <a:headEnd type="none" w="sm" len="sm"/>
            <a:tailEnd type="none" w="sm" len="sm"/>
          </a:ln>
        </p:spPr>
      </p:cxnSp>
      <p:sp>
        <p:nvSpPr>
          <p:cNvPr id="1528" name="Google Shape;1528;p44"/>
          <p:cNvSpPr txBox="1"/>
          <p:nvPr/>
        </p:nvSpPr>
        <p:spPr>
          <a:xfrm>
            <a:off x="461832" y="628461"/>
            <a:ext cx="903805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Micro:bitは入力・記憶・処理・出力を行うために、下図のような部品構成に</a:t>
            </a:r>
            <a:endParaRPr sz="20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なっています。他にも、音を鳴らすためのブザーや、LEDも搭載しています。</a:t>
            </a:r>
            <a:endParaRPr sz="1400" b="0" i="0" u="none" strike="noStrike" cap="none">
              <a:solidFill>
                <a:srgbClr val="000000"/>
              </a:solidFill>
              <a:latin typeface="Arial"/>
              <a:ea typeface="Arial"/>
              <a:cs typeface="Arial"/>
              <a:sym typeface="Arial"/>
            </a:endParaRPr>
          </a:p>
        </p:txBody>
      </p:sp>
      <p:cxnSp>
        <p:nvCxnSpPr>
          <p:cNvPr id="1529" name="Google Shape;1529;p44"/>
          <p:cNvCxnSpPr>
            <a:cxnSpLocks/>
          </p:cNvCxnSpPr>
          <p:nvPr/>
        </p:nvCxnSpPr>
        <p:spPr>
          <a:xfrm flipH="1">
            <a:off x="1989553" y="4442217"/>
            <a:ext cx="2448338" cy="0"/>
          </a:xfrm>
          <a:prstGeom prst="straightConnector1">
            <a:avLst/>
          </a:prstGeom>
          <a:noFill/>
          <a:ln w="28575" cap="flat" cmpd="sng">
            <a:solidFill>
              <a:srgbClr val="0070C0"/>
            </a:solidFill>
            <a:prstDash val="solid"/>
            <a:miter lim="800000"/>
            <a:headEnd type="none" w="sm" len="sm"/>
            <a:tailEnd type="none" w="sm" len="sm"/>
          </a:ln>
        </p:spPr>
      </p:cxnSp>
      <p:cxnSp>
        <p:nvCxnSpPr>
          <p:cNvPr id="1530" name="Google Shape;1530;p44"/>
          <p:cNvCxnSpPr/>
          <p:nvPr/>
        </p:nvCxnSpPr>
        <p:spPr>
          <a:xfrm rot="10800000">
            <a:off x="2503280" y="1775057"/>
            <a:ext cx="3967994" cy="0"/>
          </a:xfrm>
          <a:prstGeom prst="straightConnector1">
            <a:avLst/>
          </a:prstGeom>
          <a:noFill/>
          <a:ln w="28575" cap="flat" cmpd="sng">
            <a:solidFill>
              <a:srgbClr val="0070C0"/>
            </a:solidFill>
            <a:prstDash val="solid"/>
            <a:miter lim="800000"/>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8" name="Google Shape;1538;p45"/>
          <p:cNvSpPr txBox="1"/>
          <p:nvPr/>
        </p:nvSpPr>
        <p:spPr>
          <a:xfrm>
            <a:off x="1621040" y="-31079"/>
            <a:ext cx="7919022"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Arial"/>
                <a:ea typeface="Arial"/>
                <a:cs typeface="Arial"/>
                <a:sym typeface="Arial"/>
              </a:rPr>
              <a:t>コンピュータによる機器の自動化</a:t>
            </a:r>
            <a:endParaRPr sz="2800" b="1" i="0" u="none" strike="noStrike" cap="none">
              <a:solidFill>
                <a:schemeClr val="lt1"/>
              </a:solidFill>
              <a:latin typeface="Arial"/>
              <a:ea typeface="Arial"/>
              <a:cs typeface="Arial"/>
              <a:sym typeface="Arial"/>
            </a:endParaRPr>
          </a:p>
        </p:txBody>
      </p:sp>
      <p:grpSp>
        <p:nvGrpSpPr>
          <p:cNvPr id="1539" name="Google Shape;1539;p45"/>
          <p:cNvGrpSpPr/>
          <p:nvPr/>
        </p:nvGrpSpPr>
        <p:grpSpPr>
          <a:xfrm>
            <a:off x="338593" y="627064"/>
            <a:ext cx="9096566" cy="5810369"/>
            <a:chOff x="338593" y="627064"/>
            <a:chExt cx="9096566" cy="5810369"/>
          </a:xfrm>
        </p:grpSpPr>
        <p:sp>
          <p:nvSpPr>
            <p:cNvPr id="1540" name="Google Shape;1540;p45"/>
            <p:cNvSpPr/>
            <p:nvPr/>
          </p:nvSpPr>
          <p:spPr>
            <a:xfrm>
              <a:off x="338593" y="4800053"/>
              <a:ext cx="9096566" cy="163738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541" name="Google Shape;1541;p45"/>
            <p:cNvSpPr/>
            <p:nvPr/>
          </p:nvSpPr>
          <p:spPr>
            <a:xfrm>
              <a:off x="338593" y="3080516"/>
              <a:ext cx="9096566" cy="163738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542" name="Google Shape;1542;p45"/>
            <p:cNvSpPr/>
            <p:nvPr/>
          </p:nvSpPr>
          <p:spPr>
            <a:xfrm>
              <a:off x="338593" y="1360979"/>
              <a:ext cx="9096566" cy="163738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543" name="Google Shape;1543;p45"/>
            <p:cNvSpPr txBox="1"/>
            <p:nvPr/>
          </p:nvSpPr>
          <p:spPr>
            <a:xfrm>
              <a:off x="343287" y="627064"/>
              <a:ext cx="722665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電気機器が目的の動作を行うためには、</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2060"/>
                  </a:solidFill>
                  <a:latin typeface="Arial"/>
                  <a:ea typeface="Arial"/>
                  <a:cs typeface="Arial"/>
                  <a:sym typeface="Arial"/>
                </a:rPr>
                <a:t>　　　　センサ・コンピュータ・アクチュエータ</a:t>
              </a:r>
              <a:r>
                <a:rPr lang="ja-JP" sz="1800" b="0" i="0" u="none" strike="noStrike" cap="none">
                  <a:solidFill>
                    <a:srgbClr val="002060"/>
                  </a:solidFill>
                  <a:latin typeface="Arial"/>
                  <a:ea typeface="Arial"/>
                  <a:cs typeface="Arial"/>
                  <a:sym typeface="Arial"/>
                </a:rPr>
                <a:t>の3つが必要です。</a:t>
              </a:r>
              <a:endParaRPr sz="1400" b="0" i="0" u="none" strike="noStrike" cap="none">
                <a:solidFill>
                  <a:srgbClr val="000000"/>
                </a:solidFill>
                <a:latin typeface="Arial"/>
                <a:ea typeface="Arial"/>
                <a:cs typeface="Arial"/>
                <a:sym typeface="Arial"/>
              </a:endParaRPr>
            </a:p>
          </p:txBody>
        </p:sp>
        <p:sp>
          <p:nvSpPr>
            <p:cNvPr id="1544" name="Google Shape;1544;p45"/>
            <p:cNvSpPr txBox="1"/>
            <p:nvPr/>
          </p:nvSpPr>
          <p:spPr>
            <a:xfrm>
              <a:off x="338593" y="1448847"/>
              <a:ext cx="48013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① </a:t>
              </a:r>
              <a:r>
                <a:rPr lang="ja-JP" sz="1800" b="1" i="0" u="none" strike="noStrike" cap="none">
                  <a:solidFill>
                    <a:srgbClr val="002060"/>
                  </a:solidFill>
                  <a:latin typeface="Arial"/>
                  <a:ea typeface="Arial"/>
                  <a:cs typeface="Arial"/>
                  <a:sym typeface="Arial"/>
                </a:rPr>
                <a:t>センサ</a:t>
              </a:r>
              <a:r>
                <a:rPr lang="ja-JP" sz="1800" b="0" i="0" u="none" strike="noStrike" cap="none">
                  <a:solidFill>
                    <a:srgbClr val="002060"/>
                  </a:solidFill>
                  <a:latin typeface="Arial"/>
                  <a:ea typeface="Arial"/>
                  <a:cs typeface="Arial"/>
                  <a:sym typeface="Arial"/>
                </a:rPr>
                <a:t>：</a:t>
              </a:r>
              <a:r>
                <a:rPr lang="ja-JP" sz="1800" b="0" i="0" u="sng" strike="noStrike" cap="none">
                  <a:solidFill>
                    <a:srgbClr val="002060"/>
                  </a:solidFill>
                  <a:latin typeface="Arial"/>
                  <a:ea typeface="Arial"/>
                  <a:cs typeface="Arial"/>
                  <a:sym typeface="Arial"/>
                </a:rPr>
                <a:t>計測</a:t>
              </a:r>
              <a:r>
                <a:rPr lang="ja-JP" sz="1800" b="0" i="0" u="none" strike="noStrike" cap="none">
                  <a:solidFill>
                    <a:srgbClr val="002060"/>
                  </a:solidFill>
                  <a:latin typeface="Arial"/>
                  <a:ea typeface="Arial"/>
                  <a:cs typeface="Arial"/>
                  <a:sym typeface="Arial"/>
                </a:rPr>
                <a:t>する部分。</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物理的な情報をデジタル信号に変換する。</a:t>
              </a:r>
              <a:endParaRPr sz="1400" b="0" i="0" u="none" strike="noStrike" cap="none">
                <a:solidFill>
                  <a:srgbClr val="000000"/>
                </a:solidFill>
                <a:latin typeface="Arial"/>
                <a:ea typeface="Arial"/>
                <a:cs typeface="Arial"/>
                <a:sym typeface="Arial"/>
              </a:endParaRPr>
            </a:p>
          </p:txBody>
        </p:sp>
        <p:sp>
          <p:nvSpPr>
            <p:cNvPr id="1545" name="Google Shape;1545;p45"/>
            <p:cNvSpPr txBox="1"/>
            <p:nvPr/>
          </p:nvSpPr>
          <p:spPr>
            <a:xfrm>
              <a:off x="338593" y="3220200"/>
              <a:ext cx="595547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②</a:t>
              </a:r>
              <a:r>
                <a:rPr lang="ja-JP" sz="1800" b="1" i="0" u="none" strike="noStrike" cap="none">
                  <a:solidFill>
                    <a:srgbClr val="002060"/>
                  </a:solidFill>
                  <a:latin typeface="Arial"/>
                  <a:ea typeface="Arial"/>
                  <a:cs typeface="Arial"/>
                  <a:sym typeface="Arial"/>
                </a:rPr>
                <a:t> コンピュータ</a:t>
              </a:r>
              <a:r>
                <a:rPr lang="ja-JP" sz="1800" b="0" i="0" u="none" strike="noStrike" cap="none">
                  <a:solidFill>
                    <a:srgbClr val="002060"/>
                  </a:solidFill>
                  <a:latin typeface="Arial"/>
                  <a:ea typeface="Arial"/>
                  <a:cs typeface="Arial"/>
                  <a:sym typeface="Arial"/>
                </a:rPr>
                <a:t>：</a:t>
              </a:r>
              <a:r>
                <a:rPr lang="ja-JP" sz="1800" b="0" i="0" u="sng" strike="noStrike" cap="none">
                  <a:solidFill>
                    <a:srgbClr val="002060"/>
                  </a:solidFill>
                  <a:latin typeface="Arial"/>
                  <a:ea typeface="Arial"/>
                  <a:cs typeface="Arial"/>
                  <a:sym typeface="Arial"/>
                </a:rPr>
                <a:t>判断・命令</a:t>
              </a:r>
              <a:r>
                <a:rPr lang="ja-JP" sz="1800" b="0" i="0" u="none" strike="noStrike" cap="none">
                  <a:solidFill>
                    <a:srgbClr val="002060"/>
                  </a:solidFill>
                  <a:latin typeface="Arial"/>
                  <a:ea typeface="Arial"/>
                  <a:cs typeface="Arial"/>
                  <a:sym typeface="Arial"/>
                </a:rPr>
                <a:t>する部分。</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センサからのデジタル信号を基に、決められた</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手順に従って判断し、アクチュエータに命令を出す。</a:t>
              </a:r>
              <a:endParaRPr sz="1800" b="0" i="0" u="none" strike="noStrike" cap="none">
                <a:solidFill>
                  <a:srgbClr val="002060"/>
                </a:solidFill>
                <a:latin typeface="Arial"/>
                <a:ea typeface="Arial"/>
                <a:cs typeface="Arial"/>
                <a:sym typeface="Arial"/>
              </a:endParaRPr>
            </a:p>
          </p:txBody>
        </p:sp>
        <p:sp>
          <p:nvSpPr>
            <p:cNvPr id="1546" name="Google Shape;1546;p45"/>
            <p:cNvSpPr txBox="1"/>
            <p:nvPr/>
          </p:nvSpPr>
          <p:spPr>
            <a:xfrm>
              <a:off x="338593" y="4971576"/>
              <a:ext cx="664797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③ </a:t>
              </a:r>
              <a:r>
                <a:rPr lang="ja-JP" sz="1800" b="1" i="0" u="none" strike="noStrike" cap="none">
                  <a:solidFill>
                    <a:srgbClr val="002060"/>
                  </a:solidFill>
                  <a:latin typeface="Arial"/>
                  <a:ea typeface="Arial"/>
                  <a:cs typeface="Arial"/>
                  <a:sym typeface="Arial"/>
                </a:rPr>
                <a:t>アクチュエータ</a:t>
              </a:r>
              <a:r>
                <a:rPr lang="ja-JP" sz="1800" b="0" i="0" u="none" strike="noStrike" cap="none">
                  <a:solidFill>
                    <a:srgbClr val="002060"/>
                  </a:solidFill>
                  <a:latin typeface="Arial"/>
                  <a:ea typeface="Arial"/>
                  <a:cs typeface="Arial"/>
                  <a:sym typeface="Arial"/>
                </a:rPr>
                <a:t>：実際に</a:t>
              </a:r>
              <a:r>
                <a:rPr lang="ja-JP" sz="1800" b="0" i="0" u="sng" strike="noStrike" cap="none">
                  <a:solidFill>
                    <a:srgbClr val="002060"/>
                  </a:solidFill>
                  <a:latin typeface="Arial"/>
                  <a:ea typeface="Arial"/>
                  <a:cs typeface="Arial"/>
                  <a:sym typeface="Arial"/>
                </a:rPr>
                <a:t>動作</a:t>
              </a:r>
              <a:r>
                <a:rPr lang="ja-JP" sz="1800" b="0" i="0" u="none" strike="noStrike" cap="none">
                  <a:solidFill>
                    <a:srgbClr val="002060"/>
                  </a:solidFill>
                  <a:latin typeface="Arial"/>
                  <a:ea typeface="Arial"/>
                  <a:cs typeface="Arial"/>
                  <a:sym typeface="Arial"/>
                </a:rPr>
                <a:t>する部分</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コンピュータからの命令（デジタル信号）を基に動作する。</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物によっては、デジタル信号を電流等に変換するための</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装置が必要となる。</a:t>
              </a:r>
              <a:endParaRPr sz="1400" b="0" i="0" u="none" strike="noStrike" cap="none">
                <a:solidFill>
                  <a:srgbClr val="000000"/>
                </a:solidFill>
                <a:latin typeface="Arial"/>
                <a:ea typeface="Arial"/>
                <a:cs typeface="Arial"/>
                <a:sym typeface="Arial"/>
              </a:endParaRPr>
            </a:p>
          </p:txBody>
        </p:sp>
        <p:sp>
          <p:nvSpPr>
            <p:cNvPr id="1547" name="Google Shape;1547;p45"/>
            <p:cNvSpPr txBox="1"/>
            <p:nvPr/>
          </p:nvSpPr>
          <p:spPr>
            <a:xfrm>
              <a:off x="804482" y="2150982"/>
              <a:ext cx="251863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2060"/>
                  </a:solidFill>
                  <a:latin typeface="Arial"/>
                  <a:ea typeface="Arial"/>
                  <a:cs typeface="Arial"/>
                  <a:sym typeface="Arial"/>
                </a:rPr>
                <a:t>近接センサ</a:t>
              </a:r>
              <a:endParaRPr sz="14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2060"/>
                  </a:solidFill>
                  <a:latin typeface="Arial"/>
                  <a:ea typeface="Arial"/>
                  <a:cs typeface="Arial"/>
                  <a:sym typeface="Arial"/>
                </a:rPr>
                <a:t>周囲の磁界の変化を計測し、</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2060"/>
                  </a:solidFill>
                  <a:latin typeface="Arial"/>
                  <a:ea typeface="Arial"/>
                  <a:cs typeface="Arial"/>
                  <a:sym typeface="Arial"/>
                </a:rPr>
                <a:t>デジタル信号に変換</a:t>
              </a:r>
              <a:endParaRPr sz="1400" b="0" i="0" u="none" strike="noStrike" cap="none">
                <a:solidFill>
                  <a:srgbClr val="002060"/>
                </a:solidFill>
                <a:latin typeface="Arial"/>
                <a:ea typeface="Arial"/>
                <a:cs typeface="Arial"/>
                <a:sym typeface="Arial"/>
              </a:endParaRPr>
            </a:p>
          </p:txBody>
        </p:sp>
        <p:sp>
          <p:nvSpPr>
            <p:cNvPr id="1548" name="Google Shape;1548;p45"/>
            <p:cNvSpPr txBox="1"/>
            <p:nvPr/>
          </p:nvSpPr>
          <p:spPr>
            <a:xfrm>
              <a:off x="4893616" y="2158692"/>
              <a:ext cx="215956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400" b="1" i="0" u="none" strike="noStrike" cap="none" dirty="0">
                  <a:solidFill>
                    <a:srgbClr val="002060"/>
                  </a:solidFill>
                  <a:latin typeface="Arial"/>
                  <a:ea typeface="Arial"/>
                  <a:cs typeface="Arial"/>
                  <a:sym typeface="Arial"/>
                </a:rPr>
                <a:t>リミットスイッチ</a:t>
              </a:r>
            </a:p>
            <a:p>
              <a:pPr marL="0" marR="0" lvl="0" indent="0" algn="l" rtl="0">
                <a:lnSpc>
                  <a:spcPct val="100000"/>
                </a:lnSpc>
                <a:spcBef>
                  <a:spcPts val="0"/>
                </a:spcBef>
                <a:spcAft>
                  <a:spcPts val="0"/>
                </a:spcAft>
                <a:buClr>
                  <a:srgbClr val="000000"/>
                </a:buClr>
                <a:buSzPts val="1400"/>
                <a:buFont typeface="Arial"/>
                <a:buNone/>
              </a:pPr>
              <a:r>
                <a:rPr lang="ja-JP" altLang="en-US" sz="1400" b="0" i="0" u="none" strike="noStrike" cap="none" dirty="0">
                  <a:solidFill>
                    <a:srgbClr val="002060"/>
                  </a:solidFill>
                  <a:latin typeface="Arial"/>
                  <a:ea typeface="Arial"/>
                  <a:cs typeface="Arial"/>
                  <a:sym typeface="Arial"/>
                </a:rPr>
                <a:t>バーがプッシュされるとスイッチが入る</a:t>
              </a:r>
              <a:endParaRPr sz="1400" b="0" i="0" u="none" strike="noStrike" cap="none" dirty="0">
                <a:solidFill>
                  <a:srgbClr val="000000"/>
                </a:solidFill>
                <a:latin typeface="Arial"/>
                <a:ea typeface="Arial"/>
                <a:cs typeface="Arial"/>
                <a:sym typeface="Arial"/>
              </a:endParaRPr>
            </a:p>
          </p:txBody>
        </p:sp>
        <p:sp>
          <p:nvSpPr>
            <p:cNvPr id="1549" name="Google Shape;1549;p45"/>
            <p:cNvSpPr txBox="1"/>
            <p:nvPr/>
          </p:nvSpPr>
          <p:spPr>
            <a:xfrm>
              <a:off x="6924941" y="4833077"/>
              <a:ext cx="215956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2060"/>
                  </a:solidFill>
                  <a:latin typeface="Arial"/>
                  <a:ea typeface="Arial"/>
                  <a:cs typeface="Arial"/>
                  <a:sym typeface="Arial"/>
                </a:rPr>
                <a:t>サーボモータ</a:t>
              </a:r>
              <a:endParaRPr sz="14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2060"/>
                  </a:solidFill>
                  <a:latin typeface="Arial"/>
                  <a:ea typeface="Arial"/>
                  <a:cs typeface="Arial"/>
                  <a:sym typeface="Arial"/>
                </a:rPr>
                <a:t>デジタル信号を基に</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2060"/>
                  </a:solidFill>
                  <a:latin typeface="Arial"/>
                  <a:ea typeface="Arial"/>
                  <a:cs typeface="Arial"/>
                  <a:sym typeface="Arial"/>
                </a:rPr>
                <a:t>決められた角度まで回る</a:t>
              </a:r>
              <a:endParaRPr sz="1400" b="0" i="0" u="none" strike="noStrike" cap="none">
                <a:solidFill>
                  <a:srgbClr val="002060"/>
                </a:solidFill>
                <a:latin typeface="Arial"/>
                <a:ea typeface="Arial"/>
                <a:cs typeface="Arial"/>
                <a:sym typeface="Arial"/>
              </a:endParaRPr>
            </a:p>
          </p:txBody>
        </p:sp>
        <p:pic>
          <p:nvPicPr>
            <p:cNvPr id="1550" name="Google Shape;1550;p45"/>
            <p:cNvPicPr preferRelativeResize="0"/>
            <p:nvPr/>
          </p:nvPicPr>
          <p:blipFill rotWithShape="1">
            <a:blip r:embed="rId3">
              <a:clrChange>
                <a:clrFrom>
                  <a:srgbClr val="FFFFFF"/>
                </a:clrFrom>
                <a:clrTo>
                  <a:srgbClr val="FFFFFF">
                    <a:alpha val="0"/>
                  </a:srgbClr>
                </a:clrTo>
              </a:clrChange>
              <a:alphaModFix/>
            </a:blip>
            <a:srcRect/>
            <a:stretch/>
          </p:blipFill>
          <p:spPr>
            <a:xfrm>
              <a:off x="6105644" y="3105556"/>
              <a:ext cx="3287108" cy="1429615"/>
            </a:xfrm>
            <a:prstGeom prst="rect">
              <a:avLst/>
            </a:prstGeom>
            <a:noFill/>
            <a:ln>
              <a:noFill/>
            </a:ln>
          </p:spPr>
        </p:pic>
        <p:pic>
          <p:nvPicPr>
            <p:cNvPr id="1551" name="Google Shape;1551;p45" descr="WR-MG90S プチロボLシリーズ用 サーボモータ ワンダーキット 08501982"/>
            <p:cNvPicPr preferRelativeResize="0"/>
            <p:nvPr/>
          </p:nvPicPr>
          <p:blipFill rotWithShape="1">
            <a:blip r:embed="rId4">
              <a:alphaModFix/>
            </a:blip>
            <a:srcRect/>
            <a:stretch/>
          </p:blipFill>
          <p:spPr>
            <a:xfrm>
              <a:off x="6986567" y="5635052"/>
              <a:ext cx="632994" cy="632994"/>
            </a:xfrm>
            <a:prstGeom prst="rect">
              <a:avLst/>
            </a:prstGeom>
            <a:noFill/>
            <a:ln>
              <a:noFill/>
            </a:ln>
          </p:spPr>
        </p:pic>
        <p:pic>
          <p:nvPicPr>
            <p:cNvPr id="1552" name="Google Shape;1552;p4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300260" y="2052735"/>
              <a:ext cx="684465" cy="870724"/>
            </a:xfrm>
            <a:prstGeom prst="rect">
              <a:avLst/>
            </a:prstGeom>
            <a:noFill/>
            <a:ln>
              <a:noFill/>
            </a:ln>
          </p:spPr>
        </p:pic>
      </p:grpSp>
      <p:pic>
        <p:nvPicPr>
          <p:cNvPr id="19" name="Google Shape;1051;p35" descr="カメラ が含まれている画像&#10;&#10;自動的に生成された説明">
            <a:extLst>
              <a:ext uri="{FF2B5EF4-FFF2-40B4-BE49-F238E27FC236}">
                <a16:creationId xmlns:a16="http://schemas.microsoft.com/office/drawing/2014/main" id="{C0E49B72-CC7A-42A8-A819-6A151E442BA4}"/>
              </a:ext>
            </a:extLst>
          </p:cNvPr>
          <p:cNvPicPr>
            <a:picLocks noChangeAspect="1"/>
          </p:cNvPicPr>
          <p:nvPr/>
        </p:nvPicPr>
        <p:blipFill rotWithShape="1">
          <a:blip r:embed="rId6"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7348773" y="2118785"/>
            <a:ext cx="800850" cy="73862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60" name="Google Shape;1560;p46"/>
          <p:cNvSpPr txBox="1"/>
          <p:nvPr/>
        </p:nvSpPr>
        <p:spPr>
          <a:xfrm>
            <a:off x="1621040" y="-31079"/>
            <a:ext cx="7919022"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Arial"/>
                <a:ea typeface="Arial"/>
                <a:cs typeface="Arial"/>
                <a:sym typeface="Arial"/>
              </a:rPr>
              <a:t>コンピュータによる機器の自動化</a:t>
            </a:r>
            <a:endParaRPr sz="2800" b="1" i="0" u="none" strike="noStrike" cap="none">
              <a:solidFill>
                <a:schemeClr val="lt1"/>
              </a:solidFill>
              <a:latin typeface="Arial"/>
              <a:ea typeface="Arial"/>
              <a:cs typeface="Arial"/>
              <a:sym typeface="Arial"/>
            </a:endParaRPr>
          </a:p>
        </p:txBody>
      </p:sp>
      <p:sp>
        <p:nvSpPr>
          <p:cNvPr id="1561" name="Google Shape;1561;p46"/>
          <p:cNvSpPr txBox="1"/>
          <p:nvPr/>
        </p:nvSpPr>
        <p:spPr>
          <a:xfrm>
            <a:off x="343287" y="627064"/>
            <a:ext cx="964879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分別機のセンサとモータを例に、計測と制御システムの基本的な仕組みを理解しましょう。</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分別機では、下図の流れで計測・制御を行います。また、人の動きに置き換えることも</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できます。</a:t>
            </a:r>
            <a:endParaRPr sz="1800" b="0" i="0" u="none" strike="noStrike" cap="none">
              <a:solidFill>
                <a:srgbClr val="002060"/>
              </a:solidFill>
              <a:latin typeface="Arial"/>
              <a:ea typeface="Arial"/>
              <a:cs typeface="Arial"/>
              <a:sym typeface="Arial"/>
            </a:endParaRPr>
          </a:p>
        </p:txBody>
      </p:sp>
      <p:sp>
        <p:nvSpPr>
          <p:cNvPr id="1563" name="Google Shape;1563;p46"/>
          <p:cNvSpPr txBox="1"/>
          <p:nvPr/>
        </p:nvSpPr>
        <p:spPr>
          <a:xfrm>
            <a:off x="492418" y="1683752"/>
            <a:ext cx="2031325" cy="369332"/>
          </a:xfrm>
          <a:prstGeom prst="rect">
            <a:avLst/>
          </a:prstGeom>
          <a:solidFill>
            <a:schemeClr val="bg2">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2060"/>
                </a:solidFill>
                <a:latin typeface="Arial"/>
                <a:ea typeface="Arial"/>
                <a:cs typeface="Arial"/>
                <a:sym typeface="Arial"/>
              </a:rPr>
              <a:t>近接センサで計測</a:t>
            </a:r>
            <a:endParaRPr sz="1800" b="0" i="0" u="none" strike="noStrike" cap="none" dirty="0">
              <a:solidFill>
                <a:srgbClr val="002060"/>
              </a:solidFill>
              <a:latin typeface="Arial"/>
              <a:ea typeface="Arial"/>
              <a:cs typeface="Arial"/>
              <a:sym typeface="Arial"/>
            </a:endParaRPr>
          </a:p>
        </p:txBody>
      </p:sp>
      <p:sp>
        <p:nvSpPr>
          <p:cNvPr id="1564" name="Google Shape;1564;p46"/>
          <p:cNvSpPr txBox="1"/>
          <p:nvPr/>
        </p:nvSpPr>
        <p:spPr>
          <a:xfrm>
            <a:off x="3975646" y="1683752"/>
            <a:ext cx="2492990" cy="369332"/>
          </a:xfrm>
          <a:prstGeom prst="rect">
            <a:avLst/>
          </a:prstGeom>
          <a:solidFill>
            <a:schemeClr val="bg2">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マイコンで判断・命令</a:t>
            </a:r>
            <a:endParaRPr sz="1800" b="0" i="0" u="none" strike="noStrike" cap="none">
              <a:solidFill>
                <a:srgbClr val="002060"/>
              </a:solidFill>
              <a:latin typeface="Arial"/>
              <a:ea typeface="Arial"/>
              <a:cs typeface="Arial"/>
              <a:sym typeface="Arial"/>
            </a:endParaRPr>
          </a:p>
        </p:txBody>
      </p:sp>
      <p:sp>
        <p:nvSpPr>
          <p:cNvPr id="1565" name="Google Shape;1565;p46"/>
          <p:cNvSpPr txBox="1"/>
          <p:nvPr/>
        </p:nvSpPr>
        <p:spPr>
          <a:xfrm>
            <a:off x="508220" y="4554852"/>
            <a:ext cx="1107996" cy="369332"/>
          </a:xfrm>
          <a:prstGeom prst="rect">
            <a:avLst/>
          </a:prstGeom>
          <a:solidFill>
            <a:schemeClr val="bg2">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目で計測</a:t>
            </a:r>
            <a:endParaRPr sz="1800" b="0" i="0" u="none" strike="noStrike" cap="none">
              <a:solidFill>
                <a:srgbClr val="002060"/>
              </a:solidFill>
              <a:latin typeface="Arial"/>
              <a:ea typeface="Arial"/>
              <a:cs typeface="Arial"/>
              <a:sym typeface="Arial"/>
            </a:endParaRPr>
          </a:p>
        </p:txBody>
      </p:sp>
      <p:sp>
        <p:nvSpPr>
          <p:cNvPr id="1566" name="Google Shape;1566;p46"/>
          <p:cNvSpPr txBox="1"/>
          <p:nvPr/>
        </p:nvSpPr>
        <p:spPr>
          <a:xfrm>
            <a:off x="3652203" y="4554852"/>
            <a:ext cx="1569660" cy="369332"/>
          </a:xfrm>
          <a:prstGeom prst="rect">
            <a:avLst/>
          </a:prstGeom>
          <a:solidFill>
            <a:schemeClr val="bg2">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脳が判断命令</a:t>
            </a:r>
            <a:endParaRPr sz="1800" b="0" i="0" u="none" strike="noStrike" cap="none">
              <a:solidFill>
                <a:srgbClr val="002060"/>
              </a:solidFill>
              <a:latin typeface="Arial"/>
              <a:ea typeface="Arial"/>
              <a:cs typeface="Arial"/>
              <a:sym typeface="Arial"/>
            </a:endParaRPr>
          </a:p>
        </p:txBody>
      </p:sp>
      <p:sp>
        <p:nvSpPr>
          <p:cNvPr id="1567" name="Google Shape;1567;p46"/>
          <p:cNvSpPr txBox="1"/>
          <p:nvPr/>
        </p:nvSpPr>
        <p:spPr>
          <a:xfrm>
            <a:off x="7027019" y="4554852"/>
            <a:ext cx="2492990" cy="369332"/>
          </a:xfrm>
          <a:prstGeom prst="rect">
            <a:avLst/>
          </a:prstGeom>
          <a:solidFill>
            <a:schemeClr val="bg2">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腕が動く（缶を掴む）</a:t>
            </a:r>
            <a:endParaRPr sz="1800" b="0" i="0" u="none" strike="noStrike" cap="none">
              <a:solidFill>
                <a:srgbClr val="002060"/>
              </a:solidFill>
              <a:latin typeface="Arial"/>
              <a:ea typeface="Arial"/>
              <a:cs typeface="Arial"/>
              <a:sym typeface="Arial"/>
            </a:endParaRPr>
          </a:p>
        </p:txBody>
      </p:sp>
      <p:pic>
        <p:nvPicPr>
          <p:cNvPr id="1568" name="Google Shape;1568;p46" descr="空き缶 スチール缶 アルミ缶 イラレ・ベクトルデータ【無料配布】 | 【無料配布】イラレ/イラストレーター/ベクトル パスデータ保管庫【ai・eps  ベクター素材】"/>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6649" y="5139185"/>
            <a:ext cx="871714" cy="1543668"/>
          </a:xfrm>
          <a:prstGeom prst="rect">
            <a:avLst/>
          </a:prstGeom>
          <a:noFill/>
          <a:ln>
            <a:noFill/>
          </a:ln>
        </p:spPr>
      </p:pic>
      <p:pic>
        <p:nvPicPr>
          <p:cNvPr id="1569" name="Google Shape;1569;p46" descr="目"/>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99170" y="4874324"/>
            <a:ext cx="914400" cy="914400"/>
          </a:xfrm>
          <a:prstGeom prst="rect">
            <a:avLst/>
          </a:prstGeom>
          <a:noFill/>
          <a:ln>
            <a:noFill/>
          </a:ln>
        </p:spPr>
      </p:pic>
      <p:pic>
        <p:nvPicPr>
          <p:cNvPr id="1570" name="Google Shape;1570;p46" descr="保護の手"/>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732153">
            <a:off x="7908296" y="4871308"/>
            <a:ext cx="1230343" cy="1230343"/>
          </a:xfrm>
          <a:prstGeom prst="rect">
            <a:avLst/>
          </a:prstGeom>
          <a:noFill/>
          <a:ln>
            <a:noFill/>
          </a:ln>
        </p:spPr>
      </p:pic>
      <p:pic>
        <p:nvPicPr>
          <p:cNvPr id="1571" name="Google Shape;1571;p46" descr="頭の中の脳"/>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21372" y="4957467"/>
            <a:ext cx="1377948" cy="1377948"/>
          </a:xfrm>
          <a:prstGeom prst="rect">
            <a:avLst/>
          </a:prstGeom>
          <a:noFill/>
          <a:ln>
            <a:noFill/>
          </a:ln>
        </p:spPr>
      </p:pic>
      <p:pic>
        <p:nvPicPr>
          <p:cNvPr id="1572" name="Google Shape;1572;p46" descr="ターゲット"/>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37256" y="5334612"/>
            <a:ext cx="1148956" cy="1148956"/>
          </a:xfrm>
          <a:prstGeom prst="rect">
            <a:avLst/>
          </a:prstGeom>
          <a:noFill/>
          <a:ln>
            <a:noFill/>
          </a:ln>
        </p:spPr>
      </p:pic>
      <p:pic>
        <p:nvPicPr>
          <p:cNvPr id="1573" name="Google Shape;1573;p46" descr="矢印: 時計回りの曲線"/>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7842169">
            <a:off x="4590984" y="4763877"/>
            <a:ext cx="914400" cy="1342956"/>
          </a:xfrm>
          <a:prstGeom prst="rect">
            <a:avLst/>
          </a:prstGeom>
          <a:noFill/>
          <a:ln>
            <a:noFill/>
          </a:ln>
        </p:spPr>
      </p:pic>
      <p:pic>
        <p:nvPicPr>
          <p:cNvPr id="1574" name="Google Shape;1574;p46" descr="筋骨たくましい腕"/>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098469" y="5705571"/>
            <a:ext cx="914400" cy="914400"/>
          </a:xfrm>
          <a:prstGeom prst="rect">
            <a:avLst/>
          </a:prstGeom>
          <a:noFill/>
          <a:ln>
            <a:noFill/>
          </a:ln>
        </p:spPr>
      </p:pic>
      <p:pic>
        <p:nvPicPr>
          <p:cNvPr id="1575" name="Google Shape;1575;p46" descr="空き缶 スチール缶 アルミ缶 イラレ・ベクトルデータ【無料配布】 | 【無料配布】イラレ/イラストレーター/ベクトル パスデータ保管庫【ai・eps  ベクター素材】"/>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687733" y="5525516"/>
            <a:ext cx="493227" cy="1157337"/>
          </a:xfrm>
          <a:prstGeom prst="rect">
            <a:avLst/>
          </a:prstGeom>
          <a:noFill/>
          <a:ln>
            <a:noFill/>
          </a:ln>
        </p:spPr>
      </p:pic>
      <p:cxnSp>
        <p:nvCxnSpPr>
          <p:cNvPr id="1576" name="Google Shape;1576;p46"/>
          <p:cNvCxnSpPr>
            <a:cxnSpLocks/>
            <a:stCxn id="1565" idx="3"/>
            <a:endCxn id="1566" idx="1"/>
          </p:cNvCxnSpPr>
          <p:nvPr/>
        </p:nvCxnSpPr>
        <p:spPr>
          <a:xfrm>
            <a:off x="1616216" y="4739518"/>
            <a:ext cx="2035987" cy="0"/>
          </a:xfrm>
          <a:prstGeom prst="straightConnector1">
            <a:avLst/>
          </a:prstGeom>
          <a:noFill/>
          <a:ln w="9525" cap="flat" cmpd="sng">
            <a:solidFill>
              <a:schemeClr val="accent1"/>
            </a:solidFill>
            <a:prstDash val="solid"/>
            <a:miter lim="800000"/>
            <a:headEnd type="none" w="sm" len="sm"/>
            <a:tailEnd type="triangle" w="med" len="med"/>
          </a:ln>
        </p:spPr>
      </p:cxnSp>
      <p:sp>
        <p:nvSpPr>
          <p:cNvPr id="1577" name="Google Shape;1577;p46"/>
          <p:cNvSpPr txBox="1"/>
          <p:nvPr/>
        </p:nvSpPr>
        <p:spPr>
          <a:xfrm>
            <a:off x="2141513" y="4751077"/>
            <a:ext cx="8771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神経系</a:t>
            </a:r>
            <a:endParaRPr sz="1400" b="0" i="0" u="none" strike="noStrike" cap="none">
              <a:solidFill>
                <a:srgbClr val="000000"/>
              </a:solidFill>
              <a:latin typeface="Arial"/>
              <a:ea typeface="Arial"/>
              <a:cs typeface="Arial"/>
              <a:sym typeface="Arial"/>
            </a:endParaRPr>
          </a:p>
        </p:txBody>
      </p:sp>
      <p:sp>
        <p:nvSpPr>
          <p:cNvPr id="1578" name="Google Shape;1578;p46"/>
          <p:cNvSpPr txBox="1"/>
          <p:nvPr/>
        </p:nvSpPr>
        <p:spPr>
          <a:xfrm>
            <a:off x="2024704" y="4427358"/>
            <a:ext cx="11079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電気信号</a:t>
            </a:r>
            <a:endParaRPr sz="1400" b="0" i="0" u="none" strike="noStrike" cap="none">
              <a:solidFill>
                <a:srgbClr val="000000"/>
              </a:solidFill>
              <a:latin typeface="Arial"/>
              <a:ea typeface="Arial"/>
              <a:cs typeface="Arial"/>
              <a:sym typeface="Arial"/>
            </a:endParaRPr>
          </a:p>
        </p:txBody>
      </p:sp>
      <p:cxnSp>
        <p:nvCxnSpPr>
          <p:cNvPr id="1579" name="Google Shape;1579;p46"/>
          <p:cNvCxnSpPr>
            <a:cxnSpLocks/>
            <a:stCxn id="1566" idx="3"/>
            <a:endCxn id="1567" idx="1"/>
          </p:cNvCxnSpPr>
          <p:nvPr/>
        </p:nvCxnSpPr>
        <p:spPr>
          <a:xfrm>
            <a:off x="5221863" y="4739518"/>
            <a:ext cx="1805156" cy="0"/>
          </a:xfrm>
          <a:prstGeom prst="straightConnector1">
            <a:avLst/>
          </a:prstGeom>
          <a:noFill/>
          <a:ln w="9525" cap="flat" cmpd="sng">
            <a:solidFill>
              <a:schemeClr val="accent1"/>
            </a:solidFill>
            <a:prstDash val="solid"/>
            <a:miter lim="800000"/>
            <a:headEnd type="none" w="sm" len="sm"/>
            <a:tailEnd type="triangle" w="med" len="med"/>
          </a:ln>
        </p:spPr>
      </p:cxnSp>
      <p:sp>
        <p:nvSpPr>
          <p:cNvPr id="1580" name="Google Shape;1580;p46"/>
          <p:cNvSpPr txBox="1"/>
          <p:nvPr/>
        </p:nvSpPr>
        <p:spPr>
          <a:xfrm>
            <a:off x="5655827" y="4751077"/>
            <a:ext cx="8771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神経系</a:t>
            </a:r>
            <a:endParaRPr sz="1400" b="0" i="0" u="none" strike="noStrike" cap="none">
              <a:solidFill>
                <a:srgbClr val="000000"/>
              </a:solidFill>
              <a:latin typeface="Arial"/>
              <a:ea typeface="Arial"/>
              <a:cs typeface="Arial"/>
              <a:sym typeface="Arial"/>
            </a:endParaRPr>
          </a:p>
        </p:txBody>
      </p:sp>
      <p:sp>
        <p:nvSpPr>
          <p:cNvPr id="1581" name="Google Shape;1581;p46"/>
          <p:cNvSpPr txBox="1"/>
          <p:nvPr/>
        </p:nvSpPr>
        <p:spPr>
          <a:xfrm>
            <a:off x="5539018" y="4427358"/>
            <a:ext cx="11079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2060"/>
                </a:solidFill>
                <a:latin typeface="Arial"/>
                <a:ea typeface="Arial"/>
                <a:cs typeface="Arial"/>
                <a:sym typeface="Arial"/>
              </a:rPr>
              <a:t>電気信号</a:t>
            </a:r>
            <a:endParaRPr sz="1400" b="0" i="0" u="none" strike="noStrike" cap="none" dirty="0">
              <a:solidFill>
                <a:srgbClr val="000000"/>
              </a:solidFill>
              <a:latin typeface="Arial"/>
              <a:ea typeface="Arial"/>
              <a:cs typeface="Arial"/>
              <a:sym typeface="Arial"/>
            </a:endParaRPr>
          </a:p>
        </p:txBody>
      </p:sp>
      <p:grpSp>
        <p:nvGrpSpPr>
          <p:cNvPr id="1582" name="Google Shape;1582;p46"/>
          <p:cNvGrpSpPr/>
          <p:nvPr/>
        </p:nvGrpSpPr>
        <p:grpSpPr>
          <a:xfrm>
            <a:off x="450847" y="2312807"/>
            <a:ext cx="8224410" cy="1892748"/>
            <a:chOff x="636367" y="2312807"/>
            <a:chExt cx="8224410" cy="1892748"/>
          </a:xfrm>
        </p:grpSpPr>
        <p:pic>
          <p:nvPicPr>
            <p:cNvPr id="1583" name="Google Shape;1583;p46"/>
            <p:cNvPicPr preferRelativeResize="0"/>
            <p:nvPr/>
          </p:nvPicPr>
          <p:blipFill rotWithShape="1">
            <a:blip r:embed="rId11">
              <a:alphaModFix/>
            </a:blip>
            <a:srcRect/>
            <a:stretch/>
          </p:blipFill>
          <p:spPr>
            <a:xfrm>
              <a:off x="3081495" y="2312807"/>
              <a:ext cx="5779282" cy="1892748"/>
            </a:xfrm>
            <a:prstGeom prst="rect">
              <a:avLst/>
            </a:prstGeom>
            <a:noFill/>
            <a:ln>
              <a:noFill/>
            </a:ln>
          </p:spPr>
        </p:pic>
        <p:pic>
          <p:nvPicPr>
            <p:cNvPr id="1584" name="Google Shape;1584;p46"/>
            <p:cNvPicPr preferRelativeResize="0"/>
            <p:nvPr/>
          </p:nvPicPr>
          <p:blipFill rotWithShape="1">
            <a:blip r:embed="rId12" cstate="screen">
              <a:alphaModFix/>
              <a:extLst>
                <a:ext uri="{28A0092B-C50C-407E-A947-70E740481C1C}">
                  <a14:useLocalDpi xmlns:a14="http://schemas.microsoft.com/office/drawing/2010/main"/>
                </a:ext>
              </a:extLst>
            </a:blip>
            <a:srcRect l="-1"/>
            <a:stretch/>
          </p:blipFill>
          <p:spPr>
            <a:xfrm>
              <a:off x="1829621" y="2402446"/>
              <a:ext cx="1731005" cy="946377"/>
            </a:xfrm>
            <a:prstGeom prst="rect">
              <a:avLst/>
            </a:prstGeom>
            <a:noFill/>
            <a:ln>
              <a:noFill/>
            </a:ln>
          </p:spPr>
        </p:pic>
        <p:pic>
          <p:nvPicPr>
            <p:cNvPr id="1585" name="Google Shape;1585;p46" descr="空き缶 スチール缶 アルミ缶 イラレ・ベクトルデータ【無料配布】 | 【無料配布】イラレ/イラストレーター/ベクトル パスデータ保管庫【ai・eps  ベクター素材】"/>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36367" y="2463511"/>
              <a:ext cx="871714" cy="1625983"/>
            </a:xfrm>
            <a:prstGeom prst="rect">
              <a:avLst/>
            </a:prstGeom>
            <a:noFill/>
            <a:ln>
              <a:noFill/>
            </a:ln>
          </p:spPr>
        </p:pic>
      </p:grpSp>
      <p:cxnSp>
        <p:nvCxnSpPr>
          <p:cNvPr id="1587" name="Google Shape;1587;p46"/>
          <p:cNvCxnSpPr>
            <a:cxnSpLocks/>
            <a:endCxn id="1564" idx="1"/>
          </p:cNvCxnSpPr>
          <p:nvPr/>
        </p:nvCxnSpPr>
        <p:spPr>
          <a:xfrm flipV="1">
            <a:off x="2527884" y="1868418"/>
            <a:ext cx="1447762" cy="2436"/>
          </a:xfrm>
          <a:prstGeom prst="straightConnector1">
            <a:avLst/>
          </a:prstGeom>
          <a:noFill/>
          <a:ln w="9525" cap="flat" cmpd="sng">
            <a:solidFill>
              <a:schemeClr val="accent1"/>
            </a:solidFill>
            <a:prstDash val="solid"/>
            <a:miter lim="800000"/>
            <a:headEnd type="none" w="sm" len="sm"/>
            <a:tailEnd type="triangle" w="med" len="med"/>
          </a:ln>
        </p:spPr>
      </p:cxnSp>
      <p:sp>
        <p:nvSpPr>
          <p:cNvPr id="1588" name="Google Shape;1588;p46"/>
          <p:cNvSpPr txBox="1"/>
          <p:nvPr/>
        </p:nvSpPr>
        <p:spPr>
          <a:xfrm>
            <a:off x="2562900" y="1567278"/>
            <a:ext cx="12618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2060"/>
                </a:solidFill>
                <a:latin typeface="Arial"/>
                <a:ea typeface="Arial"/>
                <a:cs typeface="Arial"/>
                <a:sym typeface="Arial"/>
              </a:rPr>
              <a:t>デジタル信号</a:t>
            </a:r>
            <a:endParaRPr sz="1400" b="0" i="0" u="none" strike="noStrike" cap="none">
              <a:solidFill>
                <a:srgbClr val="000000"/>
              </a:solidFill>
              <a:latin typeface="Arial"/>
              <a:ea typeface="Arial"/>
              <a:cs typeface="Arial"/>
              <a:sym typeface="Arial"/>
            </a:endParaRPr>
          </a:p>
        </p:txBody>
      </p:sp>
      <p:sp>
        <p:nvSpPr>
          <p:cNvPr id="1589" name="Google Shape;1589;p46"/>
          <p:cNvSpPr txBox="1"/>
          <p:nvPr/>
        </p:nvSpPr>
        <p:spPr>
          <a:xfrm>
            <a:off x="2515975" y="1914214"/>
            <a:ext cx="14414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2060"/>
                </a:solidFill>
                <a:latin typeface="Arial"/>
                <a:ea typeface="Arial"/>
                <a:cs typeface="Arial"/>
                <a:sym typeface="Arial"/>
              </a:rPr>
              <a:t>端子・ケーブル</a:t>
            </a:r>
            <a:endParaRPr sz="1400" b="0" i="0" u="none" strike="noStrike" cap="none">
              <a:solidFill>
                <a:srgbClr val="000000"/>
              </a:solidFill>
              <a:latin typeface="Arial"/>
              <a:ea typeface="Arial"/>
              <a:cs typeface="Arial"/>
              <a:sym typeface="Arial"/>
            </a:endParaRPr>
          </a:p>
        </p:txBody>
      </p:sp>
      <p:cxnSp>
        <p:nvCxnSpPr>
          <p:cNvPr id="1590" name="Google Shape;1590;p46"/>
          <p:cNvCxnSpPr/>
          <p:nvPr/>
        </p:nvCxnSpPr>
        <p:spPr>
          <a:xfrm>
            <a:off x="157767" y="4288779"/>
            <a:ext cx="9185632" cy="0"/>
          </a:xfrm>
          <a:prstGeom prst="straightConnector1">
            <a:avLst/>
          </a:prstGeom>
          <a:noFill/>
          <a:ln w="9525" cap="flat" cmpd="sng">
            <a:solidFill>
              <a:schemeClr val="accent1"/>
            </a:solidFill>
            <a:prstDash val="dash"/>
            <a:miter lim="800000"/>
            <a:headEnd type="none" w="sm" len="sm"/>
            <a:tailEnd type="none" w="sm" len="sm"/>
          </a:ln>
        </p:spPr>
      </p:cxnSp>
      <p:grpSp>
        <p:nvGrpSpPr>
          <p:cNvPr id="1591" name="Google Shape;1591;p46"/>
          <p:cNvGrpSpPr/>
          <p:nvPr/>
        </p:nvGrpSpPr>
        <p:grpSpPr>
          <a:xfrm>
            <a:off x="6459927" y="1542279"/>
            <a:ext cx="1566582" cy="654713"/>
            <a:chOff x="2596071" y="1567278"/>
            <a:chExt cx="1566582" cy="654713"/>
          </a:xfrm>
        </p:grpSpPr>
        <p:cxnSp>
          <p:nvCxnSpPr>
            <p:cNvPr id="1592" name="Google Shape;1592;p46"/>
            <p:cNvCxnSpPr>
              <a:cxnSpLocks/>
              <a:stCxn id="1564" idx="3"/>
              <a:endCxn id="1595" idx="1"/>
            </p:cNvCxnSpPr>
            <p:nvPr/>
          </p:nvCxnSpPr>
          <p:spPr>
            <a:xfrm>
              <a:off x="2596071" y="1893417"/>
              <a:ext cx="1566582" cy="6637"/>
            </a:xfrm>
            <a:prstGeom prst="straightConnector1">
              <a:avLst/>
            </a:prstGeom>
            <a:noFill/>
            <a:ln w="9525" cap="flat" cmpd="sng">
              <a:solidFill>
                <a:schemeClr val="accent1"/>
              </a:solidFill>
              <a:prstDash val="solid"/>
              <a:miter lim="800000"/>
              <a:headEnd type="none" w="sm" len="sm"/>
              <a:tailEnd type="triangle" w="med" len="med"/>
            </a:ln>
          </p:spPr>
        </p:cxnSp>
        <p:sp>
          <p:nvSpPr>
            <p:cNvPr id="1593" name="Google Shape;1593;p46"/>
            <p:cNvSpPr txBox="1"/>
            <p:nvPr/>
          </p:nvSpPr>
          <p:spPr>
            <a:xfrm>
              <a:off x="2748420" y="1567278"/>
              <a:ext cx="12618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rgbClr val="002060"/>
                  </a:solidFill>
                  <a:latin typeface="Arial"/>
                  <a:ea typeface="Arial"/>
                  <a:cs typeface="Arial"/>
                  <a:sym typeface="Arial"/>
                </a:rPr>
                <a:t>デジタル信号</a:t>
              </a:r>
              <a:endParaRPr sz="1400" b="0" i="0" u="none" strike="noStrike" cap="none" dirty="0">
                <a:solidFill>
                  <a:srgbClr val="000000"/>
                </a:solidFill>
                <a:latin typeface="Arial"/>
                <a:ea typeface="Arial"/>
                <a:cs typeface="Arial"/>
                <a:sym typeface="Arial"/>
              </a:endParaRPr>
            </a:p>
          </p:txBody>
        </p:sp>
        <p:sp>
          <p:nvSpPr>
            <p:cNvPr id="1594" name="Google Shape;1594;p46"/>
            <p:cNvSpPr txBox="1"/>
            <p:nvPr/>
          </p:nvSpPr>
          <p:spPr>
            <a:xfrm>
              <a:off x="2701495" y="1914214"/>
              <a:ext cx="14414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rgbClr val="002060"/>
                  </a:solidFill>
                  <a:latin typeface="Arial"/>
                  <a:ea typeface="Arial"/>
                  <a:cs typeface="Arial"/>
                  <a:sym typeface="Arial"/>
                </a:rPr>
                <a:t>端子・ケーブル</a:t>
              </a:r>
              <a:endParaRPr sz="1400" b="0" i="0" u="none" strike="noStrike" cap="none" dirty="0">
                <a:solidFill>
                  <a:srgbClr val="000000"/>
                </a:solidFill>
                <a:latin typeface="Arial"/>
                <a:ea typeface="Arial"/>
                <a:cs typeface="Arial"/>
                <a:sym typeface="Arial"/>
              </a:endParaRPr>
            </a:p>
          </p:txBody>
        </p:sp>
      </p:grpSp>
      <p:sp>
        <p:nvSpPr>
          <p:cNvPr id="1595" name="Google Shape;1595;p46"/>
          <p:cNvSpPr txBox="1"/>
          <p:nvPr/>
        </p:nvSpPr>
        <p:spPr>
          <a:xfrm>
            <a:off x="8035218" y="1551889"/>
            <a:ext cx="1569660" cy="646331"/>
          </a:xfrm>
          <a:prstGeom prst="rect">
            <a:avLst/>
          </a:prstGeom>
          <a:solidFill>
            <a:schemeClr val="bg2">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2060"/>
                </a:solidFill>
                <a:latin typeface="Arial"/>
                <a:ea typeface="Arial"/>
                <a:cs typeface="Arial"/>
                <a:sym typeface="Arial"/>
              </a:rPr>
              <a:t>モータが動く</a:t>
            </a:r>
            <a:endParaRPr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2060"/>
                </a:solidFill>
                <a:latin typeface="Arial"/>
                <a:ea typeface="Arial"/>
                <a:cs typeface="Arial"/>
                <a:sym typeface="Arial"/>
              </a:rPr>
              <a:t>缶を分ける</a:t>
            </a:r>
            <a:endParaRPr sz="1800" b="0" i="0" u="none" strike="noStrike" cap="none" dirty="0">
              <a:solidFill>
                <a:srgbClr val="00206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3" name="Google Shape;1603;p47"/>
          <p:cNvSpPr txBox="1"/>
          <p:nvPr/>
        </p:nvSpPr>
        <p:spPr>
          <a:xfrm>
            <a:off x="2976946" y="-47511"/>
            <a:ext cx="6544556"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プログラム言語</a:t>
            </a:r>
            <a:endParaRPr sz="2889" b="1" i="0" u="none" strike="noStrike" cap="none">
              <a:solidFill>
                <a:schemeClr val="lt1"/>
              </a:solidFill>
              <a:latin typeface="Arial"/>
              <a:ea typeface="Arial"/>
              <a:cs typeface="Arial"/>
              <a:sym typeface="Arial"/>
            </a:endParaRPr>
          </a:p>
        </p:txBody>
      </p:sp>
      <p:grpSp>
        <p:nvGrpSpPr>
          <p:cNvPr id="1604" name="Google Shape;1604;p47"/>
          <p:cNvGrpSpPr/>
          <p:nvPr/>
        </p:nvGrpSpPr>
        <p:grpSpPr>
          <a:xfrm>
            <a:off x="616276" y="608586"/>
            <a:ext cx="8905002" cy="5920790"/>
            <a:chOff x="616276" y="608586"/>
            <a:chExt cx="8905002" cy="5920790"/>
          </a:xfrm>
        </p:grpSpPr>
        <p:sp>
          <p:nvSpPr>
            <p:cNvPr id="1605" name="Google Shape;1605;p47"/>
            <p:cNvSpPr txBox="1"/>
            <p:nvPr/>
          </p:nvSpPr>
          <p:spPr>
            <a:xfrm>
              <a:off x="616276" y="608586"/>
              <a:ext cx="890500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　コンピュータに判断・命令させるには、その手順を事前に記憶させておく</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必要があります。手順を記述したものをプログラム、記述するための言語を</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プログラム言語といいます。</a:t>
              </a:r>
              <a:endParaRPr sz="2000" b="0" i="0" u="none" strike="noStrike" cap="none">
                <a:solidFill>
                  <a:srgbClr val="002060"/>
                </a:solidFill>
                <a:latin typeface="Arial"/>
                <a:ea typeface="Arial"/>
                <a:cs typeface="Arial"/>
                <a:sym typeface="Arial"/>
              </a:endParaRPr>
            </a:p>
          </p:txBody>
        </p:sp>
        <p:sp>
          <p:nvSpPr>
            <p:cNvPr id="1606" name="Google Shape;1606;p47"/>
            <p:cNvSpPr txBox="1"/>
            <p:nvPr/>
          </p:nvSpPr>
          <p:spPr>
            <a:xfrm>
              <a:off x="616276" y="3067880"/>
              <a:ext cx="8074121" cy="14218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★Makecodeについて</a:t>
              </a:r>
              <a:endParaRPr sz="18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分別機ではMakecodeというプログラムミングツールを使用します。</a:t>
              </a:r>
              <a:endParaRPr sz="18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MakecodeはMicrosoft社が開発したプログラミング学習ツールで、</a:t>
              </a:r>
              <a:endParaRPr sz="18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ブロックの組み合わせで簡単にプログラムを作成できます。</a:t>
              </a:r>
              <a:endParaRPr sz="1800" b="0" i="0" u="none" strike="noStrike" cap="none">
                <a:solidFill>
                  <a:srgbClr val="002060"/>
                </a:solidFill>
                <a:latin typeface="Arial"/>
                <a:ea typeface="Arial"/>
                <a:cs typeface="Arial"/>
                <a:sym typeface="Arial"/>
              </a:endParaRPr>
            </a:p>
          </p:txBody>
        </p:sp>
        <p:grpSp>
          <p:nvGrpSpPr>
            <p:cNvPr id="1607" name="Google Shape;1607;p47"/>
            <p:cNvGrpSpPr/>
            <p:nvPr/>
          </p:nvGrpSpPr>
          <p:grpSpPr>
            <a:xfrm>
              <a:off x="5453613" y="4665191"/>
              <a:ext cx="3236784" cy="1615750"/>
              <a:chOff x="6284677" y="3858700"/>
              <a:chExt cx="3540278" cy="1878243"/>
            </a:xfrm>
          </p:grpSpPr>
          <p:pic>
            <p:nvPicPr>
              <p:cNvPr id="1608" name="Google Shape;1608;p47"/>
              <p:cNvPicPr preferRelativeResize="0"/>
              <p:nvPr/>
            </p:nvPicPr>
            <p:blipFill rotWithShape="1">
              <a:blip r:embed="rId3">
                <a:alphaModFix/>
              </a:blip>
              <a:srcRect/>
              <a:stretch/>
            </p:blipFill>
            <p:spPr>
              <a:xfrm>
                <a:off x="6938997" y="3963127"/>
                <a:ext cx="2252993" cy="1773816"/>
              </a:xfrm>
              <a:prstGeom prst="rect">
                <a:avLst/>
              </a:prstGeom>
              <a:noFill/>
              <a:ln>
                <a:noFill/>
              </a:ln>
            </p:spPr>
          </p:pic>
          <p:sp>
            <p:nvSpPr>
              <p:cNvPr id="1609" name="Google Shape;1609;p47"/>
              <p:cNvSpPr txBox="1"/>
              <p:nvPr/>
            </p:nvSpPr>
            <p:spPr>
              <a:xfrm>
                <a:off x="6284677" y="3858700"/>
                <a:ext cx="3540278" cy="608222"/>
              </a:xfrm>
              <a:prstGeom prst="rect">
                <a:avLst/>
              </a:prstGeom>
              <a:solidFill>
                <a:schemeClr val="lt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ブロックの形が合わないとはまらない</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プログラムとして間違い</a:t>
                </a:r>
                <a:endParaRPr sz="1400" b="0" i="0" u="none" strike="noStrike" cap="none" dirty="0">
                  <a:solidFill>
                    <a:schemeClr val="dk1"/>
                  </a:solidFill>
                  <a:latin typeface="Arial"/>
                  <a:ea typeface="Arial"/>
                  <a:cs typeface="Arial"/>
                  <a:sym typeface="Arial"/>
                </a:endParaRPr>
              </a:p>
            </p:txBody>
          </p:sp>
        </p:grpSp>
        <p:grpSp>
          <p:nvGrpSpPr>
            <p:cNvPr id="1610" name="Google Shape;1610;p47"/>
            <p:cNvGrpSpPr/>
            <p:nvPr/>
          </p:nvGrpSpPr>
          <p:grpSpPr>
            <a:xfrm>
              <a:off x="999481" y="4659962"/>
              <a:ext cx="3954929" cy="1869414"/>
              <a:chOff x="559926" y="4735909"/>
              <a:chExt cx="3954929" cy="1869414"/>
            </a:xfrm>
          </p:grpSpPr>
          <p:pic>
            <p:nvPicPr>
              <p:cNvPr id="1611" name="Google Shape;1611;p4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74083" y="5024815"/>
                <a:ext cx="3526614" cy="1580508"/>
              </a:xfrm>
              <a:prstGeom prst="rect">
                <a:avLst/>
              </a:prstGeom>
              <a:noFill/>
              <a:ln>
                <a:noFill/>
              </a:ln>
            </p:spPr>
          </p:pic>
          <p:sp>
            <p:nvSpPr>
              <p:cNvPr id="1612" name="Google Shape;1612;p47"/>
              <p:cNvSpPr txBox="1"/>
              <p:nvPr/>
            </p:nvSpPr>
            <p:spPr>
              <a:xfrm>
                <a:off x="559926" y="4735909"/>
                <a:ext cx="3954929" cy="307777"/>
              </a:xfrm>
              <a:prstGeom prst="rect">
                <a:avLst/>
              </a:prstGeom>
              <a:solidFill>
                <a:schemeClr val="lt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ブロックの組み合わせでプログラミングできる</a:t>
                </a:r>
                <a:endParaRPr sz="1400" b="0" i="0" u="none" strike="noStrike" cap="none" dirty="0">
                  <a:solidFill>
                    <a:srgbClr val="000000"/>
                  </a:solidFill>
                  <a:latin typeface="Arial"/>
                  <a:ea typeface="Arial"/>
                  <a:cs typeface="Arial"/>
                  <a:sym typeface="Arial"/>
                </a:endParaRPr>
              </a:p>
            </p:txBody>
          </p:sp>
          <p:pic>
            <p:nvPicPr>
              <p:cNvPr id="1613" name="Google Shape;1613;p47" descr="カーソル"/>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37419" y="6096623"/>
                <a:ext cx="376275" cy="389472"/>
              </a:xfrm>
              <a:prstGeom prst="rect">
                <a:avLst/>
              </a:prstGeom>
              <a:noFill/>
              <a:ln>
                <a:noFill/>
              </a:ln>
            </p:spPr>
          </p:pic>
          <p:pic>
            <p:nvPicPr>
              <p:cNvPr id="1614" name="Google Shape;1614;p47" descr="線矢印: 緩い曲線"/>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347829" y="5579538"/>
                <a:ext cx="752310" cy="778695"/>
              </a:xfrm>
              <a:prstGeom prst="rect">
                <a:avLst/>
              </a:prstGeom>
              <a:noFill/>
              <a:ln>
                <a:noFill/>
              </a:ln>
            </p:spPr>
          </p:pic>
        </p:grpSp>
        <p:sp>
          <p:nvSpPr>
            <p:cNvPr id="1615" name="Google Shape;1615;p47"/>
            <p:cNvSpPr/>
            <p:nvPr/>
          </p:nvSpPr>
          <p:spPr>
            <a:xfrm>
              <a:off x="616276" y="1895626"/>
              <a:ext cx="8905002" cy="84817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プログラム言語は用途で様々</a:t>
              </a:r>
              <a:endParaRPr sz="18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C言語：OSやアプリの開発、JAVAScript：WEB開発　．．．</a:t>
              </a:r>
              <a:endParaRPr sz="18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0" name="Google Shape;140;p7"/>
          <p:cNvSpPr txBox="1"/>
          <p:nvPr/>
        </p:nvSpPr>
        <p:spPr>
          <a:xfrm>
            <a:off x="997332" y="417745"/>
            <a:ext cx="7862351" cy="5369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分別機開発の目標</a:t>
            </a:r>
            <a:endParaRPr sz="2889" b="1" i="0" u="none" strike="noStrike" cap="none">
              <a:solidFill>
                <a:schemeClr val="lt1"/>
              </a:solidFill>
              <a:latin typeface="Arial"/>
              <a:ea typeface="Arial"/>
              <a:cs typeface="Arial"/>
              <a:sym typeface="Arial"/>
            </a:endParaRPr>
          </a:p>
        </p:txBody>
      </p:sp>
      <p:sp>
        <p:nvSpPr>
          <p:cNvPr id="141" name="Google Shape;141;p7"/>
          <p:cNvSpPr txBox="1"/>
          <p:nvPr/>
        </p:nvSpPr>
        <p:spPr>
          <a:xfrm>
            <a:off x="510117" y="1370517"/>
            <a:ext cx="8885766" cy="258057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400"/>
              <a:buFont typeface="Arial"/>
              <a:buNone/>
            </a:pPr>
            <a:r>
              <a:rPr lang="ja-JP" sz="2400" b="1" i="0" u="sng" strike="noStrike" cap="none">
                <a:solidFill>
                  <a:srgbClr val="002060"/>
                </a:solidFill>
                <a:latin typeface="Arial"/>
                <a:ea typeface="Arial"/>
                <a:cs typeface="Arial"/>
                <a:sym typeface="Arial"/>
              </a:rPr>
              <a:t>★目的の設定と解決手順を学ぶ</a:t>
            </a:r>
            <a:endParaRPr sz="2400" b="1" i="0" u="sng"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　</a:t>
            </a:r>
            <a:endParaRPr sz="2000" b="0" i="0" u="none" strike="noStrike" cap="none">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私たちの身の回りの電気機器は、様々な計測と制御を組合せることにより</a:t>
            </a:r>
            <a:endParaRPr sz="2000" b="0" i="0" u="none" strike="noStrike" cap="none">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生活における問題や課題を解決しています。</a:t>
            </a:r>
            <a:endParaRPr sz="2000" b="0" i="0" u="none" strike="noStrike" cap="none">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1200"/>
              <a:buFont typeface="Arial"/>
              <a:buNone/>
            </a:pPr>
            <a:endParaRPr sz="1200" b="0" i="0" u="none" strike="noStrike" cap="none">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身近なゴミの分別課題を分別機を開発することで解決し、</a:t>
            </a:r>
            <a:endParaRPr sz="2000" b="0" i="0" u="none" strike="noStrike" cap="none">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r>
              <a:rPr lang="ja-JP" sz="2000" b="1" i="0" u="none" strike="noStrike" cap="none">
                <a:solidFill>
                  <a:srgbClr val="002060"/>
                </a:solidFill>
                <a:latin typeface="Arial"/>
                <a:ea typeface="Arial"/>
                <a:cs typeface="Arial"/>
                <a:sym typeface="Arial"/>
              </a:rPr>
              <a:t>計測</a:t>
            </a:r>
            <a:r>
              <a:rPr lang="ja-JP" sz="2000" b="0" i="0" u="none" strike="noStrike" cap="none">
                <a:solidFill>
                  <a:srgbClr val="002060"/>
                </a:solidFill>
                <a:latin typeface="Arial"/>
                <a:ea typeface="Arial"/>
                <a:cs typeface="Arial"/>
                <a:sym typeface="Arial"/>
              </a:rPr>
              <a:t>と</a:t>
            </a:r>
            <a:r>
              <a:rPr lang="ja-JP" sz="2000" b="1" i="0" u="none" strike="noStrike" cap="none">
                <a:solidFill>
                  <a:srgbClr val="002060"/>
                </a:solidFill>
                <a:latin typeface="Arial"/>
                <a:ea typeface="Arial"/>
                <a:cs typeface="Arial"/>
                <a:sym typeface="Arial"/>
              </a:rPr>
              <a:t>制御</a:t>
            </a:r>
            <a:r>
              <a:rPr lang="ja-JP" sz="2000" b="0" i="0" u="none" strike="noStrike" cap="none">
                <a:solidFill>
                  <a:srgbClr val="002060"/>
                </a:solidFill>
                <a:latin typeface="Arial"/>
                <a:ea typeface="Arial"/>
                <a:cs typeface="Arial"/>
                <a:sym typeface="Arial"/>
              </a:rPr>
              <a:t>の技術を用いた課題解決の手順を学びましょう。</a:t>
            </a:r>
            <a:endParaRPr sz="2000" b="0" i="0" u="none" strike="noStrike" cap="none">
              <a:solidFill>
                <a:srgbClr val="002060"/>
              </a:solidFill>
              <a:latin typeface="Arial"/>
              <a:ea typeface="Arial"/>
              <a:cs typeface="Arial"/>
              <a:sym typeface="Arial"/>
            </a:endParaRPr>
          </a:p>
        </p:txBody>
      </p:sp>
      <p:pic>
        <p:nvPicPr>
          <p:cNvPr id="142" name="Google Shape;142;p7" descr="ノートパソコンのイラスト"/>
          <p:cNvPicPr preferRelativeResize="0"/>
          <p:nvPr/>
        </p:nvPicPr>
        <p:blipFill rotWithShape="1">
          <a:blip r:embed="rId3">
            <a:alphaModFix/>
          </a:blip>
          <a:srcRect/>
          <a:stretch/>
        </p:blipFill>
        <p:spPr>
          <a:xfrm>
            <a:off x="1291905" y="5152656"/>
            <a:ext cx="1623269" cy="1302674"/>
          </a:xfrm>
          <a:prstGeom prst="rect">
            <a:avLst/>
          </a:prstGeom>
          <a:noFill/>
          <a:ln>
            <a:noFill/>
          </a:ln>
        </p:spPr>
      </p:pic>
      <p:pic>
        <p:nvPicPr>
          <p:cNvPr id="143" name="Google Shape;143;p7" descr="基地局"/>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79027" y="4695456"/>
            <a:ext cx="914400" cy="914400"/>
          </a:xfrm>
          <a:prstGeom prst="rect">
            <a:avLst/>
          </a:prstGeom>
          <a:noFill/>
          <a:ln>
            <a:noFill/>
          </a:ln>
        </p:spPr>
      </p:pic>
      <p:pic>
        <p:nvPicPr>
          <p:cNvPr id="144" name="Google Shape;144;p7" descr="無線ルーター"/>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99695" y="5713911"/>
            <a:ext cx="914400" cy="914400"/>
          </a:xfrm>
          <a:prstGeom prst="rect">
            <a:avLst/>
          </a:prstGeom>
          <a:noFill/>
          <a:ln>
            <a:noFill/>
          </a:ln>
        </p:spPr>
      </p:pic>
      <p:pic>
        <p:nvPicPr>
          <p:cNvPr id="145" name="Google Shape;145;p7" descr="クラウド コンピューティング"/>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220501" y="5383966"/>
            <a:ext cx="914400" cy="914400"/>
          </a:xfrm>
          <a:prstGeom prst="rect">
            <a:avLst/>
          </a:prstGeom>
          <a:noFill/>
          <a:ln>
            <a:noFill/>
          </a:ln>
        </p:spPr>
      </p:pic>
      <p:pic>
        <p:nvPicPr>
          <p:cNvPr id="146" name="Google Shape;146;p7" descr="心を持ったロボットのイラスト"/>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599906" y="4298156"/>
            <a:ext cx="2267414" cy="23804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5" name="Google Shape;155;p8"/>
          <p:cNvSpPr txBox="1"/>
          <p:nvPr/>
        </p:nvSpPr>
        <p:spPr>
          <a:xfrm>
            <a:off x="997332" y="444592"/>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課題の発見</a:t>
            </a:r>
            <a:endParaRPr sz="2889" b="1" i="0" u="none" strike="noStrike" cap="none">
              <a:solidFill>
                <a:schemeClr val="lt1"/>
              </a:solidFill>
              <a:latin typeface="Arial"/>
              <a:ea typeface="Arial"/>
              <a:cs typeface="Arial"/>
              <a:sym typeface="Arial"/>
            </a:endParaRPr>
          </a:p>
        </p:txBody>
      </p:sp>
      <p:sp>
        <p:nvSpPr>
          <p:cNvPr id="156" name="Google Shape;156;p8"/>
          <p:cNvSpPr txBox="1"/>
          <p:nvPr/>
        </p:nvSpPr>
        <p:spPr>
          <a:xfrm>
            <a:off x="1447444" y="1384372"/>
            <a:ext cx="7049283"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400"/>
              <a:buFont typeface="Arial"/>
              <a:buNone/>
            </a:pPr>
            <a:r>
              <a:rPr lang="ja-JP" sz="2400" b="1" i="0" u="sng" strike="noStrike" cap="none">
                <a:solidFill>
                  <a:srgbClr val="002060"/>
                </a:solidFill>
                <a:latin typeface="Arial"/>
                <a:ea typeface="Arial"/>
                <a:cs typeface="Arial"/>
                <a:sym typeface="Arial"/>
              </a:rPr>
              <a:t>飲料ボトルのゴミ箱の状況見たことありますか？</a:t>
            </a:r>
            <a:endParaRPr sz="2000" b="0" i="0" u="none" strike="noStrike" cap="none" dirty="0">
              <a:solidFill>
                <a:srgbClr val="002060"/>
              </a:solidFill>
              <a:latin typeface="Arial"/>
              <a:ea typeface="Arial"/>
              <a:cs typeface="Arial"/>
              <a:sym typeface="Arial"/>
            </a:endParaRPr>
          </a:p>
        </p:txBody>
      </p:sp>
      <p:sp>
        <p:nvSpPr>
          <p:cNvPr id="157" name="Google Shape;157;p8"/>
          <p:cNvSpPr/>
          <p:nvPr/>
        </p:nvSpPr>
        <p:spPr>
          <a:xfrm>
            <a:off x="443346" y="2147455"/>
            <a:ext cx="9019309" cy="2382982"/>
          </a:xfrm>
          <a:prstGeom prst="rect">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8"/>
          <p:cNvSpPr txBox="1"/>
          <p:nvPr/>
        </p:nvSpPr>
        <p:spPr>
          <a:xfrm>
            <a:off x="563413" y="2147452"/>
            <a:ext cx="221672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Arial"/>
                <a:ea typeface="Arial"/>
                <a:cs typeface="Arial"/>
                <a:sym typeface="Arial"/>
              </a:rPr>
              <a:t>課題点</a:t>
            </a:r>
            <a:endParaRPr sz="1400" b="0" i="0" u="none" strike="noStrike" cap="none">
              <a:solidFill>
                <a:srgbClr val="000000"/>
              </a:solidFill>
              <a:latin typeface="Arial"/>
              <a:ea typeface="Arial"/>
              <a:cs typeface="Arial"/>
              <a:sym typeface="Arial"/>
            </a:endParaRPr>
          </a:p>
        </p:txBody>
      </p:sp>
      <p:sp>
        <p:nvSpPr>
          <p:cNvPr id="159" name="Google Shape;159;p8"/>
          <p:cNvSpPr txBox="1"/>
          <p:nvPr/>
        </p:nvSpPr>
        <p:spPr>
          <a:xfrm>
            <a:off x="3214406" y="5283263"/>
            <a:ext cx="624824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1F4E79"/>
                </a:solidFill>
                <a:latin typeface="Arial"/>
                <a:ea typeface="Arial"/>
                <a:cs typeface="Arial"/>
                <a:sym typeface="Arial"/>
              </a:rPr>
              <a:t>今回は</a:t>
            </a:r>
            <a:endParaRPr sz="1800" b="1" i="0" u="none" strike="noStrike" cap="none">
              <a:solidFill>
                <a:srgbClr val="1F4E7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1F4E79"/>
                </a:solidFill>
                <a:latin typeface="Arial"/>
                <a:ea typeface="Arial"/>
                <a:cs typeface="Arial"/>
                <a:sym typeface="Arial"/>
              </a:rPr>
              <a:t>“捨てたくなる分別装置”を開発して皆を楽しませよう。</a:t>
            </a:r>
            <a:endParaRPr sz="1800" b="1" i="0" u="none" strike="noStrike" cap="none">
              <a:solidFill>
                <a:srgbClr val="1F4E79"/>
              </a:solidFill>
              <a:latin typeface="Arial"/>
              <a:ea typeface="Arial"/>
              <a:cs typeface="Arial"/>
              <a:sym typeface="Arial"/>
            </a:endParaRPr>
          </a:p>
        </p:txBody>
      </p:sp>
      <p:pic>
        <p:nvPicPr>
          <p:cNvPr id="160" name="Google Shape;160;p8" descr="ゴミ箱ストックベクター、ロイヤリティフリーゴミ箱イラスト | Depositphotos ®"/>
          <p:cNvPicPr preferRelativeResize="0"/>
          <p:nvPr/>
        </p:nvPicPr>
        <p:blipFill rotWithShape="1">
          <a:blip r:embed="rId3">
            <a:clrChange>
              <a:clrFrom>
                <a:srgbClr val="FFFFFF"/>
              </a:clrFrom>
              <a:clrTo>
                <a:srgbClr val="FFFFFF">
                  <a:alpha val="0"/>
                </a:srgbClr>
              </a:clrTo>
            </a:clrChange>
            <a:alphaModFix/>
          </a:blip>
          <a:srcRect/>
          <a:stretch/>
        </p:blipFill>
        <p:spPr>
          <a:xfrm>
            <a:off x="563413" y="4725710"/>
            <a:ext cx="1260157" cy="1546117"/>
          </a:xfrm>
          <a:prstGeom prst="rect">
            <a:avLst/>
          </a:prstGeom>
          <a:noFill/>
          <a:ln>
            <a:noFill/>
          </a:ln>
        </p:spPr>
      </p:pic>
      <p:pic>
        <p:nvPicPr>
          <p:cNvPr id="161" name="Google Shape;161;p8" descr="Sejutadollarsebulanyajy: √画像をダウンロード ゴミ箱 イラスト フリー素材 259862-ゴミ箱 イラスト フリー素材"/>
          <p:cNvPicPr preferRelativeResize="0"/>
          <p:nvPr/>
        </p:nvPicPr>
        <p:blipFill rotWithShape="1">
          <a:blip r:embed="rId4">
            <a:clrChange>
              <a:clrFrom>
                <a:srgbClr val="FFFFFF"/>
              </a:clrFrom>
              <a:clrTo>
                <a:srgbClr val="FFFFFF">
                  <a:alpha val="0"/>
                </a:srgbClr>
              </a:clrTo>
            </a:clrChange>
            <a:alphaModFix/>
          </a:blip>
          <a:srcRect/>
          <a:stretch/>
        </p:blipFill>
        <p:spPr>
          <a:xfrm>
            <a:off x="1439956" y="4940989"/>
            <a:ext cx="1774450" cy="13308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6" name="Google Shape;176;p9"/>
          <p:cNvSpPr txBox="1"/>
          <p:nvPr/>
        </p:nvSpPr>
        <p:spPr>
          <a:xfrm>
            <a:off x="1021824" y="437746"/>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開発・改良の進め方</a:t>
            </a:r>
            <a:endParaRPr sz="2889" b="1" i="0" u="none" strike="noStrike" cap="none">
              <a:solidFill>
                <a:schemeClr val="lt1"/>
              </a:solidFill>
              <a:latin typeface="Arial"/>
              <a:ea typeface="Arial"/>
              <a:cs typeface="Arial"/>
              <a:sym typeface="Arial"/>
            </a:endParaRPr>
          </a:p>
        </p:txBody>
      </p:sp>
      <p:grpSp>
        <p:nvGrpSpPr>
          <p:cNvPr id="177" name="Google Shape;177;p9"/>
          <p:cNvGrpSpPr/>
          <p:nvPr/>
        </p:nvGrpSpPr>
        <p:grpSpPr>
          <a:xfrm>
            <a:off x="1029702" y="1212468"/>
            <a:ext cx="7846597" cy="5117371"/>
            <a:chOff x="1429933" y="1212468"/>
            <a:chExt cx="7846597" cy="5117371"/>
          </a:xfrm>
        </p:grpSpPr>
        <p:sp>
          <p:nvSpPr>
            <p:cNvPr id="178" name="Google Shape;178;p9"/>
            <p:cNvSpPr/>
            <p:nvPr/>
          </p:nvSpPr>
          <p:spPr>
            <a:xfrm>
              <a:off x="2676102" y="2552886"/>
              <a:ext cx="969697" cy="486562"/>
            </a:xfrm>
            <a:prstGeom prst="downArrow">
              <a:avLst>
                <a:gd name="adj1" fmla="val 50000"/>
                <a:gd name="adj2" fmla="val 50000"/>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79" name="Google Shape;179;p9"/>
            <p:cNvSpPr/>
            <p:nvPr/>
          </p:nvSpPr>
          <p:spPr>
            <a:xfrm>
              <a:off x="2676102" y="3779759"/>
              <a:ext cx="969697" cy="509764"/>
            </a:xfrm>
            <a:prstGeom prst="downArrow">
              <a:avLst>
                <a:gd name="adj1" fmla="val 50000"/>
                <a:gd name="adj2" fmla="val 50000"/>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80" name="Google Shape;180;p9"/>
            <p:cNvSpPr/>
            <p:nvPr/>
          </p:nvSpPr>
          <p:spPr>
            <a:xfrm>
              <a:off x="2676102" y="5044878"/>
              <a:ext cx="969697" cy="519285"/>
            </a:xfrm>
            <a:prstGeom prst="downArrow">
              <a:avLst>
                <a:gd name="adj1" fmla="val 50000"/>
                <a:gd name="adj2" fmla="val 50000"/>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81" name="Google Shape;181;p9"/>
            <p:cNvSpPr/>
            <p:nvPr/>
          </p:nvSpPr>
          <p:spPr>
            <a:xfrm rot="-5400000">
              <a:off x="9797" y="3963500"/>
              <a:ext cx="3633286" cy="793010"/>
            </a:xfrm>
            <a:prstGeom prst="bentArrow">
              <a:avLst>
                <a:gd name="adj1" fmla="val 38932"/>
                <a:gd name="adj2" fmla="val 50000"/>
                <a:gd name="adj3" fmla="val 32653"/>
                <a:gd name="adj4" fmla="val 43750"/>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82" name="Google Shape;182;p9"/>
            <p:cNvSpPr txBox="1"/>
            <p:nvPr/>
          </p:nvSpPr>
          <p:spPr>
            <a:xfrm>
              <a:off x="2334454" y="1212468"/>
              <a:ext cx="58272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2060"/>
                  </a:solidFill>
                  <a:latin typeface="Arial"/>
                  <a:ea typeface="Arial"/>
                  <a:cs typeface="Arial"/>
                  <a:sym typeface="Arial"/>
                </a:rPr>
                <a:t>以下の流れで、開発・改良を進めよう</a:t>
              </a:r>
              <a:endParaRPr sz="1400" b="0" i="0" u="none" strike="noStrike" cap="none">
                <a:solidFill>
                  <a:srgbClr val="000000"/>
                </a:solidFill>
                <a:latin typeface="Arial"/>
                <a:ea typeface="Arial"/>
                <a:cs typeface="Arial"/>
                <a:sym typeface="Arial"/>
              </a:endParaRPr>
            </a:p>
          </p:txBody>
        </p:sp>
        <p:pic>
          <p:nvPicPr>
            <p:cNvPr id="183" name="Google Shape;183;p9" descr="鉛筆"/>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813397" y="1808116"/>
              <a:ext cx="463133" cy="463133"/>
            </a:xfrm>
            <a:prstGeom prst="rect">
              <a:avLst/>
            </a:prstGeom>
            <a:noFill/>
            <a:ln>
              <a:noFill/>
            </a:ln>
          </p:spPr>
        </p:pic>
        <p:pic>
          <p:nvPicPr>
            <p:cNvPr id="184" name="Google Shape;184;p9" descr="開いた本"/>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07403" y="1783944"/>
              <a:ext cx="778777" cy="778777"/>
            </a:xfrm>
            <a:prstGeom prst="rect">
              <a:avLst/>
            </a:prstGeom>
            <a:noFill/>
            <a:ln>
              <a:noFill/>
            </a:ln>
          </p:spPr>
        </p:pic>
        <p:pic>
          <p:nvPicPr>
            <p:cNvPr id="185" name="Google Shape;185;p9" descr="採鉱用工具"/>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474631" y="3094561"/>
              <a:ext cx="643246" cy="643246"/>
            </a:xfrm>
            <a:prstGeom prst="rect">
              <a:avLst/>
            </a:prstGeom>
            <a:noFill/>
            <a:ln>
              <a:noFill/>
            </a:ln>
          </p:spPr>
        </p:pic>
        <p:pic>
          <p:nvPicPr>
            <p:cNvPr id="186" name="Google Shape;186;p9" descr="プログラマー"/>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82878" y="4221699"/>
              <a:ext cx="814436" cy="814436"/>
            </a:xfrm>
            <a:prstGeom prst="rect">
              <a:avLst/>
            </a:prstGeom>
            <a:noFill/>
            <a:ln>
              <a:noFill/>
            </a:ln>
          </p:spPr>
        </p:pic>
        <p:pic>
          <p:nvPicPr>
            <p:cNvPr id="187" name="Google Shape;187;p9" descr="拍手"/>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386396" y="5536828"/>
              <a:ext cx="793011" cy="793011"/>
            </a:xfrm>
            <a:prstGeom prst="rect">
              <a:avLst/>
            </a:prstGeom>
            <a:noFill/>
            <a:ln>
              <a:noFill/>
            </a:ln>
          </p:spPr>
        </p:pic>
        <p:sp>
          <p:nvSpPr>
            <p:cNvPr id="188" name="Google Shape;188;p9"/>
            <p:cNvSpPr/>
            <p:nvPr/>
          </p:nvSpPr>
          <p:spPr>
            <a:xfrm>
              <a:off x="1429933" y="1797531"/>
              <a:ext cx="7841175" cy="745831"/>
            </a:xfrm>
            <a:prstGeom prst="roundRect">
              <a:avLst>
                <a:gd name="adj" fmla="val 16667"/>
              </a:avLst>
            </a:prstGeom>
            <a:solidFill>
              <a:srgbClr val="CCECFF">
                <a:alpha val="3921"/>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2060"/>
                  </a:solidFill>
                  <a:latin typeface="Arial"/>
                  <a:ea typeface="Arial"/>
                  <a:cs typeface="Arial"/>
                  <a:sym typeface="Arial"/>
                </a:rPr>
                <a:t>①設計図・フローチャート</a:t>
              </a:r>
              <a:endParaRPr sz="18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2060"/>
                  </a:solidFill>
                  <a:latin typeface="Arial"/>
                  <a:ea typeface="Arial"/>
                  <a:cs typeface="Arial"/>
                  <a:sym typeface="Arial"/>
                </a:rPr>
                <a:t>　装置のイメージや動作の流れを可視化しよう。</a:t>
              </a:r>
              <a:endParaRPr sz="1600" b="0" i="0" u="none" strike="noStrike" cap="none">
                <a:solidFill>
                  <a:srgbClr val="002060"/>
                </a:solidFill>
                <a:latin typeface="Arial"/>
                <a:ea typeface="Arial"/>
                <a:cs typeface="Arial"/>
                <a:sym typeface="Arial"/>
              </a:endParaRPr>
            </a:p>
          </p:txBody>
        </p:sp>
        <p:sp>
          <p:nvSpPr>
            <p:cNvPr id="189" name="Google Shape;189;p9"/>
            <p:cNvSpPr/>
            <p:nvPr/>
          </p:nvSpPr>
          <p:spPr>
            <a:xfrm>
              <a:off x="2222944" y="3039452"/>
              <a:ext cx="7048163" cy="745831"/>
            </a:xfrm>
            <a:prstGeom prst="roundRect">
              <a:avLst>
                <a:gd name="adj" fmla="val 16667"/>
              </a:avLst>
            </a:prstGeom>
            <a:solidFill>
              <a:srgbClr val="CCECFF">
                <a:alpha val="3921"/>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2060"/>
                  </a:solidFill>
                  <a:latin typeface="Arial"/>
                  <a:ea typeface="Arial"/>
                  <a:cs typeface="Arial"/>
                  <a:sym typeface="Arial"/>
                </a:rPr>
                <a:t>②装置の組立</a:t>
              </a:r>
              <a:endParaRPr sz="18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a:t>
              </a:r>
              <a:r>
                <a:rPr lang="ja-JP" sz="1600" b="0" i="0" u="none" strike="noStrike" cap="none">
                  <a:solidFill>
                    <a:srgbClr val="002060"/>
                  </a:solidFill>
                  <a:latin typeface="Arial"/>
                  <a:ea typeface="Arial"/>
                  <a:cs typeface="Arial"/>
                  <a:sym typeface="Arial"/>
                </a:rPr>
                <a:t>①で考えたように装置を組み立てよう。</a:t>
              </a:r>
              <a:endParaRPr sz="1800" b="0" i="0" u="none" strike="noStrike" cap="none">
                <a:solidFill>
                  <a:srgbClr val="002060"/>
                </a:solidFill>
                <a:latin typeface="Arial"/>
                <a:ea typeface="Arial"/>
                <a:cs typeface="Arial"/>
                <a:sym typeface="Arial"/>
              </a:endParaRPr>
            </a:p>
          </p:txBody>
        </p:sp>
        <p:sp>
          <p:nvSpPr>
            <p:cNvPr id="190" name="Google Shape;190;p9"/>
            <p:cNvSpPr/>
            <p:nvPr/>
          </p:nvSpPr>
          <p:spPr>
            <a:xfrm>
              <a:off x="2222945" y="4299047"/>
              <a:ext cx="7048163" cy="745831"/>
            </a:xfrm>
            <a:prstGeom prst="roundRect">
              <a:avLst>
                <a:gd name="adj" fmla="val 16667"/>
              </a:avLst>
            </a:prstGeom>
            <a:solidFill>
              <a:srgbClr val="CCECFF">
                <a:alpha val="3921"/>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2060"/>
                  </a:solidFill>
                  <a:latin typeface="Arial"/>
                  <a:ea typeface="Arial"/>
                  <a:cs typeface="Arial"/>
                  <a:sym typeface="Arial"/>
                </a:rPr>
                <a:t>③プログラミング</a:t>
              </a:r>
              <a:endParaRPr sz="18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2060"/>
                  </a:solidFill>
                  <a:latin typeface="Arial"/>
                  <a:ea typeface="Arial"/>
                  <a:cs typeface="Arial"/>
                  <a:sym typeface="Arial"/>
                </a:rPr>
                <a:t>　①で考えた動作になるようにプログラムを作成しよう。</a:t>
              </a:r>
              <a:endParaRPr sz="1600" b="0" i="0" u="none" strike="noStrike" cap="none">
                <a:solidFill>
                  <a:srgbClr val="002060"/>
                </a:solidFill>
                <a:latin typeface="Arial"/>
                <a:ea typeface="Arial"/>
                <a:cs typeface="Arial"/>
                <a:sym typeface="Arial"/>
              </a:endParaRPr>
            </a:p>
          </p:txBody>
        </p:sp>
        <p:sp>
          <p:nvSpPr>
            <p:cNvPr id="191" name="Google Shape;191;p9"/>
            <p:cNvSpPr/>
            <p:nvPr/>
          </p:nvSpPr>
          <p:spPr>
            <a:xfrm>
              <a:off x="2222945" y="5564167"/>
              <a:ext cx="7048163" cy="745831"/>
            </a:xfrm>
            <a:prstGeom prst="roundRect">
              <a:avLst>
                <a:gd name="adj" fmla="val 16667"/>
              </a:avLst>
            </a:prstGeom>
            <a:solidFill>
              <a:srgbClr val="CCECFF">
                <a:alpha val="3921"/>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2060"/>
                  </a:solidFill>
                  <a:latin typeface="Arial"/>
                  <a:ea typeface="Arial"/>
                  <a:cs typeface="Arial"/>
                  <a:sym typeface="Arial"/>
                </a:rPr>
                <a:t>④分別トライ</a:t>
              </a:r>
              <a:endParaRPr sz="18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a:t>
              </a:r>
              <a:r>
                <a:rPr lang="ja-JP" sz="1600" b="0" i="0" u="none" strike="noStrike" cap="none">
                  <a:solidFill>
                    <a:srgbClr val="002060"/>
                  </a:solidFill>
                  <a:latin typeface="Arial"/>
                  <a:ea typeface="Arial"/>
                  <a:cs typeface="Arial"/>
                  <a:sym typeface="Arial"/>
                </a:rPr>
                <a:t>実際に分別してみよう。失敗した場合は①に戻って改良！</a:t>
              </a:r>
              <a:endParaRPr sz="1800" b="0" i="0" u="none" strike="noStrike" cap="none">
                <a:solidFill>
                  <a:srgbClr val="00206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0" name="Google Shape;200;p11"/>
          <p:cNvSpPr txBox="1"/>
          <p:nvPr/>
        </p:nvSpPr>
        <p:spPr>
          <a:xfrm>
            <a:off x="1021824" y="442915"/>
            <a:ext cx="7862351" cy="5369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教材を開けてみよう</a:t>
            </a:r>
            <a:endParaRPr sz="2889" b="1" i="0" u="none" strike="noStrike" cap="none">
              <a:solidFill>
                <a:schemeClr val="lt1"/>
              </a:solidFill>
              <a:latin typeface="Arial"/>
              <a:ea typeface="Arial"/>
              <a:cs typeface="Arial"/>
              <a:sym typeface="Arial"/>
            </a:endParaRPr>
          </a:p>
        </p:txBody>
      </p:sp>
      <p:grpSp>
        <p:nvGrpSpPr>
          <p:cNvPr id="16" name="グループ化 15">
            <a:extLst>
              <a:ext uri="{FF2B5EF4-FFF2-40B4-BE49-F238E27FC236}">
                <a16:creationId xmlns:a16="http://schemas.microsoft.com/office/drawing/2014/main" id="{B3339B0B-2E96-4A71-8722-DB72742A8BC3}"/>
              </a:ext>
            </a:extLst>
          </p:cNvPr>
          <p:cNvGrpSpPr/>
          <p:nvPr/>
        </p:nvGrpSpPr>
        <p:grpSpPr>
          <a:xfrm>
            <a:off x="734682" y="1418203"/>
            <a:ext cx="8559730" cy="5091614"/>
            <a:chOff x="552085" y="1485611"/>
            <a:chExt cx="8559730" cy="5091614"/>
          </a:xfrm>
        </p:grpSpPr>
        <p:pic>
          <p:nvPicPr>
            <p:cNvPr id="3" name="図 2" descr="屋内, 座る, 部屋, テーブル が含まれている画像&#10;&#10;自動的に生成された説明">
              <a:extLst>
                <a:ext uri="{FF2B5EF4-FFF2-40B4-BE49-F238E27FC236}">
                  <a16:creationId xmlns:a16="http://schemas.microsoft.com/office/drawing/2014/main" id="{F46F0BD4-BFA8-4345-8CCC-31E256E48C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89010" y="5251292"/>
              <a:ext cx="2090879" cy="1325933"/>
            </a:xfrm>
            <a:prstGeom prst="rect">
              <a:avLst/>
            </a:prstGeom>
          </p:spPr>
        </p:pic>
        <p:pic>
          <p:nvPicPr>
            <p:cNvPr id="204" name="Google Shape;204;p11" descr="屋内, テーブル, コンピュータ, 小さい が含まれている画像&#10;&#10;自動的に生成された説明"/>
            <p:cNvPicPr preferRelativeResize="0"/>
            <p:nvPr/>
          </p:nvPicPr>
          <p:blipFill rotWithShape="1">
            <a:blip r:embed="rId4" cstate="screen">
              <a:alphaModFix/>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a:xfrm>
              <a:off x="5714751" y="1495563"/>
              <a:ext cx="1665138" cy="2220183"/>
            </a:xfrm>
            <a:prstGeom prst="rect">
              <a:avLst/>
            </a:prstGeom>
            <a:noFill/>
            <a:ln>
              <a:noFill/>
            </a:ln>
          </p:spPr>
        </p:pic>
        <p:pic>
          <p:nvPicPr>
            <p:cNvPr id="205" name="Google Shape;205;p11" descr="プラスチックの容器&#10;&#10;中程度の精度で自動的に生成された説明"/>
            <p:cNvPicPr preferRelativeResize="0"/>
            <p:nvPr/>
          </p:nvPicPr>
          <p:blipFill rotWithShape="1">
            <a:blip r:embed="rId6" cstate="screen">
              <a:alphaModFix/>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b="-2"/>
            <a:stretch/>
          </p:blipFill>
          <p:spPr>
            <a:xfrm rot="16200000">
              <a:off x="1769459" y="3976492"/>
              <a:ext cx="2646584" cy="1228949"/>
            </a:xfrm>
            <a:prstGeom prst="rect">
              <a:avLst/>
            </a:prstGeom>
            <a:noFill/>
            <a:ln>
              <a:noFill/>
            </a:ln>
          </p:spPr>
        </p:pic>
        <p:pic>
          <p:nvPicPr>
            <p:cNvPr id="206" name="Google Shape;206;p11" descr="木製, 座る, 並ぶ, 行 が含まれている画像&#10;&#10;自動的に生成された説明"/>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16200000">
              <a:off x="5282461" y="3039166"/>
              <a:ext cx="1306150" cy="2888706"/>
            </a:xfrm>
            <a:prstGeom prst="rect">
              <a:avLst/>
            </a:prstGeom>
            <a:noFill/>
            <a:ln>
              <a:noFill/>
            </a:ln>
          </p:spPr>
        </p:pic>
        <p:pic>
          <p:nvPicPr>
            <p:cNvPr id="242" name="Google Shape;242;p1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2473417" y="5910031"/>
              <a:ext cx="1228950" cy="656389"/>
            </a:xfrm>
            <a:prstGeom prst="rect">
              <a:avLst/>
            </a:prstGeom>
            <a:noFill/>
            <a:ln>
              <a:noFill/>
            </a:ln>
          </p:spPr>
        </p:pic>
        <p:pic>
          <p:nvPicPr>
            <p:cNvPr id="4" name="図 3" descr="瓶の飲み物&#10;&#10;自動的に生成された説明">
              <a:extLst>
                <a:ext uri="{FF2B5EF4-FFF2-40B4-BE49-F238E27FC236}">
                  <a16:creationId xmlns:a16="http://schemas.microsoft.com/office/drawing/2014/main" id="{7157DE6D-F4D4-4D96-A9F1-933F0441621C}"/>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a:ext>
              </a:extLst>
            </a:blip>
            <a:stretch>
              <a:fillRect/>
            </a:stretch>
          </p:blipFill>
          <p:spPr>
            <a:xfrm>
              <a:off x="3593908" y="1485611"/>
              <a:ext cx="1990868" cy="1355765"/>
            </a:xfrm>
            <a:prstGeom prst="rect">
              <a:avLst/>
            </a:prstGeom>
          </p:spPr>
        </p:pic>
        <p:sp>
          <p:nvSpPr>
            <p:cNvPr id="121" name="Google Shape;228;p11">
              <a:extLst>
                <a:ext uri="{FF2B5EF4-FFF2-40B4-BE49-F238E27FC236}">
                  <a16:creationId xmlns:a16="http://schemas.microsoft.com/office/drawing/2014/main" id="{FFC857D4-E294-4A8D-A36A-6BB91E7CBE39}"/>
                </a:ext>
              </a:extLst>
            </p:cNvPr>
            <p:cNvSpPr txBox="1"/>
            <p:nvPr/>
          </p:nvSpPr>
          <p:spPr>
            <a:xfrm>
              <a:off x="7727723" y="1734392"/>
              <a:ext cx="1384092" cy="692467"/>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dirty="0">
                  <a:solidFill>
                    <a:srgbClr val="3F3F3F"/>
                  </a:solidFill>
                  <a:latin typeface="Arial"/>
                  <a:ea typeface="Arial"/>
                  <a:cs typeface="Arial"/>
                  <a:sym typeface="Arial"/>
                </a:rPr>
                <a:t>サーボモータ付きスロープ×２</a:t>
              </a:r>
              <a:endParaRPr lang="en-US" altLang="ja-JP" sz="1100" b="1"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altLang="en-US" sz="1100" b="1" i="0" u="none" strike="noStrike" cap="none" dirty="0">
                  <a:solidFill>
                    <a:srgbClr val="3F3F3F"/>
                  </a:solidFill>
                  <a:latin typeface="Arial"/>
                  <a:ea typeface="Arial"/>
                  <a:cs typeface="Arial"/>
                  <a:sym typeface="Arial"/>
                </a:rPr>
                <a:t>幅広スロープ</a:t>
              </a:r>
              <a:r>
                <a:rPr lang="ja-JP" altLang="ja-JP" sz="1100" b="1" i="0" u="none" strike="noStrike" cap="none" dirty="0">
                  <a:solidFill>
                    <a:srgbClr val="3F3F3F"/>
                  </a:solidFill>
                  <a:latin typeface="Arial"/>
                  <a:ea typeface="Arial"/>
                  <a:cs typeface="Arial"/>
                  <a:sym typeface="Arial"/>
                </a:rPr>
                <a:t>× </a:t>
              </a:r>
              <a:r>
                <a:rPr lang="en-US" altLang="ja-JP" sz="1100" b="1" i="0" u="none" strike="noStrike" cap="none" dirty="0">
                  <a:solidFill>
                    <a:srgbClr val="3F3F3F"/>
                  </a:solidFill>
                  <a:latin typeface="Arial"/>
                  <a:ea typeface="Arial"/>
                  <a:cs typeface="Arial"/>
                  <a:sym typeface="Arial"/>
                </a:rPr>
                <a:t>1</a:t>
              </a:r>
            </a:p>
          </p:txBody>
        </p:sp>
        <p:sp>
          <p:nvSpPr>
            <p:cNvPr id="132" name="Google Shape;239;p11">
              <a:extLst>
                <a:ext uri="{FF2B5EF4-FFF2-40B4-BE49-F238E27FC236}">
                  <a16:creationId xmlns:a16="http://schemas.microsoft.com/office/drawing/2014/main" id="{22BBE22E-71D2-412C-AB64-9F09AD21DEC6}"/>
                </a:ext>
              </a:extLst>
            </p:cNvPr>
            <p:cNvSpPr txBox="1"/>
            <p:nvPr/>
          </p:nvSpPr>
          <p:spPr>
            <a:xfrm>
              <a:off x="7727723" y="5737302"/>
              <a:ext cx="1384092" cy="353913"/>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sz="1100" b="1" i="0" u="none" strike="noStrike" cap="none" dirty="0">
                  <a:solidFill>
                    <a:srgbClr val="3F3F3F"/>
                  </a:solidFill>
                  <a:latin typeface="Arial"/>
                  <a:ea typeface="Arial"/>
                  <a:cs typeface="Arial"/>
                  <a:sym typeface="Arial"/>
                </a:rPr>
                <a:t>本体 </a:t>
              </a:r>
              <a:r>
                <a:rPr lang="en-US" altLang="ja-JP" sz="1100" b="1" i="0" u="none" strike="noStrike" cap="none" dirty="0">
                  <a:solidFill>
                    <a:srgbClr val="3F3F3F"/>
                  </a:solidFill>
                  <a:latin typeface="Arial"/>
                  <a:ea typeface="Arial"/>
                  <a:cs typeface="Arial"/>
                  <a:sym typeface="Arial"/>
                </a:rPr>
                <a:t>×</a:t>
              </a:r>
              <a:r>
                <a:rPr lang="ja-JP" altLang="en-US" sz="1100" b="1" i="0" u="none" strike="noStrike" cap="none" dirty="0">
                  <a:solidFill>
                    <a:srgbClr val="3F3F3F"/>
                  </a:solidFill>
                  <a:latin typeface="Arial"/>
                  <a:ea typeface="Arial"/>
                  <a:cs typeface="Arial"/>
                  <a:sym typeface="Arial"/>
                </a:rPr>
                <a:t>１</a:t>
              </a:r>
              <a:endParaRPr sz="1100" b="0" i="0" u="none" strike="noStrike" cap="none" dirty="0">
                <a:solidFill>
                  <a:srgbClr val="000000"/>
                </a:solidFill>
                <a:latin typeface="Arial"/>
                <a:ea typeface="Arial"/>
                <a:cs typeface="Arial"/>
                <a:sym typeface="Arial"/>
              </a:endParaRPr>
            </a:p>
          </p:txBody>
        </p:sp>
        <p:pic>
          <p:nvPicPr>
            <p:cNvPr id="207" name="Google Shape;207;p11" descr="コンピュータ が含まれている画像&#10;&#10;自動的に生成された説明"/>
            <p:cNvPicPr preferRelativeResize="0"/>
            <p:nvPr/>
          </p:nvPicPr>
          <p:blipFill rotWithShape="1">
            <a:blip r:embed="rId12" cstate="screen">
              <a:alphaModFix/>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a:ext>
              </a:extLst>
            </a:blip>
            <a:srcRect/>
            <a:stretch/>
          </p:blipFill>
          <p:spPr>
            <a:xfrm>
              <a:off x="2473417" y="2051684"/>
              <a:ext cx="1228950" cy="1175699"/>
            </a:xfrm>
            <a:prstGeom prst="rect">
              <a:avLst/>
            </a:prstGeom>
            <a:noFill/>
            <a:ln>
              <a:noFill/>
            </a:ln>
          </p:spPr>
        </p:pic>
        <p:sp>
          <p:nvSpPr>
            <p:cNvPr id="141" name="Google Shape;216;p11">
              <a:extLst>
                <a:ext uri="{FF2B5EF4-FFF2-40B4-BE49-F238E27FC236}">
                  <a16:creationId xmlns:a16="http://schemas.microsoft.com/office/drawing/2014/main" id="{89538B37-C059-4222-919E-B82017C5B591}"/>
                </a:ext>
              </a:extLst>
            </p:cNvPr>
            <p:cNvSpPr txBox="1"/>
            <p:nvPr/>
          </p:nvSpPr>
          <p:spPr>
            <a:xfrm>
              <a:off x="552085" y="2379970"/>
              <a:ext cx="1384092" cy="523190"/>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altLang="ja-JP" sz="1100" b="1" i="0" u="none" strike="noStrike" cap="none" dirty="0" err="1">
                  <a:solidFill>
                    <a:srgbClr val="3F3F3F"/>
                  </a:solidFill>
                  <a:latin typeface="Arial"/>
                  <a:ea typeface="Arial"/>
                  <a:cs typeface="Arial"/>
                  <a:sym typeface="Arial"/>
                </a:rPr>
                <a:t>Microbit</a:t>
              </a:r>
              <a:endParaRPr lang="ja-JP" altLang="en-US" sz="1100" dirty="0"/>
            </a:p>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制御ボックス</a:t>
              </a:r>
              <a:r>
                <a:rPr lang="en-US" altLang="ja-JP" sz="1100" b="1" i="0" u="none" strike="noStrike" cap="none" dirty="0">
                  <a:solidFill>
                    <a:srgbClr val="3F3F3F"/>
                  </a:solidFill>
                  <a:latin typeface="Arial"/>
                  <a:ea typeface="Arial"/>
                  <a:cs typeface="Arial"/>
                  <a:sym typeface="Arial"/>
                </a:rPr>
                <a:t>× 1</a:t>
              </a:r>
              <a:endParaRPr lang="ja-JP" altLang="en-US" sz="1100" b="1" i="0" u="none" strike="noStrike" cap="none" dirty="0">
                <a:solidFill>
                  <a:srgbClr val="3F3F3F"/>
                </a:solidFill>
                <a:latin typeface="Arial"/>
                <a:ea typeface="Arial"/>
                <a:cs typeface="Arial"/>
                <a:sym typeface="Arial"/>
              </a:endParaRPr>
            </a:p>
          </p:txBody>
        </p:sp>
        <p:sp>
          <p:nvSpPr>
            <p:cNvPr id="147" name="Google Shape;216;p11">
              <a:extLst>
                <a:ext uri="{FF2B5EF4-FFF2-40B4-BE49-F238E27FC236}">
                  <a16:creationId xmlns:a16="http://schemas.microsoft.com/office/drawing/2014/main" id="{64BAD110-B559-4B67-8CF4-920460F7A740}"/>
                </a:ext>
              </a:extLst>
            </p:cNvPr>
            <p:cNvSpPr txBox="1"/>
            <p:nvPr/>
          </p:nvSpPr>
          <p:spPr>
            <a:xfrm>
              <a:off x="557226" y="1595425"/>
              <a:ext cx="1384092" cy="692467"/>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スチール缶 </a:t>
              </a:r>
              <a:r>
                <a:rPr lang="en-US" altLang="ja-JP" sz="1100" b="1" i="0" u="none" strike="noStrike" cap="none" dirty="0">
                  <a:solidFill>
                    <a:srgbClr val="3F3F3F"/>
                  </a:solidFill>
                  <a:latin typeface="Arial"/>
                  <a:ea typeface="Arial"/>
                  <a:cs typeface="Arial"/>
                  <a:sym typeface="Arial"/>
                </a:rPr>
                <a:t>× 1</a:t>
              </a:r>
            </a:p>
            <a:p>
              <a:pPr marL="0" marR="0" lvl="0" indent="0" algn="ctr" rtl="0">
                <a:lnSpc>
                  <a:spcPct val="100000"/>
                </a:lnSpc>
                <a:spcBef>
                  <a:spcPts val="0"/>
                </a:spcBef>
                <a:spcAft>
                  <a:spcPts val="0"/>
                </a:spcAft>
                <a:buNone/>
              </a:pPr>
              <a:r>
                <a:rPr lang="ja-JP" altLang="en-US" sz="1100" b="1" dirty="0">
                  <a:solidFill>
                    <a:srgbClr val="3F3F3F"/>
                  </a:solidFill>
                </a:rPr>
                <a:t>アルミ缶 </a:t>
              </a:r>
              <a:r>
                <a:rPr lang="en-US" altLang="ja-JP" sz="1100" b="1" i="0" u="none" strike="noStrike" cap="none" dirty="0">
                  <a:solidFill>
                    <a:srgbClr val="3F3F3F"/>
                  </a:solidFill>
                  <a:latin typeface="Arial"/>
                  <a:ea typeface="Arial"/>
                  <a:cs typeface="Arial"/>
                  <a:sym typeface="Arial"/>
                </a:rPr>
                <a:t>× 1</a:t>
              </a:r>
              <a:endParaRPr lang="en-US" altLang="ja-JP" sz="1100" b="1" dirty="0">
                <a:solidFill>
                  <a:srgbClr val="3F3F3F"/>
                </a:solidFill>
              </a:endParaRPr>
            </a:p>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ペットボトル </a:t>
              </a:r>
              <a:r>
                <a:rPr lang="en-US" altLang="ja-JP" sz="1100" b="1" i="0" u="none" strike="noStrike" cap="none" dirty="0">
                  <a:solidFill>
                    <a:srgbClr val="3F3F3F"/>
                  </a:solidFill>
                  <a:latin typeface="Arial"/>
                  <a:ea typeface="Arial"/>
                  <a:cs typeface="Arial"/>
                  <a:sym typeface="Arial"/>
                </a:rPr>
                <a:t>× 1</a:t>
              </a:r>
              <a:endParaRPr lang="ja-JP" altLang="en-US" sz="1100" b="1" i="0" u="none" strike="noStrike" cap="none" dirty="0">
                <a:solidFill>
                  <a:srgbClr val="3F3F3F"/>
                </a:solidFill>
                <a:latin typeface="Arial"/>
                <a:ea typeface="Arial"/>
                <a:cs typeface="Arial"/>
                <a:sym typeface="Arial"/>
              </a:endParaRPr>
            </a:p>
          </p:txBody>
        </p:sp>
        <p:cxnSp>
          <p:nvCxnSpPr>
            <p:cNvPr id="148" name="直線コネクタ 147">
              <a:extLst>
                <a:ext uri="{FF2B5EF4-FFF2-40B4-BE49-F238E27FC236}">
                  <a16:creationId xmlns:a16="http://schemas.microsoft.com/office/drawing/2014/main" id="{8B08F0C4-C4A9-4047-934B-7F6087256AEC}"/>
                </a:ext>
              </a:extLst>
            </p:cNvPr>
            <p:cNvCxnSpPr>
              <a:cxnSpLocks/>
              <a:stCxn id="147" idx="3"/>
            </p:cNvCxnSpPr>
            <p:nvPr/>
          </p:nvCxnSpPr>
          <p:spPr>
            <a:xfrm flipV="1">
              <a:off x="1941318" y="1941658"/>
              <a:ext cx="2071882" cy="1"/>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5" name="Google Shape;216;p11">
              <a:extLst>
                <a:ext uri="{FF2B5EF4-FFF2-40B4-BE49-F238E27FC236}">
                  <a16:creationId xmlns:a16="http://schemas.microsoft.com/office/drawing/2014/main" id="{996974D7-CE07-4948-9EFA-E48EAD5F885D}"/>
                </a:ext>
              </a:extLst>
            </p:cNvPr>
            <p:cNvSpPr txBox="1"/>
            <p:nvPr/>
          </p:nvSpPr>
          <p:spPr>
            <a:xfrm>
              <a:off x="552085" y="5239341"/>
              <a:ext cx="1384092" cy="523190"/>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分別後</a:t>
              </a:r>
              <a:endParaRPr lang="ja-JP" altLang="en-US" sz="1100" dirty="0"/>
            </a:p>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受けトレイ</a:t>
              </a:r>
              <a:r>
                <a:rPr lang="en-US" altLang="ja-JP" sz="1100" b="1" i="0" u="none" strike="noStrike" cap="none" dirty="0">
                  <a:solidFill>
                    <a:srgbClr val="3F3F3F"/>
                  </a:solidFill>
                  <a:latin typeface="Arial"/>
                  <a:ea typeface="Arial"/>
                  <a:cs typeface="Arial"/>
                  <a:sym typeface="Arial"/>
                </a:rPr>
                <a:t>×</a:t>
              </a:r>
              <a:r>
                <a:rPr lang="ja-JP" altLang="en-US" sz="1100" b="1" i="0" u="none" strike="noStrike" cap="none" dirty="0">
                  <a:solidFill>
                    <a:srgbClr val="3F3F3F"/>
                  </a:solidFill>
                  <a:latin typeface="Arial"/>
                  <a:ea typeface="Arial"/>
                  <a:cs typeface="Arial"/>
                  <a:sym typeface="Arial"/>
                </a:rPr>
                <a:t>３</a:t>
              </a:r>
            </a:p>
          </p:txBody>
        </p:sp>
        <p:cxnSp>
          <p:nvCxnSpPr>
            <p:cNvPr id="137" name="直線コネクタ 136">
              <a:extLst>
                <a:ext uri="{FF2B5EF4-FFF2-40B4-BE49-F238E27FC236}">
                  <a16:creationId xmlns:a16="http://schemas.microsoft.com/office/drawing/2014/main" id="{2295115D-8819-4996-A3A6-95FAA4D884AD}"/>
                </a:ext>
              </a:extLst>
            </p:cNvPr>
            <p:cNvCxnSpPr>
              <a:cxnSpLocks/>
              <a:stCxn id="141" idx="3"/>
            </p:cNvCxnSpPr>
            <p:nvPr/>
          </p:nvCxnSpPr>
          <p:spPr>
            <a:xfrm>
              <a:off x="1936177" y="2641565"/>
              <a:ext cx="677483"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Google Shape;216;p11">
              <a:extLst>
                <a:ext uri="{FF2B5EF4-FFF2-40B4-BE49-F238E27FC236}">
                  <a16:creationId xmlns:a16="http://schemas.microsoft.com/office/drawing/2014/main" id="{24D7F17E-CCA4-4EAB-9DEE-035A23643B51}"/>
                </a:ext>
              </a:extLst>
            </p:cNvPr>
            <p:cNvSpPr txBox="1"/>
            <p:nvPr/>
          </p:nvSpPr>
          <p:spPr>
            <a:xfrm>
              <a:off x="552085" y="3327685"/>
              <a:ext cx="1384092" cy="353913"/>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電源タップ </a:t>
              </a:r>
              <a:r>
                <a:rPr lang="en-US" altLang="ja-JP" sz="1100" b="1" i="0" u="none" strike="noStrike" cap="none" dirty="0">
                  <a:solidFill>
                    <a:srgbClr val="3F3F3F"/>
                  </a:solidFill>
                  <a:latin typeface="Arial"/>
                  <a:ea typeface="Arial"/>
                  <a:cs typeface="Arial"/>
                  <a:sym typeface="Arial"/>
                </a:rPr>
                <a:t>× 1</a:t>
              </a:r>
              <a:endParaRPr lang="ja-JP" altLang="en-US" sz="1100" b="1" i="0" u="none" strike="noStrike" cap="none" dirty="0">
                <a:solidFill>
                  <a:srgbClr val="3F3F3F"/>
                </a:solidFill>
                <a:latin typeface="Arial"/>
                <a:ea typeface="Arial"/>
                <a:cs typeface="Arial"/>
                <a:sym typeface="Arial"/>
              </a:endParaRPr>
            </a:p>
          </p:txBody>
        </p:sp>
        <p:cxnSp>
          <p:nvCxnSpPr>
            <p:cNvPr id="120" name="直線コネクタ 119">
              <a:extLst>
                <a:ext uri="{FF2B5EF4-FFF2-40B4-BE49-F238E27FC236}">
                  <a16:creationId xmlns:a16="http://schemas.microsoft.com/office/drawing/2014/main" id="{4EABFC44-5C45-40C1-A2AC-BD1A5149ADA8}"/>
                </a:ext>
              </a:extLst>
            </p:cNvPr>
            <p:cNvCxnSpPr>
              <a:cxnSpLocks/>
              <a:stCxn id="108" idx="3"/>
            </p:cNvCxnSpPr>
            <p:nvPr/>
          </p:nvCxnSpPr>
          <p:spPr>
            <a:xfrm flipV="1">
              <a:off x="1936177" y="3504641"/>
              <a:ext cx="981627" cy="1"/>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2" name="Google Shape;216;p11">
              <a:extLst>
                <a:ext uri="{FF2B5EF4-FFF2-40B4-BE49-F238E27FC236}">
                  <a16:creationId xmlns:a16="http://schemas.microsoft.com/office/drawing/2014/main" id="{BC0CA9B1-A22C-46E6-A5FA-CA5A6FD23666}"/>
                </a:ext>
              </a:extLst>
            </p:cNvPr>
            <p:cNvSpPr txBox="1"/>
            <p:nvPr/>
          </p:nvSpPr>
          <p:spPr>
            <a:xfrm>
              <a:off x="552085" y="3805599"/>
              <a:ext cx="1384092" cy="353913"/>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altLang="ja-JP" sz="1100" b="1" i="0" u="none" strike="noStrike" cap="none" dirty="0">
                  <a:solidFill>
                    <a:srgbClr val="3F3F3F"/>
                  </a:solidFill>
                  <a:latin typeface="Arial"/>
                  <a:ea typeface="Arial"/>
                  <a:cs typeface="Arial"/>
                  <a:sym typeface="Arial"/>
                </a:rPr>
                <a:t>USBケーブル</a:t>
              </a:r>
              <a:r>
                <a:rPr lang="en-US" altLang="ja-JP" sz="1100" b="1" i="0" u="none" strike="noStrike" cap="none" dirty="0">
                  <a:solidFill>
                    <a:srgbClr val="3F3F3F"/>
                  </a:solidFill>
                  <a:latin typeface="Arial"/>
                  <a:ea typeface="Arial"/>
                  <a:cs typeface="Arial"/>
                  <a:sym typeface="Arial"/>
                </a:rPr>
                <a:t> × 1</a:t>
              </a:r>
              <a:endParaRPr lang="ja-JP" altLang="en-US" sz="1100" b="1" i="0" u="none" strike="noStrike" cap="none" dirty="0">
                <a:solidFill>
                  <a:srgbClr val="3F3F3F"/>
                </a:solidFill>
                <a:latin typeface="Arial"/>
                <a:ea typeface="Arial"/>
                <a:cs typeface="Arial"/>
                <a:sym typeface="Arial"/>
              </a:endParaRPr>
            </a:p>
          </p:txBody>
        </p:sp>
        <p:sp>
          <p:nvSpPr>
            <p:cNvPr id="124" name="Google Shape;216;p11">
              <a:extLst>
                <a:ext uri="{FF2B5EF4-FFF2-40B4-BE49-F238E27FC236}">
                  <a16:creationId xmlns:a16="http://schemas.microsoft.com/office/drawing/2014/main" id="{3EFA4AC5-C750-43E1-A0DD-0D5A61AC05D4}"/>
                </a:ext>
              </a:extLst>
            </p:cNvPr>
            <p:cNvSpPr txBox="1"/>
            <p:nvPr/>
          </p:nvSpPr>
          <p:spPr>
            <a:xfrm>
              <a:off x="552085" y="4283513"/>
              <a:ext cx="1384092" cy="353913"/>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取付ボルト</a:t>
              </a:r>
              <a:r>
                <a:rPr lang="en-US" altLang="ja-JP" sz="1100" b="1" i="0" u="none" strike="noStrike" cap="none" dirty="0">
                  <a:solidFill>
                    <a:srgbClr val="3F3F3F"/>
                  </a:solidFill>
                  <a:latin typeface="Arial"/>
                  <a:ea typeface="Arial"/>
                  <a:cs typeface="Arial"/>
                  <a:sym typeface="Arial"/>
                </a:rPr>
                <a:t>×</a:t>
              </a:r>
              <a:r>
                <a:rPr lang="ja-JP" altLang="en-US" sz="1100" b="1" i="0" u="none" strike="noStrike" cap="none" dirty="0">
                  <a:solidFill>
                    <a:srgbClr val="3F3F3F"/>
                  </a:solidFill>
                  <a:latin typeface="Arial"/>
                  <a:ea typeface="Arial"/>
                  <a:cs typeface="Arial"/>
                  <a:sym typeface="Arial"/>
                </a:rPr>
                <a:t>４</a:t>
              </a:r>
            </a:p>
          </p:txBody>
        </p:sp>
        <p:sp>
          <p:nvSpPr>
            <p:cNvPr id="125" name="Google Shape;216;p11">
              <a:extLst>
                <a:ext uri="{FF2B5EF4-FFF2-40B4-BE49-F238E27FC236}">
                  <a16:creationId xmlns:a16="http://schemas.microsoft.com/office/drawing/2014/main" id="{7FC1EAFF-AFAB-43BB-813B-D03C03AFCB0E}"/>
                </a:ext>
              </a:extLst>
            </p:cNvPr>
            <p:cNvSpPr txBox="1"/>
            <p:nvPr/>
          </p:nvSpPr>
          <p:spPr>
            <a:xfrm>
              <a:off x="552085" y="4761427"/>
              <a:ext cx="1384092" cy="353913"/>
            </a:xfrm>
            <a:prstGeom prst="rect">
              <a:avLst/>
            </a:prstGeom>
            <a:noFill/>
            <a:ln w="25400">
              <a:solidFill>
                <a:srgbClr val="1F4E79"/>
              </a:solidFill>
            </a:ln>
          </p:spPr>
          <p:txBody>
            <a:bodyPr spcFirstLastPara="1" wrap="square" lIns="91425" tIns="91425" rIns="91425" bIns="91425" anchor="t" anchorCtr="0">
              <a:spAutoFit/>
            </a:bodyPr>
            <a:lstStyle/>
            <a:p>
              <a:pPr algn="ctr"/>
              <a:r>
                <a:rPr lang="en-US" altLang="ja-JP" sz="1100" b="1" i="0" u="none" strike="noStrike" cap="none" dirty="0" err="1">
                  <a:solidFill>
                    <a:srgbClr val="3F3F3F"/>
                  </a:solidFill>
                  <a:latin typeface="Arial"/>
                  <a:ea typeface="Arial"/>
                  <a:cs typeface="Arial"/>
                  <a:sym typeface="Arial"/>
                </a:rPr>
                <a:t>Microbit</a:t>
              </a:r>
              <a:r>
                <a:rPr lang="ja-JP" altLang="en-US" sz="1100" dirty="0"/>
                <a:t> </a:t>
              </a:r>
              <a:r>
                <a:rPr lang="en-US" altLang="ja-JP" sz="1100" b="1" i="0" u="none" strike="noStrike" cap="none" dirty="0">
                  <a:solidFill>
                    <a:srgbClr val="3F3F3F"/>
                  </a:solidFill>
                  <a:latin typeface="Arial"/>
                  <a:ea typeface="Arial"/>
                  <a:cs typeface="Arial"/>
                  <a:sym typeface="Arial"/>
                </a:rPr>
                <a:t>× 1</a:t>
              </a:r>
              <a:endParaRPr lang="ja-JP" altLang="en-US" sz="1100" b="1" i="0" u="none" strike="noStrike" cap="none" dirty="0">
                <a:solidFill>
                  <a:srgbClr val="3F3F3F"/>
                </a:solidFill>
                <a:latin typeface="Arial"/>
                <a:ea typeface="Arial"/>
                <a:cs typeface="Arial"/>
                <a:sym typeface="Arial"/>
              </a:endParaRPr>
            </a:p>
          </p:txBody>
        </p:sp>
        <p:sp>
          <p:nvSpPr>
            <p:cNvPr id="126" name="Google Shape;216;p11">
              <a:extLst>
                <a:ext uri="{FF2B5EF4-FFF2-40B4-BE49-F238E27FC236}">
                  <a16:creationId xmlns:a16="http://schemas.microsoft.com/office/drawing/2014/main" id="{13A265B2-47E4-4C37-BFF2-BFDC8053F7DC}"/>
                </a:ext>
              </a:extLst>
            </p:cNvPr>
            <p:cNvSpPr txBox="1"/>
            <p:nvPr/>
          </p:nvSpPr>
          <p:spPr>
            <a:xfrm>
              <a:off x="552085" y="6079308"/>
              <a:ext cx="1384092" cy="353913"/>
            </a:xfrm>
            <a:prstGeom prst="rect">
              <a:avLst/>
            </a:prstGeom>
            <a:noFill/>
            <a:ln w="25400">
              <a:solidFill>
                <a:srgbClr val="1F4E79"/>
              </a:solidFill>
            </a:ln>
          </p:spPr>
          <p:txBody>
            <a:bodyPr spcFirstLastPara="1" wrap="square" lIns="91425" tIns="91425" rIns="72000"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altLang="en-US" sz="1100" b="1" i="0" u="none" strike="noStrike" cap="none" dirty="0">
                  <a:solidFill>
                    <a:srgbClr val="3F3F3F"/>
                  </a:solidFill>
                  <a:latin typeface="Arial"/>
                  <a:ea typeface="Arial"/>
                  <a:cs typeface="Arial"/>
                  <a:sym typeface="Arial"/>
                </a:rPr>
                <a:t>フルカラー</a:t>
              </a:r>
              <a:r>
                <a:rPr lang="en-US" altLang="ja-JP" sz="1100" b="1" i="0" u="none" strike="noStrike" cap="none" dirty="0">
                  <a:solidFill>
                    <a:srgbClr val="3F3F3F"/>
                  </a:solidFill>
                  <a:latin typeface="Arial"/>
                  <a:ea typeface="Arial"/>
                  <a:cs typeface="Arial"/>
                  <a:sym typeface="Arial"/>
                </a:rPr>
                <a:t>LED×</a:t>
              </a:r>
              <a:r>
                <a:rPr lang="ja-JP" altLang="en-US" sz="1100" b="1" i="0" u="none" strike="noStrike" cap="none" dirty="0">
                  <a:solidFill>
                    <a:srgbClr val="3F3F3F"/>
                  </a:solidFill>
                  <a:latin typeface="Arial"/>
                  <a:ea typeface="Arial"/>
                  <a:cs typeface="Arial"/>
                  <a:sym typeface="Arial"/>
                </a:rPr>
                <a:t>１</a:t>
              </a:r>
              <a:endParaRPr lang="ja-JP" altLang="en-US" sz="1400" b="0" i="0" u="none" strike="noStrike" cap="none" dirty="0">
                <a:solidFill>
                  <a:srgbClr val="000000"/>
                </a:solidFill>
                <a:latin typeface="Arial"/>
                <a:ea typeface="Arial"/>
                <a:cs typeface="Arial"/>
                <a:sym typeface="Arial"/>
              </a:endParaRPr>
            </a:p>
          </p:txBody>
        </p:sp>
        <p:cxnSp>
          <p:nvCxnSpPr>
            <p:cNvPr id="128" name="直線コネクタ 127">
              <a:extLst>
                <a:ext uri="{FF2B5EF4-FFF2-40B4-BE49-F238E27FC236}">
                  <a16:creationId xmlns:a16="http://schemas.microsoft.com/office/drawing/2014/main" id="{8DEDD910-803B-4A09-A037-355D60B4C39C}"/>
                </a:ext>
              </a:extLst>
            </p:cNvPr>
            <p:cNvCxnSpPr>
              <a:cxnSpLocks/>
            </p:cNvCxnSpPr>
            <p:nvPr/>
          </p:nvCxnSpPr>
          <p:spPr>
            <a:xfrm flipV="1">
              <a:off x="1950739" y="3982554"/>
              <a:ext cx="981627" cy="1"/>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F5F712BF-8A65-4F2C-A21B-7507528AA527}"/>
                </a:ext>
              </a:extLst>
            </p:cNvPr>
            <p:cNvCxnSpPr>
              <a:cxnSpLocks/>
            </p:cNvCxnSpPr>
            <p:nvPr/>
          </p:nvCxnSpPr>
          <p:spPr>
            <a:xfrm>
              <a:off x="1950739" y="4460467"/>
              <a:ext cx="655768"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44D7CDC9-3FFB-41F9-AD51-14B49F219223}"/>
                </a:ext>
              </a:extLst>
            </p:cNvPr>
            <p:cNvCxnSpPr>
              <a:cxnSpLocks/>
            </p:cNvCxnSpPr>
            <p:nvPr/>
          </p:nvCxnSpPr>
          <p:spPr>
            <a:xfrm>
              <a:off x="1950739" y="5500936"/>
              <a:ext cx="655768"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F8C56082-C6FB-4AF6-A73A-52F0B5AF71B4}"/>
                </a:ext>
              </a:extLst>
            </p:cNvPr>
            <p:cNvSpPr/>
            <p:nvPr/>
          </p:nvSpPr>
          <p:spPr>
            <a:xfrm>
              <a:off x="1954306" y="4580965"/>
              <a:ext cx="1246094" cy="367553"/>
            </a:xfrm>
            <a:custGeom>
              <a:avLst/>
              <a:gdLst>
                <a:gd name="connsiteX0" fmla="*/ 0 w 1246094"/>
                <a:gd name="connsiteY0" fmla="*/ 367553 h 367553"/>
                <a:gd name="connsiteX1" fmla="*/ 1246094 w 1246094"/>
                <a:gd name="connsiteY1" fmla="*/ 367553 h 367553"/>
                <a:gd name="connsiteX2" fmla="*/ 1246094 w 1246094"/>
                <a:gd name="connsiteY2" fmla="*/ 0 h 367553"/>
              </a:gdLst>
              <a:ahLst/>
              <a:cxnLst>
                <a:cxn ang="0">
                  <a:pos x="connsiteX0" y="connsiteY0"/>
                </a:cxn>
                <a:cxn ang="0">
                  <a:pos x="connsiteX1" y="connsiteY1"/>
                </a:cxn>
                <a:cxn ang="0">
                  <a:pos x="connsiteX2" y="connsiteY2"/>
                </a:cxn>
              </a:cxnLst>
              <a:rect l="l" t="t" r="r" b="b"/>
              <a:pathLst>
                <a:path w="1246094" h="367553">
                  <a:moveTo>
                    <a:pt x="0" y="367553"/>
                  </a:moveTo>
                  <a:lnTo>
                    <a:pt x="1246094" y="367553"/>
                  </a:lnTo>
                  <a:lnTo>
                    <a:pt x="1246094" y="0"/>
                  </a:lnTo>
                </a:path>
              </a:pathLst>
            </a:cu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FE1B442-3783-4501-B930-68C36F34907A}"/>
                </a:ext>
              </a:extLst>
            </p:cNvPr>
            <p:cNvSpPr/>
            <p:nvPr/>
          </p:nvSpPr>
          <p:spPr>
            <a:xfrm rot="227363">
              <a:off x="2735397" y="5040923"/>
              <a:ext cx="756832" cy="4869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3" name="直線コネクタ 132">
              <a:extLst>
                <a:ext uri="{FF2B5EF4-FFF2-40B4-BE49-F238E27FC236}">
                  <a16:creationId xmlns:a16="http://schemas.microsoft.com/office/drawing/2014/main" id="{48B58D98-7870-48E9-9A2B-201B04760BCB}"/>
                </a:ext>
              </a:extLst>
            </p:cNvPr>
            <p:cNvCxnSpPr>
              <a:cxnSpLocks/>
            </p:cNvCxnSpPr>
            <p:nvPr/>
          </p:nvCxnSpPr>
          <p:spPr>
            <a:xfrm>
              <a:off x="1950739" y="6256264"/>
              <a:ext cx="96706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4" name="Google Shape;228;p11">
              <a:extLst>
                <a:ext uri="{FF2B5EF4-FFF2-40B4-BE49-F238E27FC236}">
                  <a16:creationId xmlns:a16="http://schemas.microsoft.com/office/drawing/2014/main" id="{4278D9BE-2A52-4655-B2FE-7D80C6B59AFA}"/>
                </a:ext>
              </a:extLst>
            </p:cNvPr>
            <p:cNvSpPr txBox="1"/>
            <p:nvPr/>
          </p:nvSpPr>
          <p:spPr>
            <a:xfrm>
              <a:off x="7727723" y="3006079"/>
              <a:ext cx="1384092" cy="523190"/>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altLang="en-US" sz="1100" b="1" i="0" u="none" strike="noStrike" cap="none" dirty="0">
                  <a:solidFill>
                    <a:srgbClr val="3F3F3F"/>
                  </a:solidFill>
                  <a:latin typeface="Arial"/>
                  <a:ea typeface="Arial"/>
                  <a:cs typeface="Arial"/>
                  <a:sym typeface="Arial"/>
                </a:rPr>
                <a:t>センサ付き投入口</a:t>
              </a:r>
            </a:p>
            <a:p>
              <a:pPr marL="0" marR="0" lvl="0" indent="0" algn="ctr" rtl="0">
                <a:lnSpc>
                  <a:spcPct val="100000"/>
                </a:lnSpc>
                <a:spcBef>
                  <a:spcPts val="0"/>
                </a:spcBef>
                <a:spcAft>
                  <a:spcPts val="0"/>
                </a:spcAft>
                <a:buClr>
                  <a:srgbClr val="000000"/>
                </a:buClr>
                <a:buSzPts val="1100"/>
                <a:buFont typeface="Arial"/>
                <a:buNone/>
              </a:pPr>
              <a:r>
                <a:rPr lang="ja-JP" altLang="en-US" sz="1100" b="1" i="0" u="none" strike="noStrike" cap="none" dirty="0">
                  <a:solidFill>
                    <a:srgbClr val="3F3F3F"/>
                  </a:solidFill>
                  <a:latin typeface="Arial"/>
                  <a:ea typeface="Arial"/>
                  <a:cs typeface="Arial"/>
                  <a:sym typeface="Arial"/>
                </a:rPr>
                <a:t>スロープ</a:t>
              </a:r>
              <a:r>
                <a:rPr lang="en-US" altLang="ja-JP" sz="1100" b="1" i="0" u="none" strike="noStrike" cap="none" dirty="0">
                  <a:solidFill>
                    <a:srgbClr val="3F3F3F"/>
                  </a:solidFill>
                  <a:latin typeface="Arial"/>
                  <a:ea typeface="Arial"/>
                  <a:cs typeface="Arial"/>
                  <a:sym typeface="Arial"/>
                </a:rPr>
                <a:t>×</a:t>
              </a:r>
              <a:r>
                <a:rPr lang="ja-JP" altLang="en-US" sz="1100" b="1" i="0" u="none" strike="noStrike" cap="none" dirty="0">
                  <a:solidFill>
                    <a:srgbClr val="3F3F3F"/>
                  </a:solidFill>
                  <a:latin typeface="Arial"/>
                  <a:ea typeface="Arial"/>
                  <a:cs typeface="Arial"/>
                  <a:sym typeface="Arial"/>
                </a:rPr>
                <a:t>１</a:t>
              </a:r>
              <a:endParaRPr lang="ja-JP" altLang="en-US" sz="1400" b="0" i="0" u="none" strike="noStrike" cap="none" dirty="0">
                <a:solidFill>
                  <a:srgbClr val="000000"/>
                </a:solidFill>
                <a:latin typeface="Arial"/>
                <a:ea typeface="Arial"/>
                <a:cs typeface="Arial"/>
                <a:sym typeface="Arial"/>
              </a:endParaRPr>
            </a:p>
          </p:txBody>
        </p:sp>
        <p:cxnSp>
          <p:nvCxnSpPr>
            <p:cNvPr id="135" name="直線コネクタ 134">
              <a:extLst>
                <a:ext uri="{FF2B5EF4-FFF2-40B4-BE49-F238E27FC236}">
                  <a16:creationId xmlns:a16="http://schemas.microsoft.com/office/drawing/2014/main" id="{CA31C4A5-49F8-43FC-B8BC-46D865209D4A}"/>
                </a:ext>
              </a:extLst>
            </p:cNvPr>
            <p:cNvCxnSpPr>
              <a:cxnSpLocks/>
            </p:cNvCxnSpPr>
            <p:nvPr/>
          </p:nvCxnSpPr>
          <p:spPr>
            <a:xfrm>
              <a:off x="6674595" y="2080625"/>
              <a:ext cx="104403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A9FED5A8-43BF-4562-A67C-A0940B000C5B}"/>
                </a:ext>
              </a:extLst>
            </p:cNvPr>
            <p:cNvCxnSpPr>
              <a:cxnSpLocks/>
            </p:cNvCxnSpPr>
            <p:nvPr/>
          </p:nvCxnSpPr>
          <p:spPr>
            <a:xfrm>
              <a:off x="6674595" y="3267674"/>
              <a:ext cx="104403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9" name="Google Shape;228;p11">
              <a:extLst>
                <a:ext uri="{FF2B5EF4-FFF2-40B4-BE49-F238E27FC236}">
                  <a16:creationId xmlns:a16="http://schemas.microsoft.com/office/drawing/2014/main" id="{B1038EED-2B71-445B-99AC-8FC575EB66D4}"/>
                </a:ext>
              </a:extLst>
            </p:cNvPr>
            <p:cNvSpPr txBox="1"/>
            <p:nvPr/>
          </p:nvSpPr>
          <p:spPr>
            <a:xfrm>
              <a:off x="7727723" y="3863145"/>
              <a:ext cx="1384092" cy="353913"/>
            </a:xfrm>
            <a:prstGeom prst="rect">
              <a:avLst/>
            </a:prstGeom>
            <a:noFill/>
            <a:ln w="25400">
              <a:solidFill>
                <a:srgbClr val="1F4E79"/>
              </a:solidFill>
            </a:ln>
          </p:spPr>
          <p:txBody>
            <a:bodyPr spcFirstLastPara="1" wrap="square" lIns="91425" tIns="91425" rIns="36000"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altLang="ja-JP" sz="1100" b="1" i="0" u="none" strike="noStrike" cap="none" dirty="0">
                  <a:solidFill>
                    <a:srgbClr val="3F3F3F"/>
                  </a:solidFill>
                  <a:latin typeface="Arial"/>
                  <a:ea typeface="Arial"/>
                  <a:cs typeface="Arial"/>
                  <a:sym typeface="Arial"/>
                </a:rPr>
                <a:t>投入口プレート</a:t>
              </a:r>
              <a:r>
                <a:rPr lang="en-US" altLang="ja-JP" sz="1100" b="1" i="0" u="none" strike="noStrike" cap="none" dirty="0">
                  <a:solidFill>
                    <a:srgbClr val="3F3F3F"/>
                  </a:solidFill>
                  <a:latin typeface="Arial"/>
                  <a:ea typeface="Arial"/>
                  <a:cs typeface="Arial"/>
                  <a:sym typeface="Arial"/>
                </a:rPr>
                <a:t>×</a:t>
              </a:r>
              <a:r>
                <a:rPr lang="ja-JP" altLang="en-US" sz="1100" b="1" i="0" u="none" strike="noStrike" cap="none" dirty="0">
                  <a:solidFill>
                    <a:srgbClr val="3F3F3F"/>
                  </a:solidFill>
                  <a:latin typeface="Arial"/>
                  <a:ea typeface="Arial"/>
                  <a:cs typeface="Arial"/>
                  <a:sym typeface="Arial"/>
                </a:rPr>
                <a:t>１</a:t>
              </a:r>
              <a:endParaRPr lang="ja-JP" altLang="en-US" sz="1400" b="0" i="0" u="none" strike="noStrike" cap="none" dirty="0">
                <a:solidFill>
                  <a:srgbClr val="000000"/>
                </a:solidFill>
                <a:latin typeface="Arial"/>
                <a:ea typeface="Arial"/>
                <a:cs typeface="Arial"/>
                <a:sym typeface="Arial"/>
              </a:endParaRPr>
            </a:p>
          </p:txBody>
        </p:sp>
        <p:sp>
          <p:nvSpPr>
            <p:cNvPr id="142" name="Google Shape;228;p11">
              <a:extLst>
                <a:ext uri="{FF2B5EF4-FFF2-40B4-BE49-F238E27FC236}">
                  <a16:creationId xmlns:a16="http://schemas.microsoft.com/office/drawing/2014/main" id="{342A756D-15B3-46C2-95C1-3FEA06802937}"/>
                </a:ext>
              </a:extLst>
            </p:cNvPr>
            <p:cNvSpPr txBox="1"/>
            <p:nvPr/>
          </p:nvSpPr>
          <p:spPr>
            <a:xfrm>
              <a:off x="7727723" y="4550933"/>
              <a:ext cx="1384092" cy="353913"/>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altLang="ja-JP" sz="1100" b="1" i="0" u="none" strike="noStrike" cap="none" dirty="0">
                  <a:solidFill>
                    <a:srgbClr val="3F3F3F"/>
                  </a:solidFill>
                  <a:latin typeface="Arial"/>
                  <a:ea typeface="Arial"/>
                  <a:cs typeface="Arial"/>
                  <a:sym typeface="Arial"/>
                </a:rPr>
                <a:t>プレート</a:t>
              </a:r>
              <a:r>
                <a:rPr lang="en-US" altLang="ja-JP" sz="1100" b="1" i="0" u="none" strike="noStrike" cap="none" dirty="0">
                  <a:solidFill>
                    <a:srgbClr val="3F3F3F"/>
                  </a:solidFill>
                  <a:latin typeface="Arial"/>
                  <a:ea typeface="Arial"/>
                  <a:cs typeface="Arial"/>
                  <a:sym typeface="Arial"/>
                </a:rPr>
                <a:t>×</a:t>
              </a:r>
              <a:r>
                <a:rPr lang="ja-JP" altLang="en-US" sz="1100" b="1" i="0" u="none" strike="noStrike" cap="none" dirty="0">
                  <a:solidFill>
                    <a:srgbClr val="3F3F3F"/>
                  </a:solidFill>
                  <a:latin typeface="Arial"/>
                  <a:ea typeface="Arial"/>
                  <a:cs typeface="Arial"/>
                  <a:sym typeface="Arial"/>
                </a:rPr>
                <a:t>４</a:t>
              </a:r>
              <a:endParaRPr lang="ja-JP" altLang="en-US" sz="1400" b="0" i="0" u="none" strike="noStrike" cap="none" dirty="0">
                <a:solidFill>
                  <a:srgbClr val="000000"/>
                </a:solidFill>
                <a:latin typeface="Arial"/>
                <a:ea typeface="Arial"/>
                <a:cs typeface="Arial"/>
                <a:sym typeface="Arial"/>
              </a:endParaRPr>
            </a:p>
          </p:txBody>
        </p:sp>
        <p:cxnSp>
          <p:nvCxnSpPr>
            <p:cNvPr id="143" name="直線コネクタ 142">
              <a:extLst>
                <a:ext uri="{FF2B5EF4-FFF2-40B4-BE49-F238E27FC236}">
                  <a16:creationId xmlns:a16="http://schemas.microsoft.com/office/drawing/2014/main" id="{7D77C10D-30DA-4D77-9170-C243ED98905D}"/>
                </a:ext>
              </a:extLst>
            </p:cNvPr>
            <p:cNvCxnSpPr>
              <a:cxnSpLocks/>
            </p:cNvCxnSpPr>
            <p:nvPr/>
          </p:nvCxnSpPr>
          <p:spPr>
            <a:xfrm>
              <a:off x="6674595" y="4040101"/>
              <a:ext cx="104403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BE2F017C-91A7-40B0-A9F8-AD785F9CBFE0}"/>
                </a:ext>
              </a:extLst>
            </p:cNvPr>
            <p:cNvCxnSpPr>
              <a:cxnSpLocks/>
            </p:cNvCxnSpPr>
            <p:nvPr/>
          </p:nvCxnSpPr>
          <p:spPr>
            <a:xfrm>
              <a:off x="6674595" y="4727889"/>
              <a:ext cx="104403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00DB61D6-2425-4E89-A5F0-9F6D5F59040E}"/>
                </a:ext>
              </a:extLst>
            </p:cNvPr>
            <p:cNvCxnSpPr>
              <a:cxnSpLocks/>
            </p:cNvCxnSpPr>
            <p:nvPr/>
          </p:nvCxnSpPr>
          <p:spPr>
            <a:xfrm>
              <a:off x="6674595" y="5910031"/>
              <a:ext cx="104403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4" name="Google Shape;304;p12"/>
          <p:cNvSpPr txBox="1"/>
          <p:nvPr/>
        </p:nvSpPr>
        <p:spPr>
          <a:xfrm>
            <a:off x="1359694" y="3772994"/>
            <a:ext cx="718661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757070"/>
                </a:solidFill>
                <a:latin typeface="Arial"/>
                <a:ea typeface="Arial"/>
                <a:cs typeface="Arial"/>
                <a:sym typeface="Arial"/>
              </a:rPr>
              <a:t>次ページからを参考にして、自動分別ごみ箱を開発しよう</a:t>
            </a:r>
            <a:endParaRPr sz="1800" b="1" i="0" u="none" strike="noStrike" cap="none">
              <a:solidFill>
                <a:srgbClr val="757070"/>
              </a:solidFill>
              <a:latin typeface="Arial"/>
              <a:ea typeface="Arial"/>
              <a:cs typeface="Arial"/>
              <a:sym typeface="Arial"/>
            </a:endParaRPr>
          </a:p>
        </p:txBody>
      </p:sp>
      <p:sp>
        <p:nvSpPr>
          <p:cNvPr id="305" name="Google Shape;305;p12"/>
          <p:cNvSpPr/>
          <p:nvPr/>
        </p:nvSpPr>
        <p:spPr>
          <a:xfrm rot="10800000">
            <a:off x="152396" y="3039245"/>
            <a:ext cx="9601197" cy="733748"/>
          </a:xfrm>
          <a:prstGeom prst="round1Rect">
            <a:avLst>
              <a:gd name="adj" fmla="val 0"/>
            </a:avLst>
          </a:prstGeom>
          <a:solidFill>
            <a:srgbClr val="1F4E79"/>
          </a:solidFill>
          <a:ln w="12700" cap="flat" cmpd="sng">
            <a:solidFill>
              <a:srgbClr val="1F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306" name="Google Shape;306;p12"/>
          <p:cNvSpPr txBox="1"/>
          <p:nvPr/>
        </p:nvSpPr>
        <p:spPr>
          <a:xfrm>
            <a:off x="667178" y="3137648"/>
            <a:ext cx="857163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chemeClr val="lt1"/>
                </a:solidFill>
                <a:latin typeface="Arial"/>
                <a:ea typeface="Arial"/>
                <a:cs typeface="Arial"/>
                <a:sym typeface="Arial"/>
              </a:rPr>
              <a:t>自動分別ごみ箱の開発スタート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5" name="Google Shape;315;p13"/>
          <p:cNvSpPr txBox="1"/>
          <p:nvPr/>
        </p:nvSpPr>
        <p:spPr>
          <a:xfrm>
            <a:off x="1021825" y="443802"/>
            <a:ext cx="7862351" cy="5369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①</a:t>
            </a:r>
            <a:r>
              <a:rPr lang="en-US" altLang="ja-JP" sz="2889" b="1" i="0" u="none" strike="noStrike" cap="none" dirty="0">
                <a:solidFill>
                  <a:schemeClr val="lt1"/>
                </a:solidFill>
                <a:latin typeface="Arial"/>
                <a:ea typeface="Arial"/>
                <a:cs typeface="Arial"/>
                <a:sym typeface="Arial"/>
              </a:rPr>
              <a:t> </a:t>
            </a:r>
            <a:r>
              <a:rPr lang="ja-JP" sz="2889" b="1" i="0" u="none" strike="noStrike" cap="none" dirty="0">
                <a:solidFill>
                  <a:schemeClr val="lt1"/>
                </a:solidFill>
                <a:latin typeface="Arial"/>
                <a:ea typeface="Arial"/>
                <a:cs typeface="Arial"/>
                <a:sym typeface="Arial"/>
              </a:rPr>
              <a:t>設計図・フローチャート</a:t>
            </a:r>
            <a:endParaRPr sz="2889" b="1" i="0" u="none" strike="noStrike" cap="none" dirty="0">
              <a:solidFill>
                <a:schemeClr val="lt1"/>
              </a:solidFill>
              <a:latin typeface="Arial"/>
              <a:ea typeface="Arial"/>
              <a:cs typeface="Arial"/>
              <a:sym typeface="Arial"/>
            </a:endParaRPr>
          </a:p>
        </p:txBody>
      </p:sp>
      <p:sp>
        <p:nvSpPr>
          <p:cNvPr id="316" name="Google Shape;316;p13"/>
          <p:cNvSpPr/>
          <p:nvPr/>
        </p:nvSpPr>
        <p:spPr>
          <a:xfrm>
            <a:off x="500497" y="1847948"/>
            <a:ext cx="1167881" cy="40011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13"/>
          <p:cNvSpPr txBox="1"/>
          <p:nvPr/>
        </p:nvSpPr>
        <p:spPr>
          <a:xfrm>
            <a:off x="500498" y="1841838"/>
            <a:ext cx="6545382" cy="17358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800"/>
              <a:buFont typeface="Arial"/>
              <a:buNone/>
            </a:pPr>
            <a:r>
              <a:rPr lang="ja-JP" sz="1800" b="1" i="0" u="none" strike="noStrike" cap="none" dirty="0">
                <a:solidFill>
                  <a:schemeClr val="lt1"/>
                </a:solidFill>
                <a:latin typeface="Arial"/>
                <a:ea typeface="Arial"/>
                <a:cs typeface="Arial"/>
                <a:sym typeface="Arial"/>
              </a:rPr>
              <a:t>★設計図</a:t>
            </a:r>
            <a:endParaRPr sz="1800" b="1" i="0" u="none" strike="noStrike" cap="none" dirty="0">
              <a:solidFill>
                <a:schemeClr val="lt1"/>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Arial"/>
              <a:buNone/>
            </a:pPr>
            <a:r>
              <a:rPr lang="ja-JP" sz="700" b="0" i="0" u="none" strike="noStrike" cap="none" dirty="0">
                <a:solidFill>
                  <a:srgbClr val="262626"/>
                </a:solidFill>
                <a:latin typeface="Arial"/>
                <a:ea typeface="Arial"/>
                <a:cs typeface="Arial"/>
                <a:sym typeface="Arial"/>
              </a:rPr>
              <a:t>　</a:t>
            </a:r>
            <a:endParaRPr sz="7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sz="1600" b="0" i="0" u="none" strike="noStrike" cap="none" dirty="0">
                <a:solidFill>
                  <a:srgbClr val="262626"/>
                </a:solidFill>
                <a:latin typeface="Arial"/>
                <a:ea typeface="Arial"/>
                <a:cs typeface="Arial"/>
                <a:sym typeface="Arial"/>
              </a:rPr>
              <a:t>モノづくりには欠かせない、部品の形状や組立形状をまとめた図面。</a:t>
            </a:r>
            <a:endParaRPr sz="16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sz="1600" b="0" i="0" u="none" strike="noStrike" cap="none" dirty="0">
                <a:solidFill>
                  <a:srgbClr val="262626"/>
                </a:solidFill>
                <a:latin typeface="Arial"/>
                <a:ea typeface="Arial"/>
                <a:cs typeface="Arial"/>
                <a:sym typeface="Arial"/>
              </a:rPr>
              <a:t>分別機をどのような形で組立てるか頭の中のイメージを具現化しよう。</a:t>
            </a:r>
            <a:endParaRPr lang="en-US" altLang="ja-JP" sz="16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endParaRPr lang="en-US" altLang="ja-JP" sz="1600" dirty="0">
              <a:solidFill>
                <a:srgbClr val="262626"/>
              </a:solidFill>
            </a:endParaRPr>
          </a:p>
          <a:p>
            <a:pPr marL="0" marR="0" lvl="0" indent="0" algn="l" rtl="0">
              <a:lnSpc>
                <a:spcPct val="120000"/>
              </a:lnSpc>
              <a:spcBef>
                <a:spcPts val="0"/>
              </a:spcBef>
              <a:spcAft>
                <a:spcPts val="0"/>
              </a:spcAft>
              <a:buClr>
                <a:srgbClr val="000000"/>
              </a:buClr>
              <a:buSzPts val="1600"/>
              <a:buFont typeface="Arial"/>
              <a:buNone/>
            </a:pPr>
            <a:r>
              <a:rPr lang="ja-JP" altLang="en-US" sz="1600" b="1">
                <a:solidFill>
                  <a:schemeClr val="tx1"/>
                </a:solidFill>
              </a:rPr>
              <a:t>⇒ </a:t>
            </a:r>
            <a:r>
              <a:rPr lang="en-US" altLang="ja-JP" sz="1600" b="1" dirty="0">
                <a:solidFill>
                  <a:schemeClr val="tx1"/>
                </a:solidFill>
              </a:rPr>
              <a:t>[ </a:t>
            </a:r>
            <a:r>
              <a:rPr lang="ja-JP" altLang="en-US" sz="1600" b="1">
                <a:solidFill>
                  <a:schemeClr val="tx1"/>
                </a:solidFill>
              </a:rPr>
              <a:t>設計図（</a:t>
            </a:r>
            <a:r>
              <a:rPr lang="en" altLang="ja-JP" sz="1600" b="1" dirty="0" err="1">
                <a:solidFill>
                  <a:schemeClr val="tx1"/>
                </a:solidFill>
              </a:rPr>
              <a:t>sekkeizu.xlsx</a:t>
            </a:r>
            <a:r>
              <a:rPr lang="ja-JP" altLang="en" sz="1600" b="1">
                <a:solidFill>
                  <a:schemeClr val="tx1"/>
                </a:solidFill>
              </a:rPr>
              <a:t>）</a:t>
            </a:r>
            <a:r>
              <a:rPr lang="en" altLang="ja-JP" sz="1600" b="1" dirty="0">
                <a:solidFill>
                  <a:schemeClr val="tx1"/>
                </a:solidFill>
              </a:rPr>
              <a:t> ] </a:t>
            </a:r>
            <a:r>
              <a:rPr lang="ja-JP" altLang="en-US" sz="1600" b="1">
                <a:solidFill>
                  <a:schemeClr val="tx1"/>
                </a:solidFill>
              </a:rPr>
              <a:t>の</a:t>
            </a:r>
            <a:r>
              <a:rPr lang="en-US" altLang="ja-JP" sz="1600" b="1" dirty="0">
                <a:solidFill>
                  <a:schemeClr val="tx1"/>
                </a:solidFill>
              </a:rPr>
              <a:t>【</a:t>
            </a:r>
            <a:r>
              <a:rPr lang="ja-JP" altLang="en-US" sz="1600" b="1">
                <a:solidFill>
                  <a:schemeClr val="tx1"/>
                </a:solidFill>
              </a:rPr>
              <a:t>例題</a:t>
            </a:r>
            <a:r>
              <a:rPr lang="en-US" altLang="ja-JP" sz="1600" b="1" dirty="0">
                <a:solidFill>
                  <a:schemeClr val="tx1"/>
                </a:solidFill>
              </a:rPr>
              <a:t>】</a:t>
            </a:r>
            <a:r>
              <a:rPr lang="ja-JP" altLang="en-US" sz="1600" b="1">
                <a:solidFill>
                  <a:schemeClr val="tx1"/>
                </a:solidFill>
              </a:rPr>
              <a:t>シートを開こう</a:t>
            </a:r>
            <a:endParaRPr lang="ja-JP" altLang="en-US" sz="1600" b="1" i="0" u="none" strike="noStrike" cap="none" dirty="0">
              <a:solidFill>
                <a:schemeClr val="tx1"/>
              </a:solidFill>
              <a:latin typeface="Arial"/>
              <a:ea typeface="Arial"/>
              <a:cs typeface="Arial"/>
              <a:sym typeface="Arial"/>
            </a:endParaRPr>
          </a:p>
        </p:txBody>
      </p:sp>
      <p:sp>
        <p:nvSpPr>
          <p:cNvPr id="318" name="Google Shape;318;p13"/>
          <p:cNvSpPr/>
          <p:nvPr/>
        </p:nvSpPr>
        <p:spPr>
          <a:xfrm>
            <a:off x="500498" y="3966057"/>
            <a:ext cx="1994049" cy="40011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p13"/>
          <p:cNvSpPr txBox="1"/>
          <p:nvPr/>
        </p:nvSpPr>
        <p:spPr>
          <a:xfrm>
            <a:off x="500497" y="3938154"/>
            <a:ext cx="6720202" cy="265914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800"/>
              <a:buFont typeface="Arial"/>
              <a:buNone/>
            </a:pPr>
            <a:r>
              <a:rPr lang="ja-JP" sz="1800" b="1" i="0" u="none" strike="noStrike" cap="none" dirty="0">
                <a:solidFill>
                  <a:schemeClr val="lt1"/>
                </a:solidFill>
                <a:latin typeface="Arial"/>
                <a:ea typeface="Arial"/>
                <a:cs typeface="Arial"/>
                <a:sym typeface="Arial"/>
              </a:rPr>
              <a:t>★フローチャート</a:t>
            </a:r>
            <a:endParaRPr sz="1800" b="1" i="0" u="none" strike="noStrike" cap="none" dirty="0">
              <a:solidFill>
                <a:schemeClr val="lt1"/>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900"/>
              <a:buFont typeface="Arial"/>
              <a:buNone/>
            </a:pPr>
            <a:endParaRPr sz="9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sz="1600" b="0" i="0" u="none" strike="noStrike" cap="none" dirty="0">
                <a:solidFill>
                  <a:srgbClr val="262626"/>
                </a:solidFill>
                <a:latin typeface="Arial"/>
                <a:ea typeface="Arial"/>
                <a:cs typeface="Arial"/>
                <a:sym typeface="Arial"/>
              </a:rPr>
              <a:t>複雑なプロセスを表現する図。</a:t>
            </a:r>
            <a:endParaRPr sz="16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sz="1600" b="0" i="0" u="none" strike="noStrike" cap="none" dirty="0">
                <a:solidFill>
                  <a:srgbClr val="262626"/>
                </a:solidFill>
                <a:latin typeface="Arial"/>
                <a:ea typeface="Arial"/>
                <a:cs typeface="Arial"/>
                <a:sym typeface="Arial"/>
              </a:rPr>
              <a:t>今回はプログラムの設計図と理解しよう。</a:t>
            </a:r>
            <a:endParaRPr sz="16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sz="1600" b="0" i="0" u="none" strike="noStrike" cap="none" dirty="0">
                <a:solidFill>
                  <a:srgbClr val="262626"/>
                </a:solidFill>
                <a:latin typeface="Arial"/>
                <a:ea typeface="Arial"/>
                <a:cs typeface="Arial"/>
                <a:sym typeface="Arial"/>
              </a:rPr>
              <a:t>スチール缶・アルミ缶・ペットボトルをイメージ通りに動かすために、</a:t>
            </a:r>
            <a:endParaRPr sz="16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sz="1600" b="0" i="0" u="none" strike="noStrike" cap="none" dirty="0">
                <a:solidFill>
                  <a:srgbClr val="262626"/>
                </a:solidFill>
                <a:latin typeface="Arial"/>
                <a:ea typeface="Arial"/>
                <a:cs typeface="Arial"/>
                <a:sym typeface="Arial"/>
              </a:rPr>
              <a:t>センサの反応やモータ動作の順番、缶の動きを図示化しよう。</a:t>
            </a:r>
            <a:endParaRPr lang="en-US" altLang="ja-JP" sz="16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endParaRPr lang="ja-JP" altLang="en-US" sz="1600" dirty="0">
              <a:solidFill>
                <a:srgbClr val="262626"/>
              </a:solidFill>
            </a:endParaRPr>
          </a:p>
          <a:p>
            <a:pPr marL="0" marR="0" lvl="0" indent="0" algn="l" rtl="0">
              <a:lnSpc>
                <a:spcPct val="120000"/>
              </a:lnSpc>
              <a:spcBef>
                <a:spcPts val="0"/>
              </a:spcBef>
              <a:spcAft>
                <a:spcPts val="0"/>
              </a:spcAft>
              <a:buClr>
                <a:srgbClr val="000000"/>
              </a:buClr>
              <a:buSzPts val="1600"/>
              <a:buFont typeface="Arial"/>
              <a:buNone/>
            </a:pPr>
            <a:r>
              <a:rPr lang="ja-JP" altLang="en-US" sz="1600" b="1">
                <a:solidFill>
                  <a:schemeClr val="tx1"/>
                </a:solidFill>
              </a:rPr>
              <a:t>⇒ </a:t>
            </a:r>
            <a:r>
              <a:rPr lang="en-US" altLang="ja-JP" sz="1600" b="1" dirty="0">
                <a:solidFill>
                  <a:schemeClr val="tx1"/>
                </a:solidFill>
              </a:rPr>
              <a:t>[ </a:t>
            </a:r>
            <a:r>
              <a:rPr lang="ja-JP" altLang="en-US" sz="1600" b="1">
                <a:solidFill>
                  <a:schemeClr val="tx1"/>
                </a:solidFill>
              </a:rPr>
              <a:t>フローチャート（</a:t>
            </a:r>
            <a:r>
              <a:rPr lang="en" altLang="ja-JP" sz="1600" b="1" dirty="0" err="1">
                <a:solidFill>
                  <a:schemeClr val="tx1"/>
                </a:solidFill>
              </a:rPr>
              <a:t>flowchart.xlsm</a:t>
            </a:r>
            <a:r>
              <a:rPr lang="ja-JP" altLang="en-US" sz="1600" b="1">
                <a:solidFill>
                  <a:schemeClr val="tx1"/>
                </a:solidFill>
              </a:rPr>
              <a:t>）</a:t>
            </a:r>
            <a:r>
              <a:rPr lang="en" altLang="ja-JP" sz="1600" b="1" dirty="0">
                <a:solidFill>
                  <a:schemeClr val="tx1"/>
                </a:solidFill>
              </a:rPr>
              <a:t> </a:t>
            </a:r>
            <a:r>
              <a:rPr lang="en-US" altLang="ja-JP" sz="1600" b="1" dirty="0">
                <a:solidFill>
                  <a:schemeClr val="tx1"/>
                </a:solidFill>
              </a:rPr>
              <a:t>] </a:t>
            </a:r>
            <a:r>
              <a:rPr lang="ja-JP" altLang="en-US" sz="1600" b="1">
                <a:solidFill>
                  <a:schemeClr val="tx1"/>
                </a:solidFill>
              </a:rPr>
              <a:t>の</a:t>
            </a:r>
            <a:r>
              <a:rPr lang="en-US" altLang="ja-JP" sz="1600" b="1" dirty="0">
                <a:solidFill>
                  <a:schemeClr val="tx1"/>
                </a:solidFill>
              </a:rPr>
              <a:t>【</a:t>
            </a:r>
            <a:r>
              <a:rPr lang="ja-JP" altLang="en-US" sz="1600" b="1">
                <a:solidFill>
                  <a:schemeClr val="tx1"/>
                </a:solidFill>
              </a:rPr>
              <a:t>例題</a:t>
            </a:r>
            <a:r>
              <a:rPr lang="en-US" altLang="ja-JP" sz="1600" b="1" dirty="0">
                <a:solidFill>
                  <a:schemeClr val="tx1"/>
                </a:solidFill>
              </a:rPr>
              <a:t>】</a:t>
            </a:r>
            <a:r>
              <a:rPr lang="ja-JP" altLang="en-US" sz="1600" b="1">
                <a:solidFill>
                  <a:schemeClr val="tx1"/>
                </a:solidFill>
              </a:rPr>
              <a:t>シートを開こう</a:t>
            </a:r>
            <a:endParaRPr lang="ja-JP" altLang="en-US" sz="1600" b="1" i="0" u="none" strike="noStrike" cap="none">
              <a:solidFill>
                <a:schemeClr val="tx1"/>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endParaRPr sz="1600" b="0" i="0" u="none" strike="noStrike" cap="none" dirty="0">
              <a:solidFill>
                <a:srgbClr val="262626"/>
              </a:solidFill>
              <a:latin typeface="Arial"/>
              <a:ea typeface="Arial"/>
              <a:cs typeface="Arial"/>
              <a:sym typeface="Arial"/>
            </a:endParaRPr>
          </a:p>
        </p:txBody>
      </p:sp>
      <p:sp>
        <p:nvSpPr>
          <p:cNvPr id="320" name="Google Shape;320;p13"/>
          <p:cNvSpPr txBox="1"/>
          <p:nvPr/>
        </p:nvSpPr>
        <p:spPr>
          <a:xfrm>
            <a:off x="498491" y="1251210"/>
            <a:ext cx="890500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altLang="ja-JP" sz="2400" b="1" i="0" u="none" strike="noStrike" cap="none" dirty="0">
                <a:solidFill>
                  <a:srgbClr val="1F4E79"/>
                </a:solidFill>
                <a:latin typeface="Arial"/>
                <a:ea typeface="Arial"/>
                <a:cs typeface="Arial"/>
                <a:sym typeface="Arial"/>
              </a:rPr>
              <a:t>【</a:t>
            </a:r>
            <a:r>
              <a:rPr lang="ja-JP" altLang="en-US" sz="2400" b="1" i="0" u="none" strike="noStrike" cap="none" dirty="0">
                <a:solidFill>
                  <a:srgbClr val="1F4E79"/>
                </a:solidFill>
                <a:latin typeface="Arial"/>
                <a:ea typeface="Arial"/>
                <a:cs typeface="Arial"/>
                <a:sym typeface="Arial"/>
              </a:rPr>
              <a:t>例題</a:t>
            </a:r>
            <a:r>
              <a:rPr lang="en-US" altLang="ja-JP" sz="2400" b="1" i="0" u="none" strike="noStrike" cap="none" dirty="0">
                <a:solidFill>
                  <a:srgbClr val="1F4E79"/>
                </a:solidFill>
                <a:latin typeface="Arial"/>
                <a:ea typeface="Arial"/>
                <a:cs typeface="Arial"/>
                <a:sym typeface="Arial"/>
              </a:rPr>
              <a:t>】</a:t>
            </a:r>
            <a:r>
              <a:rPr lang="ja-JP" sz="2400" b="1" i="0" u="none" strike="noStrike" cap="none" dirty="0">
                <a:solidFill>
                  <a:srgbClr val="1F4E79"/>
                </a:solidFill>
                <a:latin typeface="Arial"/>
                <a:ea typeface="Arial"/>
                <a:cs typeface="Arial"/>
                <a:sym typeface="Arial"/>
              </a:rPr>
              <a:t>「缶」と「ペットボトル」を分別</a:t>
            </a:r>
            <a:r>
              <a:rPr lang="ja-JP" altLang="en-US" sz="2400" b="1" i="0" u="none" strike="noStrike" cap="none" dirty="0">
                <a:solidFill>
                  <a:srgbClr val="1F4E79"/>
                </a:solidFill>
                <a:latin typeface="Arial"/>
                <a:ea typeface="Arial"/>
                <a:cs typeface="Arial"/>
                <a:sym typeface="Arial"/>
              </a:rPr>
              <a:t>しよう！</a:t>
            </a:r>
            <a:endParaRPr lang="en-US" altLang="ja-JP" sz="2400" b="1" i="0" u="none" strike="noStrike" cap="none" dirty="0">
              <a:solidFill>
                <a:srgbClr val="1F4E79"/>
              </a:solidFill>
              <a:latin typeface="Arial"/>
              <a:ea typeface="Arial"/>
              <a:cs typeface="Arial"/>
              <a:sym typeface="Arial"/>
            </a:endParaRPr>
          </a:p>
        </p:txBody>
      </p:sp>
      <p:sp>
        <p:nvSpPr>
          <p:cNvPr id="321" name="Google Shape;321;p13"/>
          <p:cNvSpPr/>
          <p:nvPr/>
        </p:nvSpPr>
        <p:spPr>
          <a:xfrm>
            <a:off x="500498" y="1841839"/>
            <a:ext cx="8905004" cy="1970254"/>
          </a:xfrm>
          <a:prstGeom prst="rect">
            <a:avLst/>
          </a:pr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13"/>
          <p:cNvSpPr/>
          <p:nvPr/>
        </p:nvSpPr>
        <p:spPr>
          <a:xfrm>
            <a:off x="500498" y="3965014"/>
            <a:ext cx="8905004" cy="2470686"/>
          </a:xfrm>
          <a:prstGeom prst="rect">
            <a:avLst/>
          </a:pr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4" name="Google Shape;324;p13" descr="プログラミングNo27フローチャートイラスト"/>
          <p:cNvPicPr preferRelativeResize="0"/>
          <p:nvPr/>
        </p:nvPicPr>
        <p:blipFill rotWithShape="1">
          <a:blip r:embed="rId3">
            <a:alphaModFix/>
          </a:blip>
          <a:srcRect/>
          <a:stretch/>
        </p:blipFill>
        <p:spPr>
          <a:xfrm>
            <a:off x="7373101" y="4234424"/>
            <a:ext cx="1637799" cy="1637799"/>
          </a:xfrm>
          <a:prstGeom prst="rect">
            <a:avLst/>
          </a:prstGeom>
          <a:noFill/>
          <a:ln>
            <a:noFill/>
          </a:ln>
        </p:spPr>
      </p:pic>
      <p:pic>
        <p:nvPicPr>
          <p:cNvPr id="325" name="Google Shape;325;p13" descr="ダイアグラム&#10;&#10;低い精度で自動的に生成された説明"/>
          <p:cNvPicPr preferRelativeResize="0"/>
          <p:nvPr/>
        </p:nvPicPr>
        <p:blipFill rotWithShape="1">
          <a:blip r:embed="rId4">
            <a:alphaModFix/>
          </a:blip>
          <a:srcRect/>
          <a:stretch/>
        </p:blipFill>
        <p:spPr>
          <a:xfrm>
            <a:off x="7347082" y="2206851"/>
            <a:ext cx="1757218" cy="1193762"/>
          </a:xfrm>
          <a:prstGeom prst="rect">
            <a:avLst/>
          </a:prstGeom>
          <a:noFill/>
          <a:ln>
            <a:noFill/>
          </a:ln>
        </p:spPr>
      </p:pic>
      <p:pic>
        <p:nvPicPr>
          <p:cNvPr id="326" name="Google Shape;326;p13" descr="図形&#10;&#10;自動的に生成された説明"/>
          <p:cNvPicPr preferRelativeResize="0"/>
          <p:nvPr/>
        </p:nvPicPr>
        <p:blipFill rotWithShape="1">
          <a:blip r:embed="rId5">
            <a:clrChange>
              <a:clrFrom>
                <a:srgbClr val="FFFFFF"/>
              </a:clrFrom>
              <a:clrTo>
                <a:srgbClr val="FFFFFF">
                  <a:alpha val="0"/>
                </a:srgbClr>
              </a:clrTo>
            </a:clrChange>
            <a:alphaModFix/>
          </a:blip>
          <a:srcRect/>
          <a:stretch/>
        </p:blipFill>
        <p:spPr>
          <a:xfrm rot="2283503">
            <a:off x="7813961" y="2767032"/>
            <a:ext cx="482750" cy="73401"/>
          </a:xfrm>
          <a:prstGeom prst="rect">
            <a:avLst/>
          </a:prstGeom>
          <a:noFill/>
          <a:ln>
            <a:noFill/>
          </a:ln>
        </p:spPr>
      </p:pic>
      <p:pic>
        <p:nvPicPr>
          <p:cNvPr id="327" name="Google Shape;327;p13" descr="図形&#10;&#10;自動的に生成された説明"/>
          <p:cNvPicPr preferRelativeResize="0"/>
          <p:nvPr/>
        </p:nvPicPr>
        <p:blipFill rotWithShape="1">
          <a:blip r:embed="rId6">
            <a:clrChange>
              <a:clrFrom>
                <a:srgbClr val="FFFFFF"/>
              </a:clrFrom>
              <a:clrTo>
                <a:srgbClr val="FFFFFF">
                  <a:alpha val="0"/>
                </a:srgbClr>
              </a:clrTo>
            </a:clrChange>
            <a:alphaModFix/>
          </a:blip>
          <a:srcRect/>
          <a:stretch/>
        </p:blipFill>
        <p:spPr>
          <a:xfrm>
            <a:off x="8185872" y="2977665"/>
            <a:ext cx="676771" cy="81212"/>
          </a:xfrm>
          <a:prstGeom prst="rect">
            <a:avLst/>
          </a:prstGeom>
          <a:noFill/>
          <a:ln>
            <a:noFill/>
          </a:ln>
        </p:spPr>
      </p:pic>
      <p:sp>
        <p:nvSpPr>
          <p:cNvPr id="329" name="Google Shape;329;p13"/>
          <p:cNvSpPr txBox="1"/>
          <p:nvPr/>
        </p:nvSpPr>
        <p:spPr>
          <a:xfrm>
            <a:off x="7183594" y="5880023"/>
            <a:ext cx="228377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もし〜〜なら〜〜を考えよう！</a:t>
            </a:r>
            <a:endParaRPr sz="1400" b="0" i="0" u="none" strike="noStrike" cap="none">
              <a:solidFill>
                <a:srgbClr val="000000"/>
              </a:solidFill>
              <a:latin typeface="Arial"/>
              <a:ea typeface="Arial"/>
              <a:cs typeface="Arial"/>
              <a:sym typeface="Arial"/>
            </a:endParaRPr>
          </a:p>
        </p:txBody>
      </p:sp>
      <p:pic>
        <p:nvPicPr>
          <p:cNvPr id="323" name="Google Shape;323;p13" descr="考え事をしている女性会社員のイラスト（スーツ）"/>
          <p:cNvPicPr preferRelativeResize="0"/>
          <p:nvPr/>
        </p:nvPicPr>
        <p:blipFill rotWithShape="1">
          <a:blip r:embed="rId7">
            <a:alphaModFix/>
          </a:blip>
          <a:srcRect/>
          <a:stretch/>
        </p:blipFill>
        <p:spPr>
          <a:xfrm>
            <a:off x="6883838" y="2771252"/>
            <a:ext cx="855445" cy="1082842"/>
          </a:xfrm>
          <a:prstGeom prst="rect">
            <a:avLst/>
          </a:prstGeom>
          <a:noFill/>
          <a:ln>
            <a:noFill/>
          </a:ln>
        </p:spPr>
      </p:pic>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EB47E18D79F044DB0BC842C99AB761D" ma:contentTypeVersion="14" ma:contentTypeDescription="新しいドキュメントを作成します。" ma:contentTypeScope="" ma:versionID="2b9f9547dd5e09c284939195ad7183c4">
  <xsd:schema xmlns:xsd="http://www.w3.org/2001/XMLSchema" xmlns:xs="http://www.w3.org/2001/XMLSchema" xmlns:p="http://schemas.microsoft.com/office/2006/metadata/properties" xmlns:ns2="066687d7-0ed5-4670-9085-767360cf7f3f" xmlns:ns3="c9cff545-c41e-4e52-b639-08ae5431d5a1" targetNamespace="http://schemas.microsoft.com/office/2006/metadata/properties" ma:root="true" ma:fieldsID="5aa3fcac29f95b7b8f35de9742a5650c" ns2:_="" ns3:_="">
    <xsd:import namespace="066687d7-0ed5-4670-9085-767360cf7f3f"/>
    <xsd:import namespace="c9cff545-c41e-4e52-b639-08ae5431d5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687d7-0ed5-4670-9085-767360cf7f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4ef1c626-f9b7-4073-b2dd-1a369e75cb3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cff545-c41e-4e52-b639-08ae5431d5a1"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1" nillable="true" ma:displayName="Taxonomy Catch All Column" ma:hidden="true" ma:list="{77b130ea-4eae-4336-bfe4-f597235dda5f}" ma:internalName="TaxCatchAll" ma:showField="CatchAllData" ma:web="c9cff545-c41e-4e52-b639-08ae5431d5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5C420D-3BF7-4C77-A312-54D8CEA6FEB3}">
  <ds:schemaRefs>
    <ds:schemaRef ds:uri="http://schemas.microsoft.com/sharepoint/v3/contenttype/forms"/>
  </ds:schemaRefs>
</ds:datastoreItem>
</file>

<file path=customXml/itemProps2.xml><?xml version="1.0" encoding="utf-8"?>
<ds:datastoreItem xmlns:ds="http://schemas.openxmlformats.org/officeDocument/2006/customXml" ds:itemID="{CEC809E7-66CB-4D56-83EE-6C91B0977B1C}">
  <ds:schemaRefs>
    <ds:schemaRef ds:uri="066687d7-0ed5-4670-9085-767360cf7f3f"/>
    <ds:schemaRef ds:uri="c9cff545-c41e-4e52-b639-08ae5431d5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582</TotalTime>
  <Words>2876</Words>
  <Application>Microsoft Macintosh PowerPoint</Application>
  <PresentationFormat>A4 210 x 297 mm</PresentationFormat>
  <Paragraphs>507</Paragraphs>
  <Slides>37</Slides>
  <Notes>32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37</vt:i4>
      </vt:variant>
    </vt:vector>
  </HeadingPairs>
  <TitlesOfParts>
    <vt:vector size="41" baseType="lpstr">
      <vt:lpstr>Meiryo UI</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冨山 佑香</dc:creator>
  <cp:lastModifiedBy>藏本斉幸</cp:lastModifiedBy>
  <cp:revision>52</cp:revision>
  <dcterms:created xsi:type="dcterms:W3CDTF">2020-09-09T02:47:12Z</dcterms:created>
  <dcterms:modified xsi:type="dcterms:W3CDTF">2023-07-10T04:06:18Z</dcterms:modified>
</cp:coreProperties>
</file>